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drawings/drawing4.xml" ContentType="application/vnd.openxmlformats-officedocument.drawingml.chartshapes+xml"/>
  <Override PartName="/ppt/notesSlides/notesSlide2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drawings/drawing6.xml" ContentType="application/vnd.openxmlformats-officedocument.drawingml.chartshapes+xml"/>
  <Override PartName="/ppt/notesSlides/notesSlide23.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drawings/drawing7.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drawings/drawing8.xml" ContentType="application/vnd.openxmlformats-officedocument.drawingml.chartshapes+xml"/>
  <Override PartName="/ppt/notesSlides/notesSlide28.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drawings/drawing9.xml" ContentType="application/vnd.openxmlformats-officedocument.drawingml.chartshapes+xml"/>
  <Override PartName="/ppt/notesSlides/notesSlide29.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ppt/drawings/drawing10.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1.xml" ContentType="application/vnd.openxmlformats-officedocument.themeOverride+xml"/>
  <Override PartName="/ppt/drawings/drawing11.xml" ContentType="application/vnd.openxmlformats-officedocument.drawingml.chartshapes+xml"/>
  <Override PartName="/ppt/notesSlides/notesSlide32.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7" r:id="rId2"/>
    <p:sldId id="347" r:id="rId3"/>
    <p:sldId id="348" r:id="rId4"/>
    <p:sldId id="344" r:id="rId5"/>
    <p:sldId id="345" r:id="rId6"/>
    <p:sldId id="303" r:id="rId7"/>
    <p:sldId id="304" r:id="rId8"/>
    <p:sldId id="305" r:id="rId9"/>
    <p:sldId id="306" r:id="rId10"/>
    <p:sldId id="307" r:id="rId11"/>
    <p:sldId id="308" r:id="rId12"/>
    <p:sldId id="349" r:id="rId13"/>
    <p:sldId id="350" r:id="rId14"/>
    <p:sldId id="310" r:id="rId15"/>
    <p:sldId id="311" r:id="rId16"/>
    <p:sldId id="312" r:id="rId17"/>
    <p:sldId id="313" r:id="rId18"/>
    <p:sldId id="351" r:id="rId19"/>
    <p:sldId id="315" r:id="rId20"/>
    <p:sldId id="352" r:id="rId21"/>
    <p:sldId id="318" r:id="rId22"/>
    <p:sldId id="320" r:id="rId23"/>
    <p:sldId id="321" r:id="rId24"/>
    <p:sldId id="353" r:id="rId25"/>
    <p:sldId id="342" r:id="rId26"/>
    <p:sldId id="324" r:id="rId27"/>
    <p:sldId id="325" r:id="rId28"/>
    <p:sldId id="356" r:id="rId29"/>
    <p:sldId id="326" r:id="rId30"/>
    <p:sldId id="362" r:id="rId31"/>
    <p:sldId id="328" r:id="rId32"/>
    <p:sldId id="329" r:id="rId33"/>
    <p:sldId id="343" r:id="rId34"/>
    <p:sldId id="332" r:id="rId35"/>
    <p:sldId id="355" r:id="rId36"/>
    <p:sldId id="361" r:id="rId37"/>
    <p:sldId id="334" r:id="rId38"/>
    <p:sldId id="337" r:id="rId39"/>
    <p:sldId id="338" r:id="rId40"/>
    <p:sldId id="363" r:id="rId41"/>
    <p:sldId id="340" r:id="rId42"/>
    <p:sldId id="341" r:id="rId43"/>
    <p:sldId id="296" r:id="rId44"/>
    <p:sldId id="364"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dra  Stein" initials="SS" lastIdx="3" clrIdx="0"/>
  <p:cmAuthor id="1" name="jsoroui" initials="js" lastIdx="2" clrIdx="1"/>
  <p:cmAuthor id="2" name="Soroui, Jaleh" initials="SJ" lastIdx="38" clrIdx="2">
    <p:extLst>
      <p:ext uri="{19B8F6BF-5375-455C-9EA6-DF929625EA0E}">
        <p15:presenceInfo xmlns:p15="http://schemas.microsoft.com/office/powerpoint/2012/main" userId="S-1-5-21-1472932569-214068005-926709054-14343" providerId="AD"/>
      </p:ext>
    </p:extLst>
  </p:cmAuthor>
  <p:cmAuthor id="3" name="Hendel, Keren" initials="HK" lastIdx="1" clrIdx="3">
    <p:extLst>
      <p:ext uri="{19B8F6BF-5375-455C-9EA6-DF929625EA0E}">
        <p15:presenceInfo xmlns:p15="http://schemas.microsoft.com/office/powerpoint/2012/main" userId="S-1-5-21-1472932569-214068005-926709054-77428" providerId="AD"/>
      </p:ext>
    </p:extLst>
  </p:cmAuthor>
  <p:cmAuthor id="4" name="Herz, Katie (Landeros)" initials="HK(" lastIdx="8" clrIdx="4">
    <p:extLst>
      <p:ext uri="{19B8F6BF-5375-455C-9EA6-DF929625EA0E}">
        <p15:presenceInfo xmlns:p15="http://schemas.microsoft.com/office/powerpoint/2012/main" userId="S-1-5-21-1472932569-214068005-926709054-55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00"/>
    <a:srgbClr val="58C858"/>
    <a:srgbClr val="238D3C"/>
    <a:srgbClr val="C6D9F1"/>
    <a:srgbClr val="B3A2C7"/>
    <a:srgbClr val="C3EBC3"/>
    <a:srgbClr val="1F497D"/>
    <a:srgbClr val="E6E0EC"/>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23" autoAdjust="0"/>
    <p:restoredTop sz="50690" autoAdjust="0"/>
  </p:normalViewPr>
  <p:slideViewPr>
    <p:cSldViewPr snapToGrid="0" snapToObjects="1">
      <p:cViewPr varScale="1">
        <p:scale>
          <a:sx n="49" d="100"/>
          <a:sy n="49" d="100"/>
        </p:scale>
        <p:origin x="2118" y="3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678180852364942E-2"/>
          <c:y val="0.22785330640158843"/>
          <c:w val="0.8964528255186176"/>
          <c:h val="0.6923562779018666"/>
        </c:manualLayout>
      </c:layout>
      <c:barChart>
        <c:barDir val="col"/>
        <c:grouping val="clustered"/>
        <c:varyColors val="0"/>
        <c:ser>
          <c:idx val="0"/>
          <c:order val="0"/>
          <c:tx>
            <c:strRef>
              <c:f>'AvgHHPr (2)'!$A$3</c:f>
              <c:strCache>
                <c:ptCount val="1"/>
                <c:pt idx="0">
                  <c:v>U.S. Prison</c:v>
                </c:pt>
              </c:strCache>
            </c:strRef>
          </c:tx>
          <c:spPr>
            <a:solidFill>
              <a:srgbClr val="238D3C"/>
            </a:solidFill>
            <a:ln>
              <a:noFill/>
            </a:ln>
            <a:effectLst/>
          </c:spPr>
          <c:invertIfNegative val="0"/>
          <c:dPt>
            <c:idx val="0"/>
            <c:invertIfNegative val="0"/>
            <c:bubble3D val="0"/>
            <c:spPr>
              <a:solidFill>
                <a:srgbClr val="4F81BD">
                  <a:lumMod val="75000"/>
                </a:srgbClr>
              </a:solidFill>
              <a:ln>
                <a:noFill/>
              </a:ln>
              <a:effectLst/>
            </c:spPr>
            <c:extLst>
              <c:ext xmlns:c16="http://schemas.microsoft.com/office/drawing/2014/chart" uri="{C3380CC4-5D6E-409C-BE32-E72D297353CC}">
                <c16:uniqueId val="{00000001-BD25-44B3-BA83-253F40539038}"/>
              </c:ext>
            </c:extLst>
          </c:dPt>
          <c:dPt>
            <c:idx val="1"/>
            <c:invertIfNegative val="0"/>
            <c:bubble3D val="0"/>
            <c:spPr>
              <a:solidFill>
                <a:srgbClr val="009900"/>
              </a:solidFill>
              <a:ln>
                <a:noFill/>
              </a:ln>
              <a:effectLst/>
            </c:spPr>
            <c:extLst>
              <c:ext xmlns:c16="http://schemas.microsoft.com/office/drawing/2014/chart" uri="{C3380CC4-5D6E-409C-BE32-E72D297353CC}">
                <c16:uniqueId val="{00000003-BD25-44B3-BA83-253F40539038}"/>
              </c:ext>
            </c:extLst>
          </c:dPt>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'AvgHHPr (2)'!$B$1:$C$2</c:f>
              <c:strCache>
                <c:ptCount val="2"/>
                <c:pt idx="0">
                  <c:v>Literacy</c:v>
                </c:pt>
                <c:pt idx="1">
                  <c:v>Numeracy</c:v>
                </c:pt>
              </c:strCache>
            </c:strRef>
          </c:cat>
          <c:val>
            <c:numRef>
              <c:f>'AvgHHPr (2)'!$B$3:$C$3</c:f>
              <c:numCache>
                <c:formatCode>#,##0</c:formatCode>
                <c:ptCount val="2"/>
                <c:pt idx="0">
                  <c:v>249.24021136786601</c:v>
                </c:pt>
                <c:pt idx="1">
                  <c:v>220.477373300371</c:v>
                </c:pt>
              </c:numCache>
            </c:numRef>
          </c:val>
          <c:extLst>
            <c:ext xmlns:c16="http://schemas.microsoft.com/office/drawing/2014/chart" uri="{C3380CC4-5D6E-409C-BE32-E72D297353CC}">
              <c16:uniqueId val="{00000004-BD25-44B3-BA83-253F40539038}"/>
            </c:ext>
          </c:extLst>
        </c:ser>
        <c:ser>
          <c:idx val="1"/>
          <c:order val="1"/>
          <c:tx>
            <c:strRef>
              <c:f>'AvgHHPr (2)'!$A$4</c:f>
              <c:strCache>
                <c:ptCount val="1"/>
                <c:pt idx="0">
                  <c:v>U.S. Household</c:v>
                </c:pt>
              </c:strCache>
            </c:strRef>
          </c:tx>
          <c:spPr>
            <a:solidFill>
              <a:schemeClr val="accent2"/>
            </a:solidFill>
            <a:ln>
              <a:solidFill>
                <a:schemeClr val="accent1">
                  <a:lumMod val="50000"/>
                </a:schemeClr>
              </a:solidFill>
            </a:ln>
            <a:effectLst/>
          </c:spPr>
          <c:invertIfNegative val="0"/>
          <c:dPt>
            <c:idx val="0"/>
            <c:invertIfNegative val="0"/>
            <c:bubble3D val="0"/>
            <c:spPr>
              <a:pattFill prst="wdUpDiag">
                <a:fgClr>
                  <a:schemeClr val="accent1">
                    <a:lumMod val="60000"/>
                    <a:lumOff val="40000"/>
                  </a:schemeClr>
                </a:fgClr>
                <a:bgClr>
                  <a:schemeClr val="bg1"/>
                </a:bgClr>
              </a:pattFill>
              <a:ln>
                <a:solidFill>
                  <a:schemeClr val="accent1">
                    <a:lumMod val="50000"/>
                  </a:schemeClr>
                </a:solidFill>
              </a:ln>
              <a:effectLst/>
            </c:spPr>
            <c:extLst>
              <c:ext xmlns:c16="http://schemas.microsoft.com/office/drawing/2014/chart" uri="{C3380CC4-5D6E-409C-BE32-E72D297353CC}">
                <c16:uniqueId val="{00000006-BD25-44B3-BA83-253F40539038}"/>
              </c:ext>
            </c:extLst>
          </c:dPt>
          <c:dPt>
            <c:idx val="1"/>
            <c:invertIfNegative val="0"/>
            <c:bubble3D val="0"/>
            <c:spPr>
              <a:pattFill prst="wdUpDiag">
                <a:fgClr>
                  <a:schemeClr val="accent6">
                    <a:lumMod val="60000"/>
                    <a:lumOff val="40000"/>
                  </a:schemeClr>
                </a:fgClr>
                <a:bgClr>
                  <a:schemeClr val="bg1"/>
                </a:bgClr>
              </a:pattFill>
              <a:ln>
                <a:solidFill>
                  <a:schemeClr val="accent6">
                    <a:lumMod val="50000"/>
                  </a:schemeClr>
                </a:solidFill>
              </a:ln>
              <a:effectLst/>
            </c:spPr>
            <c:extLst>
              <c:ext xmlns:c16="http://schemas.microsoft.com/office/drawing/2014/chart" uri="{C3380CC4-5D6E-409C-BE32-E72D297353CC}">
                <c16:uniqueId val="{00000008-BD25-44B3-BA83-253F40539038}"/>
              </c:ext>
            </c:extLst>
          </c:dPt>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'AvgHHPr (2)'!$B$1:$C$2</c:f>
              <c:strCache>
                <c:ptCount val="2"/>
                <c:pt idx="0">
                  <c:v>Literacy</c:v>
                </c:pt>
                <c:pt idx="1">
                  <c:v>Numeracy</c:v>
                </c:pt>
              </c:strCache>
            </c:strRef>
          </c:cat>
          <c:val>
            <c:numRef>
              <c:f>'AvgHHPr (2)'!$B$4:$C$4</c:f>
              <c:numCache>
                <c:formatCode>#,##0</c:formatCode>
                <c:ptCount val="2"/>
                <c:pt idx="0">
                  <c:v>269.93966926051002</c:v>
                </c:pt>
                <c:pt idx="1">
                  <c:v>255.30423146059701</c:v>
                </c:pt>
              </c:numCache>
            </c:numRef>
          </c:val>
          <c:extLst>
            <c:ext xmlns:c16="http://schemas.microsoft.com/office/drawing/2014/chart" uri="{C3380CC4-5D6E-409C-BE32-E72D297353CC}">
              <c16:uniqueId val="{00000009-BD25-44B3-BA83-253F40539038}"/>
            </c:ext>
          </c:extLst>
        </c:ser>
        <c:dLbls>
          <c:showLegendKey val="0"/>
          <c:showVal val="0"/>
          <c:showCatName val="0"/>
          <c:showSerName val="0"/>
          <c:showPercent val="0"/>
          <c:showBubbleSize val="0"/>
        </c:dLbls>
        <c:gapWidth val="219"/>
        <c:overlap val="-27"/>
        <c:axId val="277690592"/>
        <c:axId val="277690984"/>
      </c:barChart>
      <c:catAx>
        <c:axId val="2776905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277690984"/>
        <c:crossesAt val="0"/>
        <c:auto val="1"/>
        <c:lblAlgn val="ctr"/>
        <c:lblOffset val="100"/>
        <c:noMultiLvlLbl val="0"/>
      </c:catAx>
      <c:valAx>
        <c:axId val="277690984"/>
        <c:scaling>
          <c:orientation val="minMax"/>
          <c:max val="300"/>
          <c:min val="150"/>
        </c:scaling>
        <c:delete val="0"/>
        <c:axPos val="l"/>
        <c:numFmt formatCode="#,##0"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77690592"/>
        <c:crosses val="autoZero"/>
        <c:crossBetween val="between"/>
        <c:majorUnit val="25"/>
      </c:valAx>
      <c:spPr>
        <a:noFill/>
        <a:ln>
          <a:noFill/>
        </a:ln>
        <a:effectLst/>
      </c:spPr>
    </c:plotArea>
    <c:legend>
      <c:legendPos val="b"/>
      <c:layout>
        <c:manualLayout>
          <c:xMode val="edge"/>
          <c:yMode val="edge"/>
          <c:x val="0.57299447137507487"/>
          <c:y val="0.15372044321546502"/>
          <c:w val="0.42584528550433515"/>
          <c:h val="6.4926264208635939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89786809327282E-2"/>
          <c:y val="0.17608458142414232"/>
          <c:w val="0.8964528255186176"/>
          <c:h val="0.63810941833236812"/>
        </c:manualLayout>
      </c:layout>
      <c:barChart>
        <c:barDir val="col"/>
        <c:grouping val="clustered"/>
        <c:varyColors val="0"/>
        <c:ser>
          <c:idx val="0"/>
          <c:order val="0"/>
          <c:tx>
            <c:strRef>
              <c:f>WantToEnroll!$A$3</c:f>
              <c:strCache>
                <c:ptCount val="1"/>
                <c:pt idx="0">
                  <c:v>Yes</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D015-4EA6-9A8D-BBEE29508BF6}"/>
              </c:ext>
            </c:extLst>
          </c:dPt>
          <c:dPt>
            <c:idx val="1"/>
            <c:invertIfNegative val="0"/>
            <c:bubble3D val="0"/>
            <c:spPr>
              <a:solidFill>
                <a:srgbClr val="009900"/>
              </a:solidFill>
              <a:ln>
                <a:noFill/>
              </a:ln>
              <a:effectLst/>
            </c:spPr>
            <c:extLst>
              <c:ext xmlns:c16="http://schemas.microsoft.com/office/drawing/2014/chart" uri="{C3380CC4-5D6E-409C-BE32-E72D297353CC}">
                <c16:uniqueId val="{00000003-D015-4EA6-9A8D-BBEE29508BF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WantToEnroll!$B$1:$C$2</c:f>
              <c:strCache>
                <c:ptCount val="2"/>
                <c:pt idx="0">
                  <c:v>(70)                (30)
Literacy</c:v>
                </c:pt>
                <c:pt idx="1">
                  <c:v>(70)                (30)
Numeracy</c:v>
                </c:pt>
              </c:strCache>
            </c:strRef>
          </c:cat>
          <c:val>
            <c:numRef>
              <c:f>WantToEnroll!$B$3:$C$3</c:f>
              <c:numCache>
                <c:formatCode>#,##0</c:formatCode>
                <c:ptCount val="2"/>
                <c:pt idx="0">
                  <c:v>252.37115194461799</c:v>
                </c:pt>
                <c:pt idx="1">
                  <c:v>223.02229689308899</c:v>
                </c:pt>
              </c:numCache>
            </c:numRef>
          </c:val>
          <c:extLst>
            <c:ext xmlns:c16="http://schemas.microsoft.com/office/drawing/2014/chart" uri="{C3380CC4-5D6E-409C-BE32-E72D297353CC}">
              <c16:uniqueId val="{00000004-D015-4EA6-9A8D-BBEE29508BF6}"/>
            </c:ext>
          </c:extLst>
        </c:ser>
        <c:ser>
          <c:idx val="1"/>
          <c:order val="1"/>
          <c:tx>
            <c:strRef>
              <c:f>WantToEnroll!$A$4</c:f>
              <c:strCache>
                <c:ptCount val="1"/>
                <c:pt idx="0">
                  <c:v>No</c:v>
                </c:pt>
              </c:strCache>
            </c:strRef>
          </c:tx>
          <c:spPr>
            <a:solidFill>
              <a:schemeClr val="accent2"/>
            </a:solidFill>
            <a:ln>
              <a:noFill/>
            </a:ln>
            <a:effectLst/>
          </c:spPr>
          <c:invertIfNegative val="0"/>
          <c:dPt>
            <c:idx val="0"/>
            <c:invertIfNegative val="0"/>
            <c:bubble3D val="0"/>
            <c:spPr>
              <a:pattFill prst="wdUpDiag">
                <a:fgClr>
                  <a:schemeClr val="accent1">
                    <a:lumMod val="60000"/>
                    <a:lumOff val="40000"/>
                  </a:schemeClr>
                </a:fgClr>
                <a:bgClr>
                  <a:schemeClr val="bg1"/>
                </a:bgClr>
              </a:pattFill>
              <a:ln>
                <a:solidFill>
                  <a:schemeClr val="accent1">
                    <a:lumMod val="50000"/>
                  </a:schemeClr>
                </a:solidFill>
              </a:ln>
              <a:effectLst/>
            </c:spPr>
            <c:extLst>
              <c:ext xmlns:c16="http://schemas.microsoft.com/office/drawing/2014/chart" uri="{C3380CC4-5D6E-409C-BE32-E72D297353CC}">
                <c16:uniqueId val="{00000006-D015-4EA6-9A8D-BBEE29508BF6}"/>
              </c:ext>
            </c:extLst>
          </c:dPt>
          <c:dPt>
            <c:idx val="1"/>
            <c:invertIfNegative val="0"/>
            <c:bubble3D val="0"/>
            <c:spPr>
              <a:pattFill prst="wdUpDiag">
                <a:fgClr>
                  <a:schemeClr val="accent6">
                    <a:lumMod val="60000"/>
                    <a:lumOff val="40000"/>
                  </a:schemeClr>
                </a:fgClr>
                <a:bgClr>
                  <a:schemeClr val="bg1"/>
                </a:bgClr>
              </a:pattFill>
              <a:ln>
                <a:solidFill>
                  <a:schemeClr val="accent6">
                    <a:lumMod val="50000"/>
                  </a:schemeClr>
                </a:solidFill>
              </a:ln>
              <a:effectLst/>
            </c:spPr>
            <c:extLst>
              <c:ext xmlns:c16="http://schemas.microsoft.com/office/drawing/2014/chart" uri="{C3380CC4-5D6E-409C-BE32-E72D297353CC}">
                <c16:uniqueId val="{00000008-D015-4EA6-9A8D-BBEE29508BF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WantToEnroll!$B$1:$C$2</c:f>
              <c:strCache>
                <c:ptCount val="2"/>
                <c:pt idx="0">
                  <c:v>(70)                (30)
Literacy</c:v>
                </c:pt>
                <c:pt idx="1">
                  <c:v>(70)                (30)
Numeracy</c:v>
                </c:pt>
              </c:strCache>
            </c:strRef>
          </c:cat>
          <c:val>
            <c:numRef>
              <c:f>WantToEnroll!$B$4:$C$4</c:f>
              <c:numCache>
                <c:formatCode>#,##0</c:formatCode>
                <c:ptCount val="2"/>
                <c:pt idx="0">
                  <c:v>243.05699187082601</c:v>
                </c:pt>
                <c:pt idx="1">
                  <c:v>212.32547270728901</c:v>
                </c:pt>
              </c:numCache>
            </c:numRef>
          </c:val>
          <c:extLst>
            <c:ext xmlns:c16="http://schemas.microsoft.com/office/drawing/2014/chart" uri="{C3380CC4-5D6E-409C-BE32-E72D297353CC}">
              <c16:uniqueId val="{00000009-D015-4EA6-9A8D-BBEE29508BF6}"/>
            </c:ext>
          </c:extLst>
        </c:ser>
        <c:dLbls>
          <c:showLegendKey val="0"/>
          <c:showVal val="0"/>
          <c:showCatName val="0"/>
          <c:showSerName val="0"/>
          <c:showPercent val="0"/>
          <c:showBubbleSize val="0"/>
        </c:dLbls>
        <c:gapWidth val="219"/>
        <c:overlap val="-27"/>
        <c:axId val="282419816"/>
        <c:axId val="282420208"/>
      </c:barChart>
      <c:catAx>
        <c:axId val="282419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2420208"/>
        <c:crosses val="autoZero"/>
        <c:auto val="1"/>
        <c:lblAlgn val="ctr"/>
        <c:lblOffset val="100"/>
        <c:noMultiLvlLbl val="0"/>
      </c:catAx>
      <c:valAx>
        <c:axId val="282420208"/>
        <c:scaling>
          <c:orientation val="minMax"/>
          <c:max val="300"/>
          <c:min val="150"/>
        </c:scaling>
        <c:delete val="0"/>
        <c:axPos val="l"/>
        <c:numFmt formatCode="#,##0"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82419816"/>
        <c:crosses val="autoZero"/>
        <c:crossBetween val="between"/>
        <c:majorUnit val="25"/>
      </c:valAx>
      <c:spPr>
        <a:noFill/>
        <a:ln>
          <a:noFill/>
        </a:ln>
        <a:effectLst/>
      </c:spPr>
    </c:plotArea>
    <c:legend>
      <c:legendPos val="b"/>
      <c:layout>
        <c:manualLayout>
          <c:xMode val="edge"/>
          <c:yMode val="edge"/>
          <c:x val="0.19574282556696176"/>
          <c:y val="0.90805377305214552"/>
          <c:w val="0.61644375744570146"/>
          <c:h val="5.178402807511310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ysClr val="windowText" lastClr="000000"/>
                </a:solidFill>
                <a:latin typeface="+mn-lt"/>
                <a:ea typeface="+mn-ea"/>
                <a:cs typeface="+mn-cs"/>
              </a:defRPr>
            </a:pPr>
            <a:endParaRPr lang="en-US" sz="1400">
              <a:effectLst/>
            </a:endParaRPr>
          </a:p>
        </c:rich>
      </c:tx>
      <c:layout>
        <c:manualLayout>
          <c:xMode val="edge"/>
          <c:yMode val="edge"/>
          <c:x val="1.1122891910869156E-3"/>
          <c:y val="9.3833594541689537E-4"/>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52096366534990368"/>
          <c:y val="0.1707606310878991"/>
          <c:w val="0.44436601212489918"/>
          <c:h val="0.73188455339186509"/>
        </c:manualLayout>
      </c:layout>
      <c:barChart>
        <c:barDir val="bar"/>
        <c:grouping val="clustered"/>
        <c:varyColors val="0"/>
        <c:ser>
          <c:idx val="0"/>
          <c:order val="0"/>
          <c:spPr>
            <a:solidFill>
              <a:srgbClr val="1B0BB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ReasonsNotEnrollSkillsTrain_Bar!$A$2:$A$6</c:f>
              <c:strCache>
                <c:ptCount val="5"/>
                <c:pt idx="0">
                  <c:v>Other</c:v>
                </c:pt>
                <c:pt idx="1">
                  <c:v>Currently on waiting list to attend course or program</c:v>
                </c:pt>
                <c:pt idx="2">
                  <c:v>Do not have educational qualifications to attend </c:v>
                </c:pt>
                <c:pt idx="3">
                  <c:v>Not interested in programs offered</c:v>
                </c:pt>
                <c:pt idx="4">
                  <c:v>Not eligible to attend </c:v>
                </c:pt>
              </c:strCache>
            </c:strRef>
          </c:cat>
          <c:val>
            <c:numRef>
              <c:f>ReasonsNotEnrollSkillsTrain_Bar!$B$2:$B$6</c:f>
              <c:numCache>
                <c:formatCode>General</c:formatCode>
                <c:ptCount val="5"/>
                <c:pt idx="0">
                  <c:v>37</c:v>
                </c:pt>
                <c:pt idx="1">
                  <c:v>3</c:v>
                </c:pt>
                <c:pt idx="2">
                  <c:v>11</c:v>
                </c:pt>
                <c:pt idx="3">
                  <c:v>19</c:v>
                </c:pt>
                <c:pt idx="4">
                  <c:v>30</c:v>
                </c:pt>
              </c:numCache>
            </c:numRef>
          </c:val>
          <c:extLst>
            <c:ext xmlns:c16="http://schemas.microsoft.com/office/drawing/2014/chart" uri="{C3380CC4-5D6E-409C-BE32-E72D297353CC}">
              <c16:uniqueId val="{00000000-9CF5-441F-BFC3-E40F0022AE61}"/>
            </c:ext>
          </c:extLst>
        </c:ser>
        <c:dLbls>
          <c:showLegendKey val="0"/>
          <c:showVal val="0"/>
          <c:showCatName val="0"/>
          <c:showSerName val="0"/>
          <c:showPercent val="0"/>
          <c:showBubbleSize val="0"/>
        </c:dLbls>
        <c:gapWidth val="182"/>
        <c:axId val="282420992"/>
        <c:axId val="282421384"/>
      </c:barChart>
      <c:catAx>
        <c:axId val="282420992"/>
        <c:scaling>
          <c:orientation val="minMax"/>
        </c:scaling>
        <c:delete val="0"/>
        <c:axPos val="l"/>
        <c:numFmt formatCode="General" sourceLinked="1"/>
        <c:majorTickMark val="none"/>
        <c:minorTickMark val="none"/>
        <c:tickLblPos val="nextTo"/>
        <c:spPr>
          <a:noFill/>
          <a:ln w="9525" cap="flat" cmpd="sng" algn="ctr">
            <a:solidFill>
              <a:sysClr val="windowText" lastClr="000000">
                <a:lumMod val="25000"/>
                <a:lumOff val="75000"/>
              </a:sys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82421384"/>
        <c:crosses val="autoZero"/>
        <c:auto val="1"/>
        <c:lblAlgn val="ctr"/>
        <c:lblOffset val="100"/>
        <c:noMultiLvlLbl val="0"/>
      </c:catAx>
      <c:valAx>
        <c:axId val="282421384"/>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Percent</a:t>
                </a:r>
              </a:p>
            </c:rich>
          </c:tx>
          <c:layout>
            <c:manualLayout>
              <c:xMode val="edge"/>
              <c:yMode val="edge"/>
              <c:x val="0.71415559252311389"/>
              <c:y val="0.9591406536994117"/>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ysClr val="windowText" lastClr="000000">
                <a:lumMod val="25000"/>
                <a:lumOff val="75000"/>
              </a:sys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824209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59100523236107E-2"/>
          <c:y val="0.14416178676383309"/>
          <c:w val="0.88687881045331252"/>
          <c:h val="0.63810941833236812"/>
        </c:manualLayout>
      </c:layout>
      <c:barChart>
        <c:barDir val="col"/>
        <c:grouping val="clustered"/>
        <c:varyColors val="0"/>
        <c:ser>
          <c:idx val="0"/>
          <c:order val="0"/>
          <c:tx>
            <c:strRef>
              <c:f>'WantToEnroll (2)'!$A$3</c:f>
              <c:strCache>
                <c:ptCount val="1"/>
                <c:pt idx="0">
                  <c:v>Yes</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B94E-4162-96C5-298FEB843492}"/>
              </c:ext>
            </c:extLst>
          </c:dPt>
          <c:dPt>
            <c:idx val="1"/>
            <c:invertIfNegative val="0"/>
            <c:bubble3D val="0"/>
            <c:spPr>
              <a:solidFill>
                <a:srgbClr val="009900"/>
              </a:solidFill>
              <a:ln>
                <a:noFill/>
              </a:ln>
              <a:effectLst/>
            </c:spPr>
            <c:extLst>
              <c:ext xmlns:c16="http://schemas.microsoft.com/office/drawing/2014/chart" uri="{C3380CC4-5D6E-409C-BE32-E72D297353CC}">
                <c16:uniqueId val="{00000003-B94E-4162-96C5-298FEB843492}"/>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'WantToEnroll (2)'!$B$1:$C$2</c:f>
              <c:strCache>
                <c:ptCount val="2"/>
                <c:pt idx="0">
                  <c:v>(23)                (77)
Literacy</c:v>
                </c:pt>
                <c:pt idx="1">
                  <c:v>(23)                (77)
Numeracy</c:v>
                </c:pt>
              </c:strCache>
            </c:strRef>
          </c:cat>
          <c:val>
            <c:numRef>
              <c:f>'WantToEnroll (2)'!$B$3:$C$3</c:f>
              <c:numCache>
                <c:formatCode>#,##0</c:formatCode>
                <c:ptCount val="2"/>
                <c:pt idx="0">
                  <c:v>258.36297680009</c:v>
                </c:pt>
                <c:pt idx="1">
                  <c:v>235.007588969838</c:v>
                </c:pt>
              </c:numCache>
            </c:numRef>
          </c:val>
          <c:extLst>
            <c:ext xmlns:c16="http://schemas.microsoft.com/office/drawing/2014/chart" uri="{C3380CC4-5D6E-409C-BE32-E72D297353CC}">
              <c16:uniqueId val="{00000004-B94E-4162-96C5-298FEB843492}"/>
            </c:ext>
          </c:extLst>
        </c:ser>
        <c:ser>
          <c:idx val="1"/>
          <c:order val="1"/>
          <c:tx>
            <c:strRef>
              <c:f>'WantToEnroll (2)'!$A$4</c:f>
              <c:strCache>
                <c:ptCount val="1"/>
                <c:pt idx="0">
                  <c:v>No</c:v>
                </c:pt>
              </c:strCache>
            </c:strRef>
          </c:tx>
          <c:spPr>
            <a:solidFill>
              <a:schemeClr val="accent2"/>
            </a:solidFill>
            <a:ln>
              <a:noFill/>
            </a:ln>
            <a:effectLst/>
          </c:spPr>
          <c:invertIfNegative val="0"/>
          <c:dPt>
            <c:idx val="0"/>
            <c:invertIfNegative val="0"/>
            <c:bubble3D val="0"/>
            <c:spPr>
              <a:pattFill prst="wdUpDiag">
                <a:fgClr>
                  <a:schemeClr val="accent1">
                    <a:lumMod val="60000"/>
                    <a:lumOff val="40000"/>
                  </a:schemeClr>
                </a:fgClr>
                <a:bgClr>
                  <a:schemeClr val="bg1"/>
                </a:bgClr>
              </a:pattFill>
              <a:ln>
                <a:solidFill>
                  <a:schemeClr val="accent1">
                    <a:lumMod val="50000"/>
                  </a:schemeClr>
                </a:solidFill>
              </a:ln>
              <a:effectLst/>
            </c:spPr>
            <c:extLst>
              <c:ext xmlns:c16="http://schemas.microsoft.com/office/drawing/2014/chart" uri="{C3380CC4-5D6E-409C-BE32-E72D297353CC}">
                <c16:uniqueId val="{00000006-B94E-4162-96C5-298FEB843492}"/>
              </c:ext>
            </c:extLst>
          </c:dPt>
          <c:dPt>
            <c:idx val="1"/>
            <c:invertIfNegative val="0"/>
            <c:bubble3D val="0"/>
            <c:spPr>
              <a:pattFill prst="wdUpDiag">
                <a:fgClr>
                  <a:schemeClr val="accent6">
                    <a:lumMod val="60000"/>
                    <a:lumOff val="40000"/>
                  </a:schemeClr>
                </a:fgClr>
                <a:bgClr>
                  <a:schemeClr val="bg1"/>
                </a:bgClr>
              </a:pattFill>
              <a:ln>
                <a:solidFill>
                  <a:schemeClr val="accent6">
                    <a:lumMod val="50000"/>
                  </a:schemeClr>
                </a:solidFill>
              </a:ln>
              <a:effectLst/>
            </c:spPr>
            <c:extLst>
              <c:ext xmlns:c16="http://schemas.microsoft.com/office/drawing/2014/chart" uri="{C3380CC4-5D6E-409C-BE32-E72D297353CC}">
                <c16:uniqueId val="{00000008-B94E-4162-96C5-298FEB843492}"/>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'WantToEnroll (2)'!$B$1:$C$2</c:f>
              <c:strCache>
                <c:ptCount val="2"/>
                <c:pt idx="0">
                  <c:v>(23)                (77)
Literacy</c:v>
                </c:pt>
                <c:pt idx="1">
                  <c:v>(23)                (77)
Numeracy</c:v>
                </c:pt>
              </c:strCache>
            </c:strRef>
          </c:cat>
          <c:val>
            <c:numRef>
              <c:f>'WantToEnroll (2)'!$B$4:$C$4</c:f>
              <c:numCache>
                <c:formatCode>#,##0</c:formatCode>
                <c:ptCount val="2"/>
                <c:pt idx="0">
                  <c:v>246.612275284638</c:v>
                </c:pt>
                <c:pt idx="1">
                  <c:v>216.29384311391999</c:v>
                </c:pt>
              </c:numCache>
            </c:numRef>
          </c:val>
          <c:extLst>
            <c:ext xmlns:c16="http://schemas.microsoft.com/office/drawing/2014/chart" uri="{C3380CC4-5D6E-409C-BE32-E72D297353CC}">
              <c16:uniqueId val="{00000009-B94E-4162-96C5-298FEB843492}"/>
            </c:ext>
          </c:extLst>
        </c:ser>
        <c:dLbls>
          <c:showLegendKey val="0"/>
          <c:showVal val="0"/>
          <c:showCatName val="0"/>
          <c:showSerName val="0"/>
          <c:showPercent val="0"/>
          <c:showBubbleSize val="0"/>
        </c:dLbls>
        <c:gapWidth val="219"/>
        <c:overlap val="-27"/>
        <c:axId val="293047928"/>
        <c:axId val="293048320"/>
      </c:barChart>
      <c:catAx>
        <c:axId val="293047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93048320"/>
        <c:crosses val="autoZero"/>
        <c:auto val="1"/>
        <c:lblAlgn val="ctr"/>
        <c:lblOffset val="100"/>
        <c:noMultiLvlLbl val="0"/>
      </c:catAx>
      <c:valAx>
        <c:axId val="293048320"/>
        <c:scaling>
          <c:orientation val="minMax"/>
          <c:max val="300"/>
          <c:min val="150"/>
        </c:scaling>
        <c:delete val="0"/>
        <c:axPos val="l"/>
        <c:numFmt formatCode="#,##0"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93047928"/>
        <c:crosses val="autoZero"/>
        <c:crossBetween val="between"/>
        <c:majorUnit val="25"/>
      </c:valAx>
      <c:spPr>
        <a:noFill/>
        <a:ln>
          <a:noFill/>
        </a:ln>
        <a:effectLst/>
      </c:spPr>
    </c:plotArea>
    <c:legend>
      <c:legendPos val="b"/>
      <c:layout>
        <c:manualLayout>
          <c:xMode val="edge"/>
          <c:yMode val="edge"/>
          <c:x val="0.19574278752069785"/>
          <c:y val="0.87322143105982852"/>
          <c:w val="0.61644375744570146"/>
          <c:h val="5.178402807511310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00" b="0" i="0" u="none" strike="noStrike" kern="1200" spc="0" baseline="0">
                <a:solidFill>
                  <a:sysClr val="windowText" lastClr="000000"/>
                </a:solidFill>
                <a:latin typeface="+mn-lt"/>
                <a:ea typeface="+mn-ea"/>
                <a:cs typeface="+mn-cs"/>
              </a:defRPr>
            </a:pPr>
            <a:r>
              <a:rPr lang="en-US" sz="2000" dirty="0">
                <a:latin typeface="Cambria" panose="02040503050406030204" pitchFamily="18" charset="0"/>
              </a:rPr>
              <a:t>Average scores on the PIAAC literacy scale for adults ages 16-74, by race/ethnicity: 2012 and 2014</a:t>
            </a:r>
          </a:p>
        </c:rich>
      </c:tx>
      <c:layout>
        <c:manualLayout>
          <c:xMode val="edge"/>
          <c:yMode val="edge"/>
          <c:x val="0.11482624845616796"/>
          <c:y val="2.3673920505706946E-3"/>
        </c:manualLayout>
      </c:layout>
      <c:overlay val="0"/>
      <c:spPr>
        <a:noFill/>
        <a:ln>
          <a:noFill/>
        </a:ln>
        <a:effectLst/>
      </c:spPr>
      <c:txPr>
        <a:bodyPr rot="0" spcFirstLastPara="1" vertOverflow="ellipsis" vert="horz" wrap="square" anchor="ctr" anchorCtr="1"/>
        <a:lstStyle/>
        <a:p>
          <a:pPr algn="l">
            <a:defRPr sz="16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443799910649466E-2"/>
          <c:y val="0.13495322562138748"/>
          <c:w val="0.8905004061992251"/>
          <c:h val="0.65553233789492704"/>
        </c:manualLayout>
      </c:layout>
      <c:barChart>
        <c:barDir val="col"/>
        <c:grouping val="clustered"/>
        <c:varyColors val="0"/>
        <c:ser>
          <c:idx val="0"/>
          <c:order val="0"/>
          <c:tx>
            <c:strRef>
              <c:f>Lit_Race!$A$3</c:f>
              <c:strCache>
                <c:ptCount val="1"/>
                <c:pt idx="0">
                  <c:v>U.S. Prison</c:v>
                </c:pt>
              </c:strCache>
            </c:strRef>
          </c:tx>
          <c:spPr>
            <a:solidFill>
              <a:schemeClr val="accent1">
                <a:lumMod val="75000"/>
              </a:schemeClr>
            </a:solidFill>
            <a:ln>
              <a:noFill/>
            </a:ln>
            <a:effectLst/>
          </c:spPr>
          <c:invertIfNegative val="0"/>
          <c:dPt>
            <c:idx val="0"/>
            <c:invertIfNegative val="0"/>
            <c:bubble3D val="0"/>
            <c:extLst>
              <c:ext xmlns:c16="http://schemas.microsoft.com/office/drawing/2014/chart" uri="{C3380CC4-5D6E-409C-BE32-E72D297353CC}">
                <c16:uniqueId val="{00000000-F4CC-40EE-A1B7-92128A11CE2D}"/>
              </c:ext>
            </c:extLst>
          </c:dPt>
          <c:dPt>
            <c:idx val="1"/>
            <c:invertIfNegative val="0"/>
            <c:bubble3D val="0"/>
            <c:extLst>
              <c:ext xmlns:c16="http://schemas.microsoft.com/office/drawing/2014/chart" uri="{C3380CC4-5D6E-409C-BE32-E72D297353CC}">
                <c16:uniqueId val="{00000001-F4CC-40EE-A1B7-92128A11CE2D}"/>
              </c:ext>
            </c:extLst>
          </c:dPt>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Lit_Race!$B$1:$E$2</c:f>
              <c:strCache>
                <c:ptCount val="4"/>
                <c:pt idx="0">
                  <c:v>34%     66% 
White</c:v>
                </c:pt>
                <c:pt idx="1">
                  <c:v>37%     12%
Black</c:v>
                </c:pt>
                <c:pt idx="2">
                  <c:v>22%    14%
Hispanic</c:v>
                </c:pt>
                <c:pt idx="3">
                  <c:v>7%       7%
Other</c:v>
                </c:pt>
              </c:strCache>
            </c:strRef>
          </c:cat>
          <c:val>
            <c:numRef>
              <c:f>Lit_Race!$B$3:$E$3</c:f>
              <c:numCache>
                <c:formatCode>#,##0</c:formatCode>
                <c:ptCount val="4"/>
                <c:pt idx="0">
                  <c:v>264.89147434945801</c:v>
                </c:pt>
                <c:pt idx="1">
                  <c:v>240.33041196953801</c:v>
                </c:pt>
                <c:pt idx="2">
                  <c:v>239.437285400235</c:v>
                </c:pt>
                <c:pt idx="3">
                  <c:v>249.663238022087</c:v>
                </c:pt>
              </c:numCache>
            </c:numRef>
          </c:val>
          <c:extLst>
            <c:ext xmlns:c16="http://schemas.microsoft.com/office/drawing/2014/chart" uri="{C3380CC4-5D6E-409C-BE32-E72D297353CC}">
              <c16:uniqueId val="{00000002-F4CC-40EE-A1B7-92128A11CE2D}"/>
            </c:ext>
          </c:extLst>
        </c:ser>
        <c:ser>
          <c:idx val="1"/>
          <c:order val="1"/>
          <c:tx>
            <c:strRef>
              <c:f>Lit_Race!$A$4</c:f>
              <c:strCache>
                <c:ptCount val="1"/>
                <c:pt idx="0">
                  <c:v>U.S. Household</c:v>
                </c:pt>
              </c:strCache>
            </c:strRef>
          </c:tx>
          <c:spPr>
            <a:pattFill prst="wdUpDiag">
              <a:fgClr>
                <a:schemeClr val="accent1">
                  <a:lumMod val="40000"/>
                  <a:lumOff val="60000"/>
                </a:schemeClr>
              </a:fgClr>
              <a:bgClr>
                <a:schemeClr val="bg1"/>
              </a:bgClr>
            </a:pattFill>
            <a:ln>
              <a:solidFill>
                <a:schemeClr val="accent1">
                  <a:lumMod val="50000"/>
                </a:schemeClr>
              </a:solidFill>
            </a:ln>
            <a:effectLst/>
          </c:spPr>
          <c:invertIfNegative val="0"/>
          <c:dPt>
            <c:idx val="0"/>
            <c:invertIfNegative val="0"/>
            <c:bubble3D val="0"/>
            <c:extLst>
              <c:ext xmlns:c16="http://schemas.microsoft.com/office/drawing/2014/chart" uri="{C3380CC4-5D6E-409C-BE32-E72D297353CC}">
                <c16:uniqueId val="{00000003-F4CC-40EE-A1B7-92128A11CE2D}"/>
              </c:ext>
            </c:extLst>
          </c:dPt>
          <c:dPt>
            <c:idx val="1"/>
            <c:invertIfNegative val="0"/>
            <c:bubble3D val="0"/>
            <c:extLst>
              <c:ext xmlns:c16="http://schemas.microsoft.com/office/drawing/2014/chart" uri="{C3380CC4-5D6E-409C-BE32-E72D297353CC}">
                <c16:uniqueId val="{00000004-F4CC-40EE-A1B7-92128A11CE2D}"/>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Lit_Race!$B$1:$E$2</c:f>
              <c:strCache>
                <c:ptCount val="4"/>
                <c:pt idx="0">
                  <c:v>34%     66% 
White</c:v>
                </c:pt>
                <c:pt idx="1">
                  <c:v>37%     12%
Black</c:v>
                </c:pt>
                <c:pt idx="2">
                  <c:v>22%    14%
Hispanic</c:v>
                </c:pt>
                <c:pt idx="3">
                  <c:v>7%       7%
Other</c:v>
                </c:pt>
              </c:strCache>
            </c:strRef>
          </c:cat>
          <c:val>
            <c:numRef>
              <c:f>Lit_Race!$B$4:$E$4</c:f>
              <c:numCache>
                <c:formatCode>#,##0</c:formatCode>
                <c:ptCount val="4"/>
                <c:pt idx="0">
                  <c:v>282.21659717638198</c:v>
                </c:pt>
                <c:pt idx="1">
                  <c:v>245.10004817002499</c:v>
                </c:pt>
                <c:pt idx="2">
                  <c:v>234.78084337539499</c:v>
                </c:pt>
                <c:pt idx="3">
                  <c:v>268.22677545052397</c:v>
                </c:pt>
              </c:numCache>
            </c:numRef>
          </c:val>
          <c:extLst>
            <c:ext xmlns:c16="http://schemas.microsoft.com/office/drawing/2014/chart" uri="{C3380CC4-5D6E-409C-BE32-E72D297353CC}">
              <c16:uniqueId val="{00000005-F4CC-40EE-A1B7-92128A11CE2D}"/>
            </c:ext>
          </c:extLst>
        </c:ser>
        <c:dLbls>
          <c:showLegendKey val="0"/>
          <c:showVal val="0"/>
          <c:showCatName val="0"/>
          <c:showSerName val="0"/>
          <c:showPercent val="0"/>
          <c:showBubbleSize val="0"/>
        </c:dLbls>
        <c:gapWidth val="219"/>
        <c:overlap val="-27"/>
        <c:axId val="280743352"/>
        <c:axId val="280743744"/>
      </c:barChart>
      <c:catAx>
        <c:axId val="280743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80743744"/>
        <c:crosses val="autoZero"/>
        <c:auto val="1"/>
        <c:lblAlgn val="ctr"/>
        <c:lblOffset val="100"/>
        <c:noMultiLvlLbl val="0"/>
      </c:catAx>
      <c:valAx>
        <c:axId val="280743744"/>
        <c:scaling>
          <c:orientation val="minMax"/>
          <c:max val="300"/>
          <c:min val="150"/>
        </c:scaling>
        <c:delete val="0"/>
        <c:axPos val="l"/>
        <c:numFmt formatCode="#,##0"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80743352"/>
        <c:crosses val="autoZero"/>
        <c:crossBetween val="between"/>
        <c:majorUnit val="25"/>
      </c:valAx>
      <c:spPr>
        <a:noFill/>
        <a:ln>
          <a:noFill/>
        </a:ln>
        <a:effectLst/>
      </c:spPr>
    </c:plotArea>
    <c:legend>
      <c:legendPos val="b"/>
      <c:layout>
        <c:manualLayout>
          <c:xMode val="edge"/>
          <c:yMode val="edge"/>
          <c:x val="0.31830733547715712"/>
          <c:y val="0.90837089267530091"/>
          <c:w val="0.36131553300434693"/>
          <c:h val="5.178402807511310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ysClr val="windowText" lastClr="000000"/>
                </a:solidFill>
                <a:latin typeface="+mn-lt"/>
                <a:ea typeface="+mn-ea"/>
                <a:cs typeface="+mn-cs"/>
              </a:defRPr>
            </a:pPr>
            <a:r>
              <a:rPr lang="en-US" sz="2000" dirty="0">
                <a:latin typeface="Cambria" panose="02040503050406030204" pitchFamily="18" charset="0"/>
              </a:rPr>
              <a:t>Average scores on the PIAAC numeracy scale for adults ages 16-74, by race/ethnicity: 2012 and 2014</a:t>
            </a:r>
          </a:p>
        </c:rich>
      </c:tx>
      <c:layout>
        <c:manualLayout>
          <c:xMode val="edge"/>
          <c:yMode val="edge"/>
          <c:x val="0.12686080331208408"/>
          <c:y val="1.9402209258403216E-3"/>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2591072392546691E-2"/>
          <c:y val="0.11503063910044031"/>
          <c:w val="0.8905004061992251"/>
          <c:h val="0.65553233789492704"/>
        </c:manualLayout>
      </c:layout>
      <c:barChart>
        <c:barDir val="col"/>
        <c:grouping val="clustered"/>
        <c:varyColors val="0"/>
        <c:ser>
          <c:idx val="0"/>
          <c:order val="0"/>
          <c:tx>
            <c:strRef>
              <c:f>Num_Race!$A$3</c:f>
              <c:strCache>
                <c:ptCount val="1"/>
                <c:pt idx="0">
                  <c:v>U.S. Prison</c:v>
                </c:pt>
              </c:strCache>
            </c:strRef>
          </c:tx>
          <c:spPr>
            <a:solidFill>
              <a:srgbClr val="009900"/>
            </a:solidFill>
            <a:ln>
              <a:noFill/>
            </a:ln>
            <a:effectLst/>
          </c:spPr>
          <c:invertIfNegative val="0"/>
          <c:dPt>
            <c:idx val="0"/>
            <c:invertIfNegative val="0"/>
            <c:bubble3D val="0"/>
            <c:extLst>
              <c:ext xmlns:c16="http://schemas.microsoft.com/office/drawing/2014/chart" uri="{C3380CC4-5D6E-409C-BE32-E72D297353CC}">
                <c16:uniqueId val="{00000000-3A30-4395-B1EB-98570AB38C83}"/>
              </c:ext>
            </c:extLst>
          </c:dPt>
          <c:dPt>
            <c:idx val="1"/>
            <c:invertIfNegative val="0"/>
            <c:bubble3D val="0"/>
            <c:extLst>
              <c:ext xmlns:c16="http://schemas.microsoft.com/office/drawing/2014/chart" uri="{C3380CC4-5D6E-409C-BE32-E72D297353CC}">
                <c16:uniqueId val="{00000001-3A30-4395-B1EB-98570AB38C83}"/>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Num_Race!$B$1:$E$2</c:f>
              <c:strCache>
                <c:ptCount val="4"/>
                <c:pt idx="0">
                  <c:v>34%   66% 
White</c:v>
                </c:pt>
                <c:pt idx="1">
                  <c:v>37%     12%
Black</c:v>
                </c:pt>
                <c:pt idx="2">
                  <c:v>22%      14%
Hispanic</c:v>
                </c:pt>
                <c:pt idx="3">
                  <c:v>7%        7%
Other</c:v>
                </c:pt>
              </c:strCache>
            </c:strRef>
          </c:cat>
          <c:val>
            <c:numRef>
              <c:f>Num_Race!$B$3:$E$3</c:f>
              <c:numCache>
                <c:formatCode>#,##0</c:formatCode>
                <c:ptCount val="4"/>
                <c:pt idx="0">
                  <c:v>242.321430232994</c:v>
                </c:pt>
                <c:pt idx="1">
                  <c:v>206.03124014442099</c:v>
                </c:pt>
                <c:pt idx="2">
                  <c:v>210.371577739592</c:v>
                </c:pt>
                <c:pt idx="3">
                  <c:v>220.85900334459299</c:v>
                </c:pt>
              </c:numCache>
            </c:numRef>
          </c:val>
          <c:extLst>
            <c:ext xmlns:c16="http://schemas.microsoft.com/office/drawing/2014/chart" uri="{C3380CC4-5D6E-409C-BE32-E72D297353CC}">
              <c16:uniqueId val="{00000002-3A30-4395-B1EB-98570AB38C83}"/>
            </c:ext>
          </c:extLst>
        </c:ser>
        <c:ser>
          <c:idx val="1"/>
          <c:order val="1"/>
          <c:tx>
            <c:strRef>
              <c:f>Num_Race!$A$4</c:f>
              <c:strCache>
                <c:ptCount val="1"/>
                <c:pt idx="0">
                  <c:v>U.S. Household</c:v>
                </c:pt>
              </c:strCache>
            </c:strRef>
          </c:tx>
          <c:spPr>
            <a:pattFill prst="wdUpDiag">
              <a:fgClr>
                <a:schemeClr val="accent6">
                  <a:lumMod val="60000"/>
                  <a:lumOff val="40000"/>
                </a:schemeClr>
              </a:fgClr>
              <a:bgClr>
                <a:schemeClr val="bg1"/>
              </a:bgClr>
            </a:pattFill>
            <a:ln>
              <a:solidFill>
                <a:schemeClr val="accent6">
                  <a:lumMod val="50000"/>
                </a:schemeClr>
              </a:solidFill>
            </a:ln>
            <a:effectLst/>
          </c:spPr>
          <c:invertIfNegative val="0"/>
          <c:dPt>
            <c:idx val="0"/>
            <c:invertIfNegative val="0"/>
            <c:bubble3D val="0"/>
            <c:extLst>
              <c:ext xmlns:c16="http://schemas.microsoft.com/office/drawing/2014/chart" uri="{C3380CC4-5D6E-409C-BE32-E72D297353CC}">
                <c16:uniqueId val="{00000003-3A30-4395-B1EB-98570AB38C83}"/>
              </c:ext>
            </c:extLst>
          </c:dPt>
          <c:dPt>
            <c:idx val="1"/>
            <c:invertIfNegative val="0"/>
            <c:bubble3D val="0"/>
            <c:extLst>
              <c:ext xmlns:c16="http://schemas.microsoft.com/office/drawing/2014/chart" uri="{C3380CC4-5D6E-409C-BE32-E72D297353CC}">
                <c16:uniqueId val="{00000004-3A30-4395-B1EB-98570AB38C8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Num_Race!$B$1:$E$2</c:f>
              <c:strCache>
                <c:ptCount val="4"/>
                <c:pt idx="0">
                  <c:v>34%   66% 
White</c:v>
                </c:pt>
                <c:pt idx="1">
                  <c:v>37%     12%
Black</c:v>
                </c:pt>
                <c:pt idx="2">
                  <c:v>22%      14%
Hispanic</c:v>
                </c:pt>
                <c:pt idx="3">
                  <c:v>7%        7%
Other</c:v>
                </c:pt>
              </c:strCache>
            </c:strRef>
          </c:cat>
          <c:val>
            <c:numRef>
              <c:f>Num_Race!$B$4:$E$4</c:f>
              <c:numCache>
                <c:formatCode>#,##0</c:formatCode>
                <c:ptCount val="4"/>
                <c:pt idx="0">
                  <c:v>269.53380283434097</c:v>
                </c:pt>
                <c:pt idx="1">
                  <c:v>215.60599524838301</c:v>
                </c:pt>
                <c:pt idx="2">
                  <c:v>221.97129825588101</c:v>
                </c:pt>
                <c:pt idx="3">
                  <c:v>257.29541463633598</c:v>
                </c:pt>
              </c:numCache>
            </c:numRef>
          </c:val>
          <c:extLst>
            <c:ext xmlns:c16="http://schemas.microsoft.com/office/drawing/2014/chart" uri="{C3380CC4-5D6E-409C-BE32-E72D297353CC}">
              <c16:uniqueId val="{00000005-3A30-4395-B1EB-98570AB38C83}"/>
            </c:ext>
          </c:extLst>
        </c:ser>
        <c:dLbls>
          <c:showLegendKey val="0"/>
          <c:showVal val="0"/>
          <c:showCatName val="0"/>
          <c:showSerName val="0"/>
          <c:showPercent val="0"/>
          <c:showBubbleSize val="0"/>
        </c:dLbls>
        <c:gapWidth val="219"/>
        <c:overlap val="-27"/>
        <c:axId val="280616728"/>
        <c:axId val="152690216"/>
      </c:barChart>
      <c:catAx>
        <c:axId val="28061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52690216"/>
        <c:crosses val="autoZero"/>
        <c:auto val="1"/>
        <c:lblAlgn val="ctr"/>
        <c:lblOffset val="100"/>
        <c:noMultiLvlLbl val="0"/>
      </c:catAx>
      <c:valAx>
        <c:axId val="152690216"/>
        <c:scaling>
          <c:orientation val="minMax"/>
          <c:max val="300"/>
          <c:min val="150"/>
        </c:scaling>
        <c:delete val="0"/>
        <c:axPos val="l"/>
        <c:numFmt formatCode="#,##0"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280616728"/>
        <c:crosses val="autoZero"/>
        <c:crossBetween val="between"/>
        <c:majorUnit val="25"/>
      </c:valAx>
      <c:spPr>
        <a:noFill/>
        <a:ln>
          <a:noFill/>
        </a:ln>
        <a:effectLst/>
      </c:spPr>
    </c:plotArea>
    <c:legend>
      <c:legendPos val="b"/>
      <c:layout>
        <c:manualLayout>
          <c:xMode val="edge"/>
          <c:yMode val="edge"/>
          <c:x val="0.32196169771956684"/>
          <c:y val="0.89414047373176719"/>
          <c:w val="0.36131553300434693"/>
          <c:h val="5.178402807511310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400" b="0" i="0" u="none" strike="noStrike" kern="1200" spc="0" baseline="0">
                <a:solidFill>
                  <a:sysClr val="windowText" lastClr="000000"/>
                </a:solidFill>
                <a:latin typeface="+mn-lt"/>
                <a:ea typeface="+mn-ea"/>
                <a:cs typeface="+mn-cs"/>
              </a:defRPr>
            </a:pPr>
            <a:r>
              <a:rPr lang="en-US" sz="1600" dirty="0">
                <a:latin typeface="Cambria" panose="02040503050406030204" pitchFamily="18" charset="0"/>
              </a:rPr>
              <a:t>Average scores on the PIAAC literacy and numeracy scales for adults with below high school education: 2012 and 2014</a:t>
            </a:r>
          </a:p>
        </c:rich>
      </c:tx>
      <c:layout>
        <c:manualLayout>
          <c:xMode val="edge"/>
          <c:yMode val="edge"/>
          <c:x val="0.12766639557071352"/>
          <c:y val="2.6545047902211967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2591058573617343E-2"/>
          <c:y val="0.11356048659198266"/>
          <c:w val="0.8726432633420822"/>
          <c:h val="0.65860099956217211"/>
        </c:manualLayout>
      </c:layout>
      <c:barChart>
        <c:barDir val="col"/>
        <c:grouping val="clustered"/>
        <c:varyColors val="0"/>
        <c:ser>
          <c:idx val="0"/>
          <c:order val="0"/>
          <c:tx>
            <c:strRef>
              <c:f>BelowHS!$A$3</c:f>
              <c:strCache>
                <c:ptCount val="1"/>
                <c:pt idx="0">
                  <c:v>U.S. Prison</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39BC-40D3-8E0A-1983F2AADCE4}"/>
              </c:ext>
            </c:extLst>
          </c:dPt>
          <c:dPt>
            <c:idx val="1"/>
            <c:invertIfNegative val="0"/>
            <c:bubble3D val="0"/>
            <c:spPr>
              <a:solidFill>
                <a:srgbClr val="009900"/>
              </a:solidFill>
              <a:ln>
                <a:noFill/>
              </a:ln>
              <a:effectLst/>
            </c:spPr>
            <c:extLst>
              <c:ext xmlns:c16="http://schemas.microsoft.com/office/drawing/2014/chart" uri="{C3380CC4-5D6E-409C-BE32-E72D297353CC}">
                <c16:uniqueId val="{00000003-39BC-40D3-8E0A-1983F2AADCE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BelowHS!$B$1:$C$2</c:f>
              <c:strCache>
                <c:ptCount val="2"/>
                <c:pt idx="0">
                  <c:v>30%               14% 
Literacy</c:v>
                </c:pt>
                <c:pt idx="1">
                  <c:v>30%               14% 
Numeracy</c:v>
                </c:pt>
              </c:strCache>
            </c:strRef>
          </c:cat>
          <c:val>
            <c:numRef>
              <c:f>BelowHS!$B$3:$C$3</c:f>
              <c:numCache>
                <c:formatCode>#,##0</c:formatCode>
                <c:ptCount val="2"/>
                <c:pt idx="0">
                  <c:v>224.42757914359899</c:v>
                </c:pt>
                <c:pt idx="1">
                  <c:v>187.104057737885</c:v>
                </c:pt>
              </c:numCache>
            </c:numRef>
          </c:val>
          <c:extLst>
            <c:ext xmlns:c16="http://schemas.microsoft.com/office/drawing/2014/chart" uri="{C3380CC4-5D6E-409C-BE32-E72D297353CC}">
              <c16:uniqueId val="{00000004-39BC-40D3-8E0A-1983F2AADCE4}"/>
            </c:ext>
          </c:extLst>
        </c:ser>
        <c:ser>
          <c:idx val="1"/>
          <c:order val="1"/>
          <c:tx>
            <c:strRef>
              <c:f>BelowHS!$A$4</c:f>
              <c:strCache>
                <c:ptCount val="1"/>
                <c:pt idx="0">
                  <c:v>U.S. Household</c:v>
                </c:pt>
              </c:strCache>
            </c:strRef>
          </c:tx>
          <c:spPr>
            <a:solidFill>
              <a:schemeClr val="accent2"/>
            </a:solidFill>
            <a:ln>
              <a:noFill/>
            </a:ln>
            <a:effectLst/>
          </c:spPr>
          <c:invertIfNegative val="0"/>
          <c:dPt>
            <c:idx val="0"/>
            <c:invertIfNegative val="0"/>
            <c:bubble3D val="0"/>
            <c:spPr>
              <a:pattFill prst="wdUpDiag">
                <a:fgClr>
                  <a:schemeClr val="accent1">
                    <a:lumMod val="60000"/>
                    <a:lumOff val="40000"/>
                  </a:schemeClr>
                </a:fgClr>
                <a:bgClr>
                  <a:schemeClr val="bg1"/>
                </a:bgClr>
              </a:pattFill>
              <a:ln>
                <a:solidFill>
                  <a:schemeClr val="accent1">
                    <a:lumMod val="50000"/>
                  </a:schemeClr>
                </a:solidFill>
              </a:ln>
              <a:effectLst/>
            </c:spPr>
            <c:extLst>
              <c:ext xmlns:c16="http://schemas.microsoft.com/office/drawing/2014/chart" uri="{C3380CC4-5D6E-409C-BE32-E72D297353CC}">
                <c16:uniqueId val="{00000006-39BC-40D3-8E0A-1983F2AADCE4}"/>
              </c:ext>
            </c:extLst>
          </c:dPt>
          <c:dPt>
            <c:idx val="1"/>
            <c:invertIfNegative val="0"/>
            <c:bubble3D val="0"/>
            <c:spPr>
              <a:pattFill prst="wdUpDiag">
                <a:fgClr>
                  <a:schemeClr val="accent6">
                    <a:lumMod val="60000"/>
                    <a:lumOff val="40000"/>
                  </a:schemeClr>
                </a:fgClr>
                <a:bgClr>
                  <a:schemeClr val="bg1"/>
                </a:bgClr>
              </a:pattFill>
              <a:ln>
                <a:solidFill>
                  <a:schemeClr val="accent6">
                    <a:lumMod val="50000"/>
                  </a:schemeClr>
                </a:solidFill>
              </a:ln>
              <a:effectLst/>
            </c:spPr>
            <c:extLst>
              <c:ext xmlns:c16="http://schemas.microsoft.com/office/drawing/2014/chart" uri="{C3380CC4-5D6E-409C-BE32-E72D297353CC}">
                <c16:uniqueId val="{00000008-39BC-40D3-8E0A-1983F2AADCE4}"/>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BelowHS!$B$1:$C$2</c:f>
              <c:strCache>
                <c:ptCount val="2"/>
                <c:pt idx="0">
                  <c:v>30%               14% 
Literacy</c:v>
                </c:pt>
                <c:pt idx="1">
                  <c:v>30%               14% 
Numeracy</c:v>
                </c:pt>
              </c:strCache>
            </c:strRef>
          </c:cat>
          <c:val>
            <c:numRef>
              <c:f>BelowHS!$B$4:$C$4</c:f>
              <c:numCache>
                <c:formatCode>#,##0</c:formatCode>
                <c:ptCount val="2"/>
                <c:pt idx="0">
                  <c:v>226.304683493955</c:v>
                </c:pt>
                <c:pt idx="1">
                  <c:v>208.066674185598</c:v>
                </c:pt>
              </c:numCache>
            </c:numRef>
          </c:val>
          <c:extLst>
            <c:ext xmlns:c16="http://schemas.microsoft.com/office/drawing/2014/chart" uri="{C3380CC4-5D6E-409C-BE32-E72D297353CC}">
              <c16:uniqueId val="{00000009-39BC-40D3-8E0A-1983F2AADCE4}"/>
            </c:ext>
          </c:extLst>
        </c:ser>
        <c:dLbls>
          <c:showLegendKey val="0"/>
          <c:showVal val="0"/>
          <c:showCatName val="0"/>
          <c:showSerName val="0"/>
          <c:showPercent val="0"/>
          <c:showBubbleSize val="0"/>
        </c:dLbls>
        <c:gapWidth val="219"/>
        <c:overlap val="-27"/>
        <c:axId val="277691376"/>
        <c:axId val="152690608"/>
      </c:barChart>
      <c:catAx>
        <c:axId val="27769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52690608"/>
        <c:crosses val="autoZero"/>
        <c:auto val="1"/>
        <c:lblAlgn val="ctr"/>
        <c:lblOffset val="100"/>
        <c:noMultiLvlLbl val="0"/>
      </c:catAx>
      <c:valAx>
        <c:axId val="152690608"/>
        <c:scaling>
          <c:orientation val="minMax"/>
          <c:max val="300"/>
          <c:min val="150"/>
        </c:scaling>
        <c:delete val="0"/>
        <c:axPos val="l"/>
        <c:numFmt formatCode="#,##0"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77691376"/>
        <c:crosses val="autoZero"/>
        <c:crossBetween val="between"/>
        <c:majorUnit val="25"/>
      </c:valAx>
      <c:spPr>
        <a:noFill/>
        <a:ln>
          <a:noFill/>
        </a:ln>
        <a:effectLst/>
      </c:spPr>
    </c:plotArea>
    <c:legend>
      <c:legendPos val="b"/>
      <c:layout>
        <c:manualLayout>
          <c:xMode val="edge"/>
          <c:yMode val="edge"/>
          <c:x val="0.32196181494141018"/>
          <c:y val="0.90201588626785489"/>
          <c:w val="0.36131553300434693"/>
          <c:h val="5.178402807511310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80" b="0" i="0" u="none" strike="noStrike" kern="1200" spc="0" baseline="0">
                <a:solidFill>
                  <a:sysClr val="windowText" lastClr="000000"/>
                </a:solidFill>
                <a:latin typeface="+mn-lt"/>
                <a:ea typeface="+mn-ea"/>
                <a:cs typeface="+mn-cs"/>
              </a:defRPr>
            </a:pPr>
            <a:r>
              <a:rPr lang="en-US" sz="2000" dirty="0">
                <a:latin typeface="Cambria" panose="02040503050406030204" pitchFamily="18" charset="0"/>
              </a:rPr>
              <a:t>Average scores of incarcerated adults on the PIAAC literacy and numeracy scales, by recidivism: 2014</a:t>
            </a:r>
          </a:p>
        </c:rich>
      </c:tx>
      <c:layout>
        <c:manualLayout>
          <c:xMode val="edge"/>
          <c:yMode val="edge"/>
          <c:x val="0.1157689669930748"/>
          <c:y val="6.2970387173284193E-3"/>
        </c:manualLayout>
      </c:layout>
      <c:overlay val="0"/>
      <c:spPr>
        <a:noFill/>
        <a:ln>
          <a:noFill/>
        </a:ln>
        <a:effectLst/>
      </c:spPr>
    </c:title>
    <c:autoTitleDeleted val="0"/>
    <c:plotArea>
      <c:layout>
        <c:manualLayout>
          <c:layoutTarget val="inner"/>
          <c:xMode val="edge"/>
          <c:yMode val="edge"/>
          <c:x val="8.259100523236107E-2"/>
          <c:y val="0.10990046200365305"/>
          <c:w val="0.8964528255186176"/>
          <c:h val="0.6923562779018666"/>
        </c:manualLayout>
      </c:layout>
      <c:barChart>
        <c:barDir val="col"/>
        <c:grouping val="clustered"/>
        <c:varyColors val="0"/>
        <c:ser>
          <c:idx val="0"/>
          <c:order val="0"/>
          <c:tx>
            <c:strRef>
              <c:f>Recidivism!$A$3</c:f>
              <c:strCache>
                <c:ptCount val="1"/>
                <c:pt idx="0">
                  <c:v>First time in prison</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0CAA-4476-8F7F-4952F65918F5}"/>
              </c:ext>
            </c:extLst>
          </c:dPt>
          <c:dPt>
            <c:idx val="1"/>
            <c:invertIfNegative val="0"/>
            <c:bubble3D val="0"/>
            <c:spPr>
              <a:solidFill>
                <a:srgbClr val="009900"/>
              </a:solidFill>
              <a:ln>
                <a:noFill/>
              </a:ln>
              <a:effectLst/>
            </c:spPr>
            <c:extLst>
              <c:ext xmlns:c16="http://schemas.microsoft.com/office/drawing/2014/chart" uri="{C3380CC4-5D6E-409C-BE32-E72D297353CC}">
                <c16:uniqueId val="{00000003-0CAA-4476-8F7F-4952F65918F5}"/>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Recidivism!$B$1:$C$2</c:f>
              <c:strCache>
                <c:ptCount val="2"/>
                <c:pt idx="0">
                  <c:v>(73)               (27)
Literacy</c:v>
                </c:pt>
                <c:pt idx="1">
                  <c:v>(73)               (27)
Numeracy</c:v>
                </c:pt>
              </c:strCache>
            </c:strRef>
          </c:cat>
          <c:val>
            <c:numRef>
              <c:f>Recidivism!$B$3:$C$3</c:f>
              <c:numCache>
                <c:formatCode>#,##0</c:formatCode>
                <c:ptCount val="2"/>
                <c:pt idx="0">
                  <c:v>249.19793870848699</c:v>
                </c:pt>
                <c:pt idx="1">
                  <c:v>217.46085193136</c:v>
                </c:pt>
              </c:numCache>
            </c:numRef>
          </c:val>
          <c:extLst>
            <c:ext xmlns:c16="http://schemas.microsoft.com/office/drawing/2014/chart" uri="{C3380CC4-5D6E-409C-BE32-E72D297353CC}">
              <c16:uniqueId val="{00000004-0CAA-4476-8F7F-4952F65918F5}"/>
            </c:ext>
          </c:extLst>
        </c:ser>
        <c:ser>
          <c:idx val="1"/>
          <c:order val="1"/>
          <c:tx>
            <c:strRef>
              <c:f>Recidivism!$A$4</c:f>
              <c:strCache>
                <c:ptCount val="1"/>
                <c:pt idx="0">
                  <c:v>Previously incarcerated</c:v>
                </c:pt>
              </c:strCache>
            </c:strRef>
          </c:tx>
          <c:spPr>
            <a:solidFill>
              <a:schemeClr val="accent2"/>
            </a:solidFill>
            <a:ln>
              <a:noFill/>
            </a:ln>
            <a:effectLst/>
          </c:spPr>
          <c:invertIfNegative val="0"/>
          <c:dPt>
            <c:idx val="0"/>
            <c:invertIfNegative val="0"/>
            <c:bubble3D val="0"/>
            <c:spPr>
              <a:pattFill prst="wdUpDiag">
                <a:fgClr>
                  <a:schemeClr val="accent1">
                    <a:lumMod val="60000"/>
                    <a:lumOff val="40000"/>
                  </a:schemeClr>
                </a:fgClr>
                <a:bgClr>
                  <a:schemeClr val="bg1"/>
                </a:bgClr>
              </a:pattFill>
              <a:ln>
                <a:solidFill>
                  <a:schemeClr val="accent1">
                    <a:lumMod val="50000"/>
                  </a:schemeClr>
                </a:solidFill>
              </a:ln>
              <a:effectLst/>
            </c:spPr>
            <c:extLst>
              <c:ext xmlns:c16="http://schemas.microsoft.com/office/drawing/2014/chart" uri="{C3380CC4-5D6E-409C-BE32-E72D297353CC}">
                <c16:uniqueId val="{00000006-0CAA-4476-8F7F-4952F65918F5}"/>
              </c:ext>
            </c:extLst>
          </c:dPt>
          <c:dPt>
            <c:idx val="1"/>
            <c:invertIfNegative val="0"/>
            <c:bubble3D val="0"/>
            <c:spPr>
              <a:pattFill prst="wdUpDiag">
                <a:fgClr>
                  <a:schemeClr val="accent6">
                    <a:lumMod val="60000"/>
                    <a:lumOff val="40000"/>
                  </a:schemeClr>
                </a:fgClr>
                <a:bgClr>
                  <a:schemeClr val="bg1"/>
                </a:bgClr>
              </a:pattFill>
              <a:ln>
                <a:solidFill>
                  <a:schemeClr val="accent6">
                    <a:lumMod val="50000"/>
                  </a:schemeClr>
                </a:solidFill>
              </a:ln>
              <a:effectLst/>
            </c:spPr>
            <c:extLst>
              <c:ext xmlns:c16="http://schemas.microsoft.com/office/drawing/2014/chart" uri="{C3380CC4-5D6E-409C-BE32-E72D297353CC}">
                <c16:uniqueId val="{00000008-0CAA-4476-8F7F-4952F65918F5}"/>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Recidivism!$B$1:$C$2</c:f>
              <c:strCache>
                <c:ptCount val="2"/>
                <c:pt idx="0">
                  <c:v>(73)               (27)
Literacy</c:v>
                </c:pt>
                <c:pt idx="1">
                  <c:v>(73)               (27)
Numeracy</c:v>
                </c:pt>
              </c:strCache>
            </c:strRef>
          </c:cat>
          <c:val>
            <c:numRef>
              <c:f>Recidivism!$B$4:$C$4</c:f>
              <c:numCache>
                <c:formatCode>#,##0</c:formatCode>
                <c:ptCount val="2"/>
                <c:pt idx="0">
                  <c:v>249.28051755007601</c:v>
                </c:pt>
                <c:pt idx="1">
                  <c:v>221.63848148686699</c:v>
                </c:pt>
              </c:numCache>
            </c:numRef>
          </c:val>
          <c:extLst>
            <c:ext xmlns:c16="http://schemas.microsoft.com/office/drawing/2014/chart" uri="{C3380CC4-5D6E-409C-BE32-E72D297353CC}">
              <c16:uniqueId val="{00000009-0CAA-4476-8F7F-4952F65918F5}"/>
            </c:ext>
          </c:extLst>
        </c:ser>
        <c:dLbls>
          <c:showLegendKey val="0"/>
          <c:showVal val="0"/>
          <c:showCatName val="0"/>
          <c:showSerName val="0"/>
          <c:showPercent val="0"/>
          <c:showBubbleSize val="0"/>
        </c:dLbls>
        <c:gapWidth val="219"/>
        <c:overlap val="-27"/>
        <c:axId val="152691784"/>
        <c:axId val="288894912"/>
      </c:barChart>
      <c:catAx>
        <c:axId val="15269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8894912"/>
        <c:crosses val="autoZero"/>
        <c:auto val="1"/>
        <c:lblAlgn val="ctr"/>
        <c:lblOffset val="100"/>
        <c:noMultiLvlLbl val="0"/>
      </c:catAx>
      <c:valAx>
        <c:axId val="288894912"/>
        <c:scaling>
          <c:orientation val="minMax"/>
          <c:max val="300"/>
          <c:min val="150"/>
        </c:scaling>
        <c:delete val="0"/>
        <c:axPos val="l"/>
        <c:numFmt formatCode="#,##0"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52691784"/>
        <c:crosses val="autoZero"/>
        <c:crossBetween val="between"/>
        <c:majorUnit val="25"/>
      </c:valAx>
      <c:spPr>
        <a:noFill/>
        <a:ln>
          <a:noFill/>
        </a:ln>
        <a:effectLst/>
      </c:spPr>
    </c:plotArea>
    <c:legend>
      <c:legendPos val="b"/>
      <c:layout>
        <c:manualLayout>
          <c:xMode val="edge"/>
          <c:yMode val="edge"/>
          <c:x val="0.23468155871478738"/>
          <c:y val="0.94821597192488694"/>
          <c:w val="0.5463539749083427"/>
          <c:h val="5.1784028075113106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1680" b="0" i="0" u="none" strike="noStrike" kern="1200" spc="0" baseline="0">
                <a:solidFill>
                  <a:sysClr val="windowText" lastClr="000000"/>
                </a:solidFill>
                <a:latin typeface="+mn-lt"/>
                <a:ea typeface="+mn-ea"/>
                <a:cs typeface="+mn-cs"/>
              </a:defRPr>
            </a:pPr>
            <a:r>
              <a:rPr lang="en-US" sz="1800" dirty="0">
                <a:latin typeface="Cambria" panose="02040503050406030204" pitchFamily="18" charset="0"/>
              </a:rPr>
              <a:t>Average scores of incarcerated adults on the PIAAC literacy and numeracy scales, by whether they currently have a prison job: 2014</a:t>
            </a:r>
          </a:p>
        </c:rich>
      </c:tx>
      <c:layout>
        <c:manualLayout>
          <c:xMode val="edge"/>
          <c:yMode val="edge"/>
          <c:x val="0.13310782011259004"/>
          <c:y val="2.0559152568242893E-4"/>
        </c:manualLayout>
      </c:layout>
      <c:overlay val="0"/>
      <c:spPr>
        <a:noFill/>
        <a:ln>
          <a:noFill/>
        </a:ln>
        <a:effectLst/>
      </c:spPr>
      <c:txPr>
        <a:bodyPr rot="0" spcFirstLastPara="1" vertOverflow="ellipsis" vert="horz" wrap="square" anchor="ctr" anchorCtr="1"/>
        <a:lstStyle/>
        <a:p>
          <a:pPr algn="l">
            <a:defRPr sz="168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8.2590985013765245E-2"/>
          <c:y val="9.7717226136206675E-2"/>
          <c:w val="0.8964528255186176"/>
          <c:h val="0.65885236796058388"/>
        </c:manualLayout>
      </c:layout>
      <c:barChart>
        <c:barDir val="col"/>
        <c:grouping val="clustered"/>
        <c:varyColors val="0"/>
        <c:ser>
          <c:idx val="0"/>
          <c:order val="0"/>
          <c:tx>
            <c:strRef>
              <c:f>PrisonJob!$A$3</c:f>
              <c:strCache>
                <c:ptCount val="1"/>
                <c:pt idx="0">
                  <c:v>Currently has prison job</c:v>
                </c:pt>
              </c:strCache>
            </c:strRef>
          </c:tx>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4833-4F46-8EBA-A2BAD2C1F972}"/>
              </c:ext>
            </c:extLst>
          </c:dPt>
          <c:dPt>
            <c:idx val="1"/>
            <c:invertIfNegative val="0"/>
            <c:bubble3D val="0"/>
            <c:spPr>
              <a:solidFill>
                <a:srgbClr val="009900"/>
              </a:solidFill>
              <a:ln>
                <a:noFill/>
              </a:ln>
              <a:effectLst/>
            </c:spPr>
            <c:extLst>
              <c:ext xmlns:c16="http://schemas.microsoft.com/office/drawing/2014/chart" uri="{C3380CC4-5D6E-409C-BE32-E72D297353CC}">
                <c16:uniqueId val="{00000003-4833-4F46-8EBA-A2BAD2C1F97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PrisonJob!$B$1:$C$2</c:f>
              <c:strCache>
                <c:ptCount val="2"/>
                <c:pt idx="0">
                  <c:v>Yes                  No
 61%                39%</c:v>
                </c:pt>
                <c:pt idx="1">
                  <c:v>Yes                  No
 61%                39%</c:v>
                </c:pt>
              </c:strCache>
            </c:strRef>
          </c:cat>
          <c:val>
            <c:numRef>
              <c:f>PrisonJob!$B$3:$C$3</c:f>
              <c:numCache>
                <c:formatCode>#,##0</c:formatCode>
                <c:ptCount val="2"/>
                <c:pt idx="0">
                  <c:v>251.86303965492601</c:v>
                </c:pt>
                <c:pt idx="1">
                  <c:v>223.06850051193001</c:v>
                </c:pt>
              </c:numCache>
            </c:numRef>
          </c:val>
          <c:extLst>
            <c:ext xmlns:c16="http://schemas.microsoft.com/office/drawing/2014/chart" uri="{C3380CC4-5D6E-409C-BE32-E72D297353CC}">
              <c16:uniqueId val="{00000004-4833-4F46-8EBA-A2BAD2C1F972}"/>
            </c:ext>
          </c:extLst>
        </c:ser>
        <c:ser>
          <c:idx val="1"/>
          <c:order val="1"/>
          <c:tx>
            <c:strRef>
              <c:f>PrisonJob!$A$4</c:f>
              <c:strCache>
                <c:ptCount val="1"/>
                <c:pt idx="0">
                  <c:v>Does not have prison job</c:v>
                </c:pt>
              </c:strCache>
            </c:strRef>
          </c:tx>
          <c:spPr>
            <a:solidFill>
              <a:schemeClr val="accent2"/>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6-4833-4F46-8EBA-A2BAD2C1F972}"/>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8-4833-4F46-8EBA-A2BAD2C1F972}"/>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PrisonJob!$B$1:$C$2</c:f>
              <c:strCache>
                <c:ptCount val="2"/>
                <c:pt idx="0">
                  <c:v>Yes                  No
 61%                39%</c:v>
                </c:pt>
                <c:pt idx="1">
                  <c:v>Yes                  No
 61%                39%</c:v>
                </c:pt>
              </c:strCache>
            </c:strRef>
          </c:cat>
          <c:val>
            <c:numRef>
              <c:f>PrisonJob!$B$4:$C$4</c:f>
              <c:numCache>
                <c:formatCode>#,##0</c:formatCode>
                <c:ptCount val="2"/>
                <c:pt idx="0">
                  <c:v>245.13863642186499</c:v>
                </c:pt>
                <c:pt idx="1">
                  <c:v>216.411700308777</c:v>
                </c:pt>
              </c:numCache>
            </c:numRef>
          </c:val>
          <c:extLst>
            <c:ext xmlns:c16="http://schemas.microsoft.com/office/drawing/2014/chart" uri="{C3380CC4-5D6E-409C-BE32-E72D297353CC}">
              <c16:uniqueId val="{00000009-4833-4F46-8EBA-A2BAD2C1F972}"/>
            </c:ext>
          </c:extLst>
        </c:ser>
        <c:dLbls>
          <c:showLegendKey val="0"/>
          <c:showVal val="0"/>
          <c:showCatName val="0"/>
          <c:showSerName val="0"/>
          <c:showPercent val="0"/>
          <c:showBubbleSize val="0"/>
        </c:dLbls>
        <c:gapWidth val="219"/>
        <c:overlap val="-27"/>
        <c:axId val="288895696"/>
        <c:axId val="288896088"/>
      </c:barChart>
      <c:catAx>
        <c:axId val="28889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88896088"/>
        <c:crosses val="autoZero"/>
        <c:auto val="1"/>
        <c:lblAlgn val="ctr"/>
        <c:lblOffset val="100"/>
        <c:noMultiLvlLbl val="0"/>
      </c:catAx>
      <c:valAx>
        <c:axId val="288896088"/>
        <c:scaling>
          <c:orientation val="minMax"/>
          <c:max val="300"/>
          <c:min val="150"/>
        </c:scaling>
        <c:delete val="0"/>
        <c:axPos val="l"/>
        <c:numFmt formatCode="#,##0"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88895696"/>
        <c:crosses val="autoZero"/>
        <c:crossBetween val="between"/>
        <c:majorUnit val="2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147575463901199"/>
          <c:y val="0.15100633242840789"/>
          <c:w val="0.40732990522670232"/>
          <c:h val="0.72013233643356389"/>
        </c:manualLayout>
      </c:layout>
      <c:barChart>
        <c:barDir val="bar"/>
        <c:grouping val="clustered"/>
        <c:varyColors val="0"/>
        <c:ser>
          <c:idx val="0"/>
          <c:order val="0"/>
          <c:spPr>
            <a:solidFill>
              <a:schemeClr val="accent1"/>
            </a:solidFill>
            <a:ln>
              <a:noFill/>
            </a:ln>
            <a:effectLst/>
          </c:spPr>
          <c:invertIfNegative val="0"/>
          <c:dPt>
            <c:idx val="4"/>
            <c:invertIfNegative val="0"/>
            <c:bubble3D val="0"/>
            <c:spPr>
              <a:solidFill>
                <a:srgbClr val="009900"/>
              </a:solidFill>
              <a:ln>
                <a:noFill/>
              </a:ln>
              <a:effectLst/>
            </c:spPr>
            <c:extLst>
              <c:ext xmlns:c16="http://schemas.microsoft.com/office/drawing/2014/chart" uri="{C3380CC4-5D6E-409C-BE32-E72D297353CC}">
                <c16:uniqueId val="{00000001-5362-48A1-AC07-6F5E3889AEEF}"/>
              </c:ext>
            </c:extLst>
          </c:dPt>
          <c:dPt>
            <c:idx val="5"/>
            <c:invertIfNegative val="0"/>
            <c:bubble3D val="0"/>
            <c:spPr>
              <a:solidFill>
                <a:srgbClr val="009900"/>
              </a:solidFill>
              <a:ln>
                <a:noFill/>
              </a:ln>
              <a:effectLst/>
            </c:spPr>
            <c:extLst>
              <c:ext xmlns:c16="http://schemas.microsoft.com/office/drawing/2014/chart" uri="{C3380CC4-5D6E-409C-BE32-E72D297353CC}">
                <c16:uniqueId val="{00000003-5362-48A1-AC07-6F5E3889AEEF}"/>
              </c:ext>
            </c:extLst>
          </c:dPt>
          <c:dPt>
            <c:idx val="6"/>
            <c:invertIfNegative val="0"/>
            <c:bubble3D val="0"/>
            <c:spPr>
              <a:solidFill>
                <a:srgbClr val="009900"/>
              </a:solidFill>
              <a:ln>
                <a:noFill/>
              </a:ln>
              <a:effectLst/>
            </c:spPr>
            <c:extLst>
              <c:ext xmlns:c16="http://schemas.microsoft.com/office/drawing/2014/chart" uri="{C3380CC4-5D6E-409C-BE32-E72D297353CC}">
                <c16:uniqueId val="{00000005-5362-48A1-AC07-6F5E3889AEEF}"/>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'LitNumSkillsPrJob (2)'!$A$2:$A$8</c:f>
              <c:strCache>
                <c:ptCount val="7"/>
                <c:pt idx="0">
                  <c:v>Read directions or instructions</c:v>
                </c:pt>
                <c:pt idx="1">
                  <c:v>Read letters or memos </c:v>
                </c:pt>
                <c:pt idx="2">
                  <c:v>Read books</c:v>
                </c:pt>
                <c:pt idx="3">
                  <c:v>Read manuals or reference materials</c:v>
                </c:pt>
                <c:pt idx="4">
                  <c:v>Calculate prices, costs, or budgets </c:v>
                </c:pt>
                <c:pt idx="5">
                  <c:v>Use or calculate fractions, decimals, or percentages</c:v>
                </c:pt>
                <c:pt idx="6">
                  <c:v>Use a calculator – either hand-held or computer-based</c:v>
                </c:pt>
              </c:strCache>
            </c:strRef>
          </c:cat>
          <c:val>
            <c:numRef>
              <c:f>'LitNumSkillsPrJob (2)'!$B$2:$B$8</c:f>
              <c:numCache>
                <c:formatCode>General</c:formatCode>
                <c:ptCount val="7"/>
                <c:pt idx="0">
                  <c:v>47</c:v>
                </c:pt>
                <c:pt idx="1">
                  <c:v>50</c:v>
                </c:pt>
                <c:pt idx="2">
                  <c:v>81</c:v>
                </c:pt>
                <c:pt idx="3">
                  <c:v>65</c:v>
                </c:pt>
                <c:pt idx="4">
                  <c:v>88</c:v>
                </c:pt>
                <c:pt idx="5">
                  <c:v>82</c:v>
                </c:pt>
                <c:pt idx="6">
                  <c:v>84</c:v>
                </c:pt>
              </c:numCache>
            </c:numRef>
          </c:val>
          <c:extLst>
            <c:ext xmlns:c16="http://schemas.microsoft.com/office/drawing/2014/chart" uri="{C3380CC4-5D6E-409C-BE32-E72D297353CC}">
              <c16:uniqueId val="{00000006-5362-48A1-AC07-6F5E3889AEEF}"/>
            </c:ext>
          </c:extLst>
        </c:ser>
        <c:dLbls>
          <c:showLegendKey val="0"/>
          <c:showVal val="0"/>
          <c:showCatName val="0"/>
          <c:showSerName val="0"/>
          <c:showPercent val="0"/>
          <c:showBubbleSize val="0"/>
        </c:dLbls>
        <c:gapWidth val="182"/>
        <c:axId val="288896872"/>
        <c:axId val="288897264"/>
      </c:barChart>
      <c:catAx>
        <c:axId val="2888968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50" b="0" i="0" u="none" strike="noStrike" kern="1200" baseline="0">
                <a:solidFill>
                  <a:schemeClr val="tx1">
                    <a:lumMod val="65000"/>
                    <a:lumOff val="35000"/>
                  </a:schemeClr>
                </a:solidFill>
                <a:latin typeface="+mn-lt"/>
                <a:ea typeface="+mn-ea"/>
                <a:cs typeface="+mn-cs"/>
              </a:defRPr>
            </a:pPr>
            <a:endParaRPr lang="en-US"/>
          </a:p>
        </c:txPr>
        <c:crossAx val="288897264"/>
        <c:crosses val="autoZero"/>
        <c:auto val="1"/>
        <c:lblAlgn val="ctr"/>
        <c:lblOffset val="100"/>
        <c:noMultiLvlLbl val="0"/>
      </c:catAx>
      <c:valAx>
        <c:axId val="288897264"/>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100" dirty="0"/>
                  <a:t>Percent</a:t>
                </a:r>
              </a:p>
            </c:rich>
          </c:tx>
          <c:layout>
            <c:manualLayout>
              <c:xMode val="edge"/>
              <c:yMode val="edge"/>
              <c:x val="0.72179022090849032"/>
              <c:y val="0.9568091283713083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88896872"/>
        <c:crosses val="max"/>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800"/>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703556044406321"/>
          <c:y val="0.16325085971626727"/>
          <c:w val="0.42975145706636458"/>
          <c:h val="0.74717354912926237"/>
        </c:manualLayout>
      </c:layout>
      <c:barChart>
        <c:barDir val="bar"/>
        <c:grouping val="clustered"/>
        <c:varyColors val="0"/>
        <c:ser>
          <c:idx val="0"/>
          <c:order val="0"/>
          <c:spPr>
            <a:solidFill>
              <a:srgbClr val="1B0BB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ReasonsEnrollAcademic_Bar!$A$2:$A$8</c:f>
              <c:strCache>
                <c:ptCount val="7"/>
                <c:pt idx="0">
                  <c:v>Other</c:v>
                </c:pt>
                <c:pt idx="1">
                  <c:v>Required to participate </c:v>
                </c:pt>
                <c:pt idx="2">
                  <c:v>Family related reasons</c:v>
                </c:pt>
                <c:pt idx="3">
                  <c:v>To obtain certificate </c:v>
                </c:pt>
                <c:pt idx="4">
                  <c:v>To increase the possibilities of getting job assignment</c:v>
                </c:pt>
                <c:pt idx="5">
                  <c:v>To increase the possibilities of getting job when released</c:v>
                </c:pt>
                <c:pt idx="6">
                  <c:v>To increase knowledge or skills in subject that interests them</c:v>
                </c:pt>
              </c:strCache>
            </c:strRef>
          </c:cat>
          <c:val>
            <c:numRef>
              <c:f>ReasonsEnrollAcademic_Bar!$B$2:$B$8</c:f>
              <c:numCache>
                <c:formatCode>General</c:formatCode>
                <c:ptCount val="7"/>
                <c:pt idx="0">
                  <c:v>3</c:v>
                </c:pt>
                <c:pt idx="1">
                  <c:v>1</c:v>
                </c:pt>
                <c:pt idx="2">
                  <c:v>3</c:v>
                </c:pt>
                <c:pt idx="3">
                  <c:v>6</c:v>
                </c:pt>
                <c:pt idx="4">
                  <c:v>8</c:v>
                </c:pt>
                <c:pt idx="5">
                  <c:v>39</c:v>
                </c:pt>
                <c:pt idx="6">
                  <c:v>41</c:v>
                </c:pt>
              </c:numCache>
            </c:numRef>
          </c:val>
          <c:extLst>
            <c:ext xmlns:c16="http://schemas.microsoft.com/office/drawing/2014/chart" uri="{C3380CC4-5D6E-409C-BE32-E72D297353CC}">
              <c16:uniqueId val="{00000000-A459-4671-A36B-8539ECB45F51}"/>
            </c:ext>
          </c:extLst>
        </c:ser>
        <c:dLbls>
          <c:showLegendKey val="0"/>
          <c:showVal val="0"/>
          <c:showCatName val="0"/>
          <c:showSerName val="0"/>
          <c:showPercent val="0"/>
          <c:showBubbleSize val="0"/>
        </c:dLbls>
        <c:gapWidth val="182"/>
        <c:axId val="288898048"/>
        <c:axId val="288898440"/>
      </c:barChart>
      <c:catAx>
        <c:axId val="288898048"/>
        <c:scaling>
          <c:orientation val="minMax"/>
        </c:scaling>
        <c:delete val="0"/>
        <c:axPos val="l"/>
        <c:numFmt formatCode="General" sourceLinked="1"/>
        <c:majorTickMark val="none"/>
        <c:minorTickMark val="none"/>
        <c:tickLblPos val="nextTo"/>
        <c:spPr>
          <a:noFill/>
          <a:ln w="9525" cap="flat" cmpd="sng" algn="ctr">
            <a:solidFill>
              <a:sysClr val="windowText" lastClr="000000">
                <a:lumMod val="25000"/>
                <a:lumOff val="75000"/>
              </a:sysClr>
            </a:solidFill>
            <a:round/>
          </a:ln>
          <a:effectLst/>
        </c:spPr>
        <c:txPr>
          <a:bodyPr rot="-60000000" spcFirstLastPara="1" vertOverflow="ellipsis" vert="horz" wrap="square" anchor="ctr" anchorCtr="1"/>
          <a:lstStyle/>
          <a:p>
            <a:pPr>
              <a:defRPr sz="1500" b="0" i="0" u="none" strike="noStrike" kern="1200" baseline="0">
                <a:solidFill>
                  <a:sysClr val="windowText" lastClr="000000"/>
                </a:solidFill>
                <a:latin typeface="+mn-lt"/>
                <a:ea typeface="+mn-ea"/>
                <a:cs typeface="+mn-cs"/>
              </a:defRPr>
            </a:pPr>
            <a:endParaRPr lang="en-US"/>
          </a:p>
        </c:txPr>
        <c:crossAx val="288898440"/>
        <c:crosses val="autoZero"/>
        <c:auto val="1"/>
        <c:lblAlgn val="ctr"/>
        <c:lblOffset val="100"/>
        <c:noMultiLvlLbl val="0"/>
      </c:catAx>
      <c:valAx>
        <c:axId val="288898440"/>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Percent</a:t>
                </a:r>
              </a:p>
            </c:rich>
          </c:tx>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ysClr val="windowText" lastClr="000000">
                <a:lumMod val="25000"/>
                <a:lumOff val="75000"/>
              </a:sys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8889804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420265440175901"/>
          <c:y val="0.18763647646888015"/>
          <c:w val="0.37456259292985628"/>
          <c:h val="0.74537507395303626"/>
        </c:manualLayout>
      </c:layout>
      <c:barChart>
        <c:barDir val="bar"/>
        <c:grouping val="clustered"/>
        <c:varyColors val="0"/>
        <c:ser>
          <c:idx val="0"/>
          <c:order val="0"/>
          <c:spPr>
            <a:solidFill>
              <a:srgbClr val="1B0BB5"/>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ReasonsNotEnrollAcademic_Bar!$A$2:$A$8</c:f>
              <c:strCache>
                <c:ptCount val="7"/>
                <c:pt idx="0">
                  <c:v>Other</c:v>
                </c:pt>
                <c:pt idx="1">
                  <c:v>The waiting list is too long </c:v>
                </c:pt>
                <c:pt idx="2">
                  <c:v>The quality of program being offered is poor</c:v>
                </c:pt>
                <c:pt idx="3">
                  <c:v>Want to enroll in higher level of classes than available </c:v>
                </c:pt>
                <c:pt idx="4">
                  <c:v>Do not want to give up volunteer or work assignment </c:v>
                </c:pt>
                <c:pt idx="5">
                  <c:v>Do not have qualifications necessary to enroll</c:v>
                </c:pt>
                <c:pt idx="6">
                  <c:v>The classes and programs offered are not useful</c:v>
                </c:pt>
              </c:strCache>
            </c:strRef>
          </c:cat>
          <c:val>
            <c:numRef>
              <c:f>ReasonsNotEnrollAcademic_Bar!$B$2:$B$8</c:f>
              <c:numCache>
                <c:formatCode>General</c:formatCode>
                <c:ptCount val="7"/>
                <c:pt idx="0">
                  <c:v>51</c:v>
                </c:pt>
                <c:pt idx="1">
                  <c:v>3</c:v>
                </c:pt>
                <c:pt idx="2">
                  <c:v>7</c:v>
                </c:pt>
                <c:pt idx="3">
                  <c:v>8</c:v>
                </c:pt>
                <c:pt idx="4">
                  <c:v>9</c:v>
                </c:pt>
                <c:pt idx="5">
                  <c:v>10</c:v>
                </c:pt>
                <c:pt idx="6">
                  <c:v>13</c:v>
                </c:pt>
              </c:numCache>
            </c:numRef>
          </c:val>
          <c:extLst>
            <c:ext xmlns:c16="http://schemas.microsoft.com/office/drawing/2014/chart" uri="{C3380CC4-5D6E-409C-BE32-E72D297353CC}">
              <c16:uniqueId val="{00000000-4F31-454C-8A13-DC97D79AE6A9}"/>
            </c:ext>
          </c:extLst>
        </c:ser>
        <c:dLbls>
          <c:showLegendKey val="0"/>
          <c:showVal val="0"/>
          <c:showCatName val="0"/>
          <c:showSerName val="0"/>
          <c:showPercent val="0"/>
          <c:showBubbleSize val="0"/>
        </c:dLbls>
        <c:gapWidth val="182"/>
        <c:axId val="282418640"/>
        <c:axId val="282419032"/>
      </c:barChart>
      <c:catAx>
        <c:axId val="282418640"/>
        <c:scaling>
          <c:orientation val="minMax"/>
        </c:scaling>
        <c:delete val="0"/>
        <c:axPos val="l"/>
        <c:numFmt formatCode="General" sourceLinked="1"/>
        <c:majorTickMark val="none"/>
        <c:minorTickMark val="none"/>
        <c:tickLblPos val="nextTo"/>
        <c:spPr>
          <a:noFill/>
          <a:ln w="9525" cap="flat" cmpd="sng" algn="ctr">
            <a:solidFill>
              <a:sysClr val="windowText" lastClr="000000">
                <a:lumMod val="25000"/>
                <a:lumOff val="75000"/>
              </a:sys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82419032"/>
        <c:crosses val="autoZero"/>
        <c:auto val="0"/>
        <c:lblAlgn val="ctr"/>
        <c:lblOffset val="100"/>
        <c:noMultiLvlLbl val="0"/>
      </c:catAx>
      <c:valAx>
        <c:axId val="282419032"/>
        <c:scaling>
          <c:orientation val="minMax"/>
        </c:scaling>
        <c:delete val="0"/>
        <c:axPos val="b"/>
        <c:title>
          <c:tx>
            <c:rich>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en-US" sz="1100"/>
                  <a:t>Percent</a:t>
                </a:r>
              </a:p>
            </c:rich>
          </c:tx>
          <c:layout>
            <c:manualLayout>
              <c:xMode val="edge"/>
              <c:yMode val="edge"/>
              <c:x val="0.70882124052949358"/>
              <c:y val="0.9311745525249665"/>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solidFill>
              <a:sysClr val="windowText" lastClr="000000">
                <a:lumMod val="25000"/>
                <a:lumOff val="75000"/>
              </a:sys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824186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28BA5-73F6-4B86-AB8E-6C8FA1B54FA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EE3EEB29-6476-4E74-9E0F-BAE617D581BD}">
      <dgm:prSet phldrT="[Text]" custT="1"/>
      <dgm:spPr/>
      <dgm:t>
        <a:bodyPr/>
        <a:lstStyle/>
        <a:p>
          <a:r>
            <a:rPr lang="en-US" sz="1800" dirty="0">
              <a:latin typeface="Calibri" panose="020F0502020204030204" pitchFamily="34" charset="0"/>
              <a:cs typeface="Calibri" panose="020F0502020204030204" pitchFamily="34" charset="0"/>
            </a:rPr>
            <a:t>Perform basic tasks: counting, arithmetic operations with whole numbers.</a:t>
          </a:r>
        </a:p>
      </dgm:t>
    </dgm:pt>
    <dgm:pt modelId="{0A87DE0D-3239-44F7-9E36-5647D147E8DC}" type="parTrans" cxnId="{EDBA1692-DFC8-41CC-AA9A-C5172AE9911E}">
      <dgm:prSet/>
      <dgm:spPr/>
      <dgm:t>
        <a:bodyPr/>
        <a:lstStyle/>
        <a:p>
          <a:endParaRPr lang="en-US"/>
        </a:p>
      </dgm:t>
    </dgm:pt>
    <dgm:pt modelId="{6816DDC1-6337-47DD-93D0-3EF5206E6EBA}" type="sibTrans" cxnId="{EDBA1692-DFC8-41CC-AA9A-C5172AE9911E}">
      <dgm:prSet/>
      <dgm:spPr/>
      <dgm:t>
        <a:bodyPr/>
        <a:lstStyle/>
        <a:p>
          <a:endParaRPr lang="en-US"/>
        </a:p>
      </dgm:t>
    </dgm:pt>
    <dgm:pt modelId="{15662591-0BF3-49E1-B9A0-0D3FD8028D5D}">
      <dgm:prSet phldrT="[Text]" custT="1"/>
      <dgm:spPr/>
      <dgm:t>
        <a:bodyPr/>
        <a:lstStyle/>
        <a:p>
          <a:r>
            <a:rPr lang="en-US" sz="1800" dirty="0">
              <a:latin typeface="Calibri" panose="020F0502020204030204" pitchFamily="34" charset="0"/>
              <a:cs typeface="Calibri" panose="020F0502020204030204" pitchFamily="34" charset="0"/>
            </a:rPr>
            <a:t>Perform one-step tasks: count; sort; arithmetic operations; understanding simple percentages: example: 50%.</a:t>
          </a:r>
        </a:p>
      </dgm:t>
    </dgm:pt>
    <dgm:pt modelId="{D0EE4808-1CC3-4F4D-B177-B6E465F7C1EF}" type="parTrans" cxnId="{7F142616-D8B0-45DB-BDD4-852C9F0230E9}">
      <dgm:prSet/>
      <dgm:spPr/>
      <dgm:t>
        <a:bodyPr/>
        <a:lstStyle/>
        <a:p>
          <a:endParaRPr lang="en-US"/>
        </a:p>
      </dgm:t>
    </dgm:pt>
    <dgm:pt modelId="{19C78146-AD9A-441E-937A-7E30E55F375E}" type="sibTrans" cxnId="{7F142616-D8B0-45DB-BDD4-852C9F0230E9}">
      <dgm:prSet/>
      <dgm:spPr/>
      <dgm:t>
        <a:bodyPr/>
        <a:lstStyle/>
        <a:p>
          <a:endParaRPr lang="en-US"/>
        </a:p>
      </dgm:t>
    </dgm:pt>
    <dgm:pt modelId="{313A321F-F03B-45A8-88A1-A9E688071BC5}">
      <dgm:prSet phldrT="[Text]" custT="1"/>
      <dgm:spPr/>
      <dgm:t>
        <a:bodyPr/>
        <a:lstStyle/>
        <a:p>
          <a:r>
            <a:rPr lang="en-US" sz="1800" dirty="0">
              <a:latin typeface="Calibri" panose="020F0502020204030204" pitchFamily="34" charset="0"/>
              <a:cs typeface="Calibri" panose="020F0502020204030204" pitchFamily="34" charset="0"/>
            </a:rPr>
            <a:t>Perform two or more  calculations, simple measurement; spatial representation; estimation; and interpret simple tables, graphs.</a:t>
          </a:r>
        </a:p>
      </dgm:t>
    </dgm:pt>
    <dgm:pt modelId="{9830DEEE-BC6B-42AF-ADFB-19ABE5836E74}" type="parTrans" cxnId="{8CE88508-AE53-4C7B-9916-3BCABEC37013}">
      <dgm:prSet/>
      <dgm:spPr/>
      <dgm:t>
        <a:bodyPr/>
        <a:lstStyle/>
        <a:p>
          <a:endParaRPr lang="en-US"/>
        </a:p>
      </dgm:t>
    </dgm:pt>
    <dgm:pt modelId="{7EE74777-9ABF-43C6-83DC-328EB2499C21}" type="sibTrans" cxnId="{8CE88508-AE53-4C7B-9916-3BCABEC37013}">
      <dgm:prSet/>
      <dgm:spPr/>
      <dgm:t>
        <a:bodyPr/>
        <a:lstStyle/>
        <a:p>
          <a:endParaRPr lang="en-US"/>
        </a:p>
      </dgm:t>
    </dgm:pt>
    <dgm:pt modelId="{C362C57D-F4A7-4B6A-890C-0EF6F9E9FC99}">
      <dgm:prSet custT="1"/>
      <dgm:spPr/>
      <dgm:t>
        <a:bodyPr/>
        <a:lstStyle/>
        <a:p>
          <a:r>
            <a:rPr lang="en-US" sz="1800" dirty="0">
              <a:latin typeface="Calibri" panose="020F0502020204030204" pitchFamily="34" charset="0"/>
              <a:cs typeface="Calibri" panose="020F0502020204030204" pitchFamily="34" charset="0"/>
            </a:rPr>
            <a:t>Understand and work with mathematical patterns, proportions, basic statistics expressed in verbal or numerical form. </a:t>
          </a:r>
        </a:p>
      </dgm:t>
    </dgm:pt>
    <dgm:pt modelId="{D2CA4E55-2670-4B3B-AB0F-6AD7F6FC1379}" type="parTrans" cxnId="{1A238895-9BD2-4CD1-A62A-AB2AEBA8B9CD}">
      <dgm:prSet/>
      <dgm:spPr/>
      <dgm:t>
        <a:bodyPr/>
        <a:lstStyle/>
        <a:p>
          <a:endParaRPr lang="en-US"/>
        </a:p>
      </dgm:t>
    </dgm:pt>
    <dgm:pt modelId="{EF212711-7FA1-41A5-9CB3-5CC5EC2A20E0}" type="sibTrans" cxnId="{1A238895-9BD2-4CD1-A62A-AB2AEBA8B9CD}">
      <dgm:prSet/>
      <dgm:spPr/>
      <dgm:t>
        <a:bodyPr/>
        <a:lstStyle/>
        <a:p>
          <a:endParaRPr lang="en-US"/>
        </a:p>
      </dgm:t>
    </dgm:pt>
    <dgm:pt modelId="{363C139E-962B-47FF-9479-4E94A6B9F6DB}">
      <dgm:prSet custT="1"/>
      <dgm:spPr>
        <a:noFill/>
        <a:ln>
          <a:noFill/>
        </a:ln>
      </dgm:spPr>
      <dgm:t>
        <a:bodyPr/>
        <a:lstStyle/>
        <a:p>
          <a:r>
            <a:rPr lang="en-US" sz="1800" dirty="0">
              <a:latin typeface="Calibri" panose="020F0502020204030204" pitchFamily="34" charset="0"/>
              <a:cs typeface="Calibri" panose="020F0502020204030204" pitchFamily="34" charset="0"/>
            </a:rPr>
            <a:t>Understand complex abstract mathematical and statistical ideas embedded in complex texts, draw inferences;  arguments or models; justify, reflect on solutions or choices.</a:t>
          </a:r>
        </a:p>
      </dgm:t>
    </dgm:pt>
    <dgm:pt modelId="{405E204B-9142-4F5B-BD9D-A6013882304D}" type="parTrans" cxnId="{02DCCF56-A707-4B8B-AFD8-37FCC818346F}">
      <dgm:prSet/>
      <dgm:spPr/>
      <dgm:t>
        <a:bodyPr/>
        <a:lstStyle/>
        <a:p>
          <a:endParaRPr lang="en-US"/>
        </a:p>
      </dgm:t>
    </dgm:pt>
    <dgm:pt modelId="{AA9253BC-B798-4EC6-BB8E-163F38AED7B7}" type="sibTrans" cxnId="{02DCCF56-A707-4B8B-AFD8-37FCC818346F}">
      <dgm:prSet/>
      <dgm:spPr/>
      <dgm:t>
        <a:bodyPr/>
        <a:lstStyle/>
        <a:p>
          <a:endParaRPr lang="en-US"/>
        </a:p>
      </dgm:t>
    </dgm:pt>
    <dgm:pt modelId="{D553E320-309D-4127-B25E-F1B3FBFEFDEA}">
      <dgm:prSet custT="1"/>
      <dgm:spPr/>
      <dgm:t>
        <a:bodyPr/>
        <a:lstStyle/>
        <a:p>
          <a:r>
            <a:rPr lang="en-US" sz="1800" dirty="0">
              <a:latin typeface="Calibri" panose="020F0502020204030204" pitchFamily="34" charset="0"/>
              <a:cs typeface="Calibri" panose="020F0502020204030204" pitchFamily="34" charset="0"/>
            </a:rPr>
            <a:t>Perform analysis, complex reasoning,  statistics and chance; spatial relationships; and communicating well-reasoned explanations for answers. </a:t>
          </a:r>
        </a:p>
      </dgm:t>
    </dgm:pt>
    <dgm:pt modelId="{A38021AE-ABF1-4545-ACA6-A711D00D7D99}" type="parTrans" cxnId="{019D348B-D9AD-4E61-A933-8DB036A8A632}">
      <dgm:prSet/>
      <dgm:spPr/>
      <dgm:t>
        <a:bodyPr/>
        <a:lstStyle/>
        <a:p>
          <a:endParaRPr lang="en-US"/>
        </a:p>
      </dgm:t>
    </dgm:pt>
    <dgm:pt modelId="{1FA201FA-BB96-4E95-B6CF-146E01B785D8}" type="sibTrans" cxnId="{019D348B-D9AD-4E61-A933-8DB036A8A632}">
      <dgm:prSet/>
      <dgm:spPr/>
      <dgm:t>
        <a:bodyPr/>
        <a:lstStyle/>
        <a:p>
          <a:endParaRPr lang="en-US"/>
        </a:p>
      </dgm:t>
    </dgm:pt>
    <dgm:pt modelId="{9B2AE469-7FBA-445C-AE3F-848C6638E791}" type="pres">
      <dgm:prSet presAssocID="{B1C28BA5-73F6-4B86-AB8E-6C8FA1B54FAB}" presName="rootnode" presStyleCnt="0">
        <dgm:presLayoutVars>
          <dgm:chMax/>
          <dgm:chPref/>
          <dgm:dir/>
          <dgm:animLvl val="lvl"/>
        </dgm:presLayoutVars>
      </dgm:prSet>
      <dgm:spPr/>
    </dgm:pt>
    <dgm:pt modelId="{174F2646-F3AA-48A9-BD5C-F30A92FCBE87}" type="pres">
      <dgm:prSet presAssocID="{EE3EEB29-6476-4E74-9E0F-BAE617D581BD}" presName="composite" presStyleCnt="0"/>
      <dgm:spPr/>
    </dgm:pt>
    <dgm:pt modelId="{7E2B2DA5-CA37-4F6A-87B1-4CE2CCD06253}" type="pres">
      <dgm:prSet presAssocID="{EE3EEB29-6476-4E74-9E0F-BAE617D581BD}" presName="LShape" presStyleLbl="alignNode1" presStyleIdx="0" presStyleCnt="11" custLinFactNeighborX="-2741" custLinFactNeighborY="-38621"/>
      <dgm:spPr>
        <a:solidFill>
          <a:srgbClr val="00B050"/>
        </a:solidFill>
        <a:ln>
          <a:noFill/>
        </a:ln>
      </dgm:spPr>
    </dgm:pt>
    <dgm:pt modelId="{A0577867-7D79-4750-BA38-D56A7F188CD7}" type="pres">
      <dgm:prSet presAssocID="{EE3EEB29-6476-4E74-9E0F-BAE617D581BD}" presName="ParentText" presStyleLbl="revTx" presStyleIdx="0" presStyleCnt="6" custLinFactNeighborX="-336" custLinFactNeighborY="-33097">
        <dgm:presLayoutVars>
          <dgm:chMax val="0"/>
          <dgm:chPref val="0"/>
          <dgm:bulletEnabled val="1"/>
        </dgm:presLayoutVars>
      </dgm:prSet>
      <dgm:spPr/>
    </dgm:pt>
    <dgm:pt modelId="{603157AA-588F-492D-8D31-DB93B7AD5801}" type="pres">
      <dgm:prSet presAssocID="{EE3EEB29-6476-4E74-9E0F-BAE617D581BD}" presName="Triangle" presStyleLbl="alignNode1" presStyleIdx="1" presStyleCnt="11" custLinFactNeighborX="-33270" custLinFactNeighborY="-97132"/>
      <dgm:spPr>
        <a:solidFill>
          <a:srgbClr val="00B050"/>
        </a:solidFill>
        <a:ln>
          <a:noFill/>
        </a:ln>
      </dgm:spPr>
    </dgm:pt>
    <dgm:pt modelId="{7E04405D-22CA-4B56-9409-38BBCB5E0F52}" type="pres">
      <dgm:prSet presAssocID="{6816DDC1-6337-47DD-93D0-3EF5206E6EBA}" presName="sibTrans" presStyleCnt="0"/>
      <dgm:spPr/>
    </dgm:pt>
    <dgm:pt modelId="{788BF415-8764-4319-8274-404600AC4D63}" type="pres">
      <dgm:prSet presAssocID="{6816DDC1-6337-47DD-93D0-3EF5206E6EBA}" presName="space" presStyleCnt="0"/>
      <dgm:spPr/>
    </dgm:pt>
    <dgm:pt modelId="{BEA7607D-7A90-48B8-A834-4A718983A8F1}" type="pres">
      <dgm:prSet presAssocID="{15662591-0BF3-49E1-B9A0-0D3FD8028D5D}" presName="composite" presStyleCnt="0"/>
      <dgm:spPr/>
    </dgm:pt>
    <dgm:pt modelId="{15458C63-7181-4334-941F-40E0F70E0AEF}" type="pres">
      <dgm:prSet presAssocID="{15662591-0BF3-49E1-B9A0-0D3FD8028D5D}" presName="LShape" presStyleLbl="alignNode1" presStyleIdx="2" presStyleCnt="11" custScaleX="116209" custLinFactNeighborX="-10466" custLinFactNeighborY="-44331"/>
      <dgm:spPr>
        <a:solidFill>
          <a:srgbClr val="00B050"/>
        </a:solidFill>
        <a:ln>
          <a:noFill/>
        </a:ln>
      </dgm:spPr>
    </dgm:pt>
    <dgm:pt modelId="{1DA2AA8B-A1C8-4CEF-BECC-282977F40094}" type="pres">
      <dgm:prSet presAssocID="{15662591-0BF3-49E1-B9A0-0D3FD8028D5D}" presName="ParentText" presStyleLbl="revTx" presStyleIdx="1" presStyleCnt="6" custScaleX="124467" custLinFactNeighborX="-5186" custLinFactNeighborY="-31373">
        <dgm:presLayoutVars>
          <dgm:chMax val="0"/>
          <dgm:chPref val="0"/>
          <dgm:bulletEnabled val="1"/>
        </dgm:presLayoutVars>
      </dgm:prSet>
      <dgm:spPr/>
    </dgm:pt>
    <dgm:pt modelId="{09CD8788-9261-4D5D-BAFD-E8F3D8B22F26}" type="pres">
      <dgm:prSet presAssocID="{15662591-0BF3-49E1-B9A0-0D3FD8028D5D}" presName="Triangle" presStyleLbl="alignNode1" presStyleIdx="3" presStyleCnt="11" custLinFactY="-35821" custLinFactNeighborX="-40041" custLinFactNeighborY="-100000"/>
      <dgm:spPr>
        <a:solidFill>
          <a:srgbClr val="00B050"/>
        </a:solidFill>
        <a:ln>
          <a:noFill/>
        </a:ln>
      </dgm:spPr>
    </dgm:pt>
    <dgm:pt modelId="{B8C4085D-6994-4226-BDC5-CE58B5096567}" type="pres">
      <dgm:prSet presAssocID="{19C78146-AD9A-441E-937A-7E30E55F375E}" presName="sibTrans" presStyleCnt="0"/>
      <dgm:spPr/>
    </dgm:pt>
    <dgm:pt modelId="{4F091686-4E2C-412F-A11C-0BDDF1776BEC}" type="pres">
      <dgm:prSet presAssocID="{19C78146-AD9A-441E-937A-7E30E55F375E}" presName="space" presStyleCnt="0"/>
      <dgm:spPr/>
    </dgm:pt>
    <dgm:pt modelId="{9BF11BB5-2321-427E-8F6D-36F09EBE7001}" type="pres">
      <dgm:prSet presAssocID="{313A321F-F03B-45A8-88A1-A9E688071BC5}" presName="composite" presStyleCnt="0"/>
      <dgm:spPr/>
    </dgm:pt>
    <dgm:pt modelId="{94685656-0AA8-4D11-B035-64DE45ED1C30}" type="pres">
      <dgm:prSet presAssocID="{313A321F-F03B-45A8-88A1-A9E688071BC5}" presName="LShape" presStyleLbl="alignNode1" presStyleIdx="4" presStyleCnt="11" custScaleX="102134" custScaleY="98266" custLinFactNeighborX="-1583" custLinFactNeighborY="-43673"/>
      <dgm:spPr>
        <a:solidFill>
          <a:srgbClr val="00B050"/>
        </a:solidFill>
        <a:ln>
          <a:noFill/>
        </a:ln>
      </dgm:spPr>
    </dgm:pt>
    <dgm:pt modelId="{85D829E1-8705-457C-A5E6-A9AE27B96788}" type="pres">
      <dgm:prSet presAssocID="{313A321F-F03B-45A8-88A1-A9E688071BC5}" presName="ParentText" presStyleLbl="revTx" presStyleIdx="2" presStyleCnt="6" custScaleX="119194" custScaleY="126040" custLinFactNeighborX="8382" custLinFactNeighborY="-23684">
        <dgm:presLayoutVars>
          <dgm:chMax val="0"/>
          <dgm:chPref val="0"/>
          <dgm:bulletEnabled val="1"/>
        </dgm:presLayoutVars>
      </dgm:prSet>
      <dgm:spPr/>
    </dgm:pt>
    <dgm:pt modelId="{896CE51D-2363-4CF3-B20B-35AD5C23B04B}" type="pres">
      <dgm:prSet presAssocID="{313A321F-F03B-45A8-88A1-A9E688071BC5}" presName="Triangle" presStyleLbl="alignNode1" presStyleIdx="5" presStyleCnt="11" custLinFactY="-27788" custLinFactNeighborX="-73302" custLinFactNeighborY="-100000"/>
      <dgm:spPr>
        <a:solidFill>
          <a:srgbClr val="00B050"/>
        </a:solidFill>
        <a:ln>
          <a:noFill/>
        </a:ln>
      </dgm:spPr>
    </dgm:pt>
    <dgm:pt modelId="{2FEF0D18-3308-4CFC-86F7-8BA694E2E3C2}" type="pres">
      <dgm:prSet presAssocID="{7EE74777-9ABF-43C6-83DC-328EB2499C21}" presName="sibTrans" presStyleCnt="0"/>
      <dgm:spPr/>
    </dgm:pt>
    <dgm:pt modelId="{DED6B8F8-A93C-42A9-AA06-E32B58AECFD4}" type="pres">
      <dgm:prSet presAssocID="{7EE74777-9ABF-43C6-83DC-328EB2499C21}" presName="space" presStyleCnt="0"/>
      <dgm:spPr/>
    </dgm:pt>
    <dgm:pt modelId="{B5CBD451-C1AB-4677-9C8B-A8E74A0B5965}" type="pres">
      <dgm:prSet presAssocID="{C362C57D-F4A7-4B6A-890C-0EF6F9E9FC99}" presName="composite" presStyleCnt="0"/>
      <dgm:spPr/>
    </dgm:pt>
    <dgm:pt modelId="{41D685C6-3B2A-460C-83C3-92F4F28C45B7}" type="pres">
      <dgm:prSet presAssocID="{C362C57D-F4A7-4B6A-890C-0EF6F9E9FC99}" presName="LShape" presStyleLbl="alignNode1" presStyleIdx="6" presStyleCnt="11" custLinFactNeighborX="-5493" custLinFactNeighborY="-24983"/>
      <dgm:spPr>
        <a:solidFill>
          <a:srgbClr val="00B050"/>
        </a:solidFill>
        <a:ln>
          <a:noFill/>
        </a:ln>
      </dgm:spPr>
    </dgm:pt>
    <dgm:pt modelId="{26C1F7D8-0671-4B6C-9BF1-F6DA3DA2E64C}" type="pres">
      <dgm:prSet presAssocID="{C362C57D-F4A7-4B6A-890C-0EF6F9E9FC99}" presName="ParentText" presStyleLbl="revTx" presStyleIdx="3" presStyleCnt="6" custScaleX="118073" custScaleY="96393" custLinFactNeighborX="2418" custLinFactNeighborY="-17370">
        <dgm:presLayoutVars>
          <dgm:chMax val="0"/>
          <dgm:chPref val="0"/>
          <dgm:bulletEnabled val="1"/>
        </dgm:presLayoutVars>
      </dgm:prSet>
      <dgm:spPr/>
    </dgm:pt>
    <dgm:pt modelId="{51EA85A2-70CA-40D4-AFD8-3EFF74AE49E9}" type="pres">
      <dgm:prSet presAssocID="{C362C57D-F4A7-4B6A-890C-0EF6F9E9FC99}" presName="Triangle" presStyleLbl="alignNode1" presStyleIdx="7" presStyleCnt="11" custLinFactNeighborX="-48542" custLinFactNeighborY="-58759"/>
      <dgm:spPr>
        <a:solidFill>
          <a:srgbClr val="00B050"/>
        </a:solidFill>
        <a:ln>
          <a:noFill/>
        </a:ln>
      </dgm:spPr>
    </dgm:pt>
    <dgm:pt modelId="{9CEC5F45-6B29-4449-915E-2C8F5818EA48}" type="pres">
      <dgm:prSet presAssocID="{EF212711-7FA1-41A5-9CB3-5CC5EC2A20E0}" presName="sibTrans" presStyleCnt="0"/>
      <dgm:spPr/>
    </dgm:pt>
    <dgm:pt modelId="{8F2E9DE1-15E7-4D95-A1A3-1874B90E54EA}" type="pres">
      <dgm:prSet presAssocID="{EF212711-7FA1-41A5-9CB3-5CC5EC2A20E0}" presName="space" presStyleCnt="0"/>
      <dgm:spPr/>
    </dgm:pt>
    <dgm:pt modelId="{955E0F6C-1A9D-451B-919D-DA9CCE158B6B}" type="pres">
      <dgm:prSet presAssocID="{D553E320-309D-4127-B25E-F1B3FBFEFDEA}" presName="composite" presStyleCnt="0"/>
      <dgm:spPr/>
    </dgm:pt>
    <dgm:pt modelId="{DD24F0B2-6909-4060-8B9F-40183BA01B52}" type="pres">
      <dgm:prSet presAssocID="{D553E320-309D-4127-B25E-F1B3FBFEFDEA}" presName="LShape" presStyleLbl="alignNode1" presStyleIdx="8" presStyleCnt="11" custScaleX="90365" custLinFactNeighborX="-12082" custLinFactNeighborY="-11906"/>
      <dgm:spPr>
        <a:solidFill>
          <a:srgbClr val="00B050"/>
        </a:solidFill>
        <a:ln>
          <a:noFill/>
        </a:ln>
      </dgm:spPr>
    </dgm:pt>
    <dgm:pt modelId="{D0EAC953-BD3A-4A4F-8D9A-C71D8E1C983E}" type="pres">
      <dgm:prSet presAssocID="{D553E320-309D-4127-B25E-F1B3FBFEFDEA}" presName="ParentText" presStyleLbl="revTx" presStyleIdx="4" presStyleCnt="6" custScaleX="107774" custScaleY="130633" custLinFactNeighborX="4738" custLinFactNeighborY="6106">
        <dgm:presLayoutVars>
          <dgm:chMax val="0"/>
          <dgm:chPref val="0"/>
          <dgm:bulletEnabled val="1"/>
        </dgm:presLayoutVars>
      </dgm:prSet>
      <dgm:spPr/>
    </dgm:pt>
    <dgm:pt modelId="{DA88D1EE-C306-4CD9-BDD3-5FCF4F92A54A}" type="pres">
      <dgm:prSet presAssocID="{D553E320-309D-4127-B25E-F1B3FBFEFDEA}" presName="Triangle" presStyleLbl="alignNode1" presStyleIdx="9" presStyleCnt="11" custLinFactX="-6435" custLinFactNeighborX="-100000" custLinFactNeighborY="-18716"/>
      <dgm:spPr>
        <a:solidFill>
          <a:srgbClr val="00B050"/>
        </a:solidFill>
        <a:ln>
          <a:noFill/>
        </a:ln>
      </dgm:spPr>
    </dgm:pt>
    <dgm:pt modelId="{66842ED1-4065-42C2-8407-FB49EDB4F1A0}" type="pres">
      <dgm:prSet presAssocID="{1FA201FA-BB96-4E95-B6CF-146E01B785D8}" presName="sibTrans" presStyleCnt="0"/>
      <dgm:spPr/>
    </dgm:pt>
    <dgm:pt modelId="{3C68CF41-8138-4E5D-9DD6-FF4A36AAC7D4}" type="pres">
      <dgm:prSet presAssocID="{1FA201FA-BB96-4E95-B6CF-146E01B785D8}" presName="space" presStyleCnt="0"/>
      <dgm:spPr/>
    </dgm:pt>
    <dgm:pt modelId="{7F2CCB34-7943-411C-A056-134CA3D137EE}" type="pres">
      <dgm:prSet presAssocID="{363C139E-962B-47FF-9479-4E94A6B9F6DB}" presName="composite" presStyleCnt="0"/>
      <dgm:spPr/>
    </dgm:pt>
    <dgm:pt modelId="{7DAFA94E-471D-4301-A02A-E5996867B7C2}" type="pres">
      <dgm:prSet presAssocID="{363C139E-962B-47FF-9479-4E94A6B9F6DB}" presName="LShape" presStyleLbl="alignNode1" presStyleIdx="10" presStyleCnt="11" custScaleX="99743" custLinFactNeighborX="-25394" custLinFactNeighborY="-14813"/>
      <dgm:spPr>
        <a:solidFill>
          <a:srgbClr val="00B050"/>
        </a:solidFill>
        <a:ln>
          <a:noFill/>
        </a:ln>
      </dgm:spPr>
    </dgm:pt>
    <dgm:pt modelId="{C7337862-1483-4B0D-B802-978446ADDC50}" type="pres">
      <dgm:prSet presAssocID="{363C139E-962B-47FF-9479-4E94A6B9F6DB}" presName="ParentText" presStyleLbl="revTx" presStyleIdx="5" presStyleCnt="6" custScaleX="107472" custLinFactNeighborX="-9920" custLinFactNeighborY="-12983">
        <dgm:presLayoutVars>
          <dgm:chMax val="0"/>
          <dgm:chPref val="0"/>
          <dgm:bulletEnabled val="1"/>
        </dgm:presLayoutVars>
      </dgm:prSet>
      <dgm:spPr/>
    </dgm:pt>
  </dgm:ptLst>
  <dgm:cxnLst>
    <dgm:cxn modelId="{8CE88508-AE53-4C7B-9916-3BCABEC37013}" srcId="{B1C28BA5-73F6-4B86-AB8E-6C8FA1B54FAB}" destId="{313A321F-F03B-45A8-88A1-A9E688071BC5}" srcOrd="2" destOrd="0" parTransId="{9830DEEE-BC6B-42AF-ADFB-19ABE5836E74}" sibTransId="{7EE74777-9ABF-43C6-83DC-328EB2499C21}"/>
    <dgm:cxn modelId="{83387F0D-7AFC-42D4-8BE2-DB9D66DFF724}" type="presOf" srcId="{C362C57D-F4A7-4B6A-890C-0EF6F9E9FC99}" destId="{26C1F7D8-0671-4B6C-9BF1-F6DA3DA2E64C}" srcOrd="0" destOrd="0" presId="urn:microsoft.com/office/officeart/2009/3/layout/StepUpProcess"/>
    <dgm:cxn modelId="{7F142616-D8B0-45DB-BDD4-852C9F0230E9}" srcId="{B1C28BA5-73F6-4B86-AB8E-6C8FA1B54FAB}" destId="{15662591-0BF3-49E1-B9A0-0D3FD8028D5D}" srcOrd="1" destOrd="0" parTransId="{D0EE4808-1CC3-4F4D-B177-B6E465F7C1EF}" sibTransId="{19C78146-AD9A-441E-937A-7E30E55F375E}"/>
    <dgm:cxn modelId="{97662E1D-C035-4B4E-BD98-3C93D3AD9680}" type="presOf" srcId="{363C139E-962B-47FF-9479-4E94A6B9F6DB}" destId="{C7337862-1483-4B0D-B802-978446ADDC50}" srcOrd="0" destOrd="0" presId="urn:microsoft.com/office/officeart/2009/3/layout/StepUpProcess"/>
    <dgm:cxn modelId="{DD77B849-A978-4DA0-BA47-9AFEEF930716}" type="presOf" srcId="{B1C28BA5-73F6-4B86-AB8E-6C8FA1B54FAB}" destId="{9B2AE469-7FBA-445C-AE3F-848C6638E791}" srcOrd="0" destOrd="0" presId="urn:microsoft.com/office/officeart/2009/3/layout/StepUpProcess"/>
    <dgm:cxn modelId="{02DCCF56-A707-4B8B-AFD8-37FCC818346F}" srcId="{B1C28BA5-73F6-4B86-AB8E-6C8FA1B54FAB}" destId="{363C139E-962B-47FF-9479-4E94A6B9F6DB}" srcOrd="5" destOrd="0" parTransId="{405E204B-9142-4F5B-BD9D-A6013882304D}" sibTransId="{AA9253BC-B798-4EC6-BB8E-163F38AED7B7}"/>
    <dgm:cxn modelId="{019D348B-D9AD-4E61-A933-8DB036A8A632}" srcId="{B1C28BA5-73F6-4B86-AB8E-6C8FA1B54FAB}" destId="{D553E320-309D-4127-B25E-F1B3FBFEFDEA}" srcOrd="4" destOrd="0" parTransId="{A38021AE-ABF1-4545-ACA6-A711D00D7D99}" sibTransId="{1FA201FA-BB96-4E95-B6CF-146E01B785D8}"/>
    <dgm:cxn modelId="{EDBA1692-DFC8-41CC-AA9A-C5172AE9911E}" srcId="{B1C28BA5-73F6-4B86-AB8E-6C8FA1B54FAB}" destId="{EE3EEB29-6476-4E74-9E0F-BAE617D581BD}" srcOrd="0" destOrd="0" parTransId="{0A87DE0D-3239-44F7-9E36-5647D147E8DC}" sibTransId="{6816DDC1-6337-47DD-93D0-3EF5206E6EBA}"/>
    <dgm:cxn modelId="{A97FC092-E00B-4109-A904-2C4A4FCF64AE}" type="presOf" srcId="{313A321F-F03B-45A8-88A1-A9E688071BC5}" destId="{85D829E1-8705-457C-A5E6-A9AE27B96788}" srcOrd="0" destOrd="0" presId="urn:microsoft.com/office/officeart/2009/3/layout/StepUpProcess"/>
    <dgm:cxn modelId="{1A238895-9BD2-4CD1-A62A-AB2AEBA8B9CD}" srcId="{B1C28BA5-73F6-4B86-AB8E-6C8FA1B54FAB}" destId="{C362C57D-F4A7-4B6A-890C-0EF6F9E9FC99}" srcOrd="3" destOrd="0" parTransId="{D2CA4E55-2670-4B3B-AB0F-6AD7F6FC1379}" sibTransId="{EF212711-7FA1-41A5-9CB3-5CC5EC2A20E0}"/>
    <dgm:cxn modelId="{434808B4-ABAD-47DC-81C9-40725FFF1B2B}" type="presOf" srcId="{15662591-0BF3-49E1-B9A0-0D3FD8028D5D}" destId="{1DA2AA8B-A1C8-4CEF-BECC-282977F40094}" srcOrd="0" destOrd="0" presId="urn:microsoft.com/office/officeart/2009/3/layout/StepUpProcess"/>
    <dgm:cxn modelId="{B6574FC0-8895-41D1-8555-9F79CADE7462}" type="presOf" srcId="{D553E320-309D-4127-B25E-F1B3FBFEFDEA}" destId="{D0EAC953-BD3A-4A4F-8D9A-C71D8E1C983E}" srcOrd="0" destOrd="0" presId="urn:microsoft.com/office/officeart/2009/3/layout/StepUpProcess"/>
    <dgm:cxn modelId="{16F4CBF1-7EBE-4455-BE11-5122F68F86A2}" type="presOf" srcId="{EE3EEB29-6476-4E74-9E0F-BAE617D581BD}" destId="{A0577867-7D79-4750-BA38-D56A7F188CD7}" srcOrd="0" destOrd="0" presId="urn:microsoft.com/office/officeart/2009/3/layout/StepUpProcess"/>
    <dgm:cxn modelId="{2A73F7AF-528A-4537-9BD7-7343CDD2CB68}" type="presParOf" srcId="{9B2AE469-7FBA-445C-AE3F-848C6638E791}" destId="{174F2646-F3AA-48A9-BD5C-F30A92FCBE87}" srcOrd="0" destOrd="0" presId="urn:microsoft.com/office/officeart/2009/3/layout/StepUpProcess"/>
    <dgm:cxn modelId="{A27E0DB5-1F6C-45E8-82D9-A8E932DDEA1D}" type="presParOf" srcId="{174F2646-F3AA-48A9-BD5C-F30A92FCBE87}" destId="{7E2B2DA5-CA37-4F6A-87B1-4CE2CCD06253}" srcOrd="0" destOrd="0" presId="urn:microsoft.com/office/officeart/2009/3/layout/StepUpProcess"/>
    <dgm:cxn modelId="{FAB2A90D-9E69-4406-A85E-941D2A302539}" type="presParOf" srcId="{174F2646-F3AA-48A9-BD5C-F30A92FCBE87}" destId="{A0577867-7D79-4750-BA38-D56A7F188CD7}" srcOrd="1" destOrd="0" presId="urn:microsoft.com/office/officeart/2009/3/layout/StepUpProcess"/>
    <dgm:cxn modelId="{98443D24-2932-4B86-8041-F01F7F9D9315}" type="presParOf" srcId="{174F2646-F3AA-48A9-BD5C-F30A92FCBE87}" destId="{603157AA-588F-492D-8D31-DB93B7AD5801}" srcOrd="2" destOrd="0" presId="urn:microsoft.com/office/officeart/2009/3/layout/StepUpProcess"/>
    <dgm:cxn modelId="{DFEC4B10-F69C-4947-9B49-8F3E53A3C459}" type="presParOf" srcId="{9B2AE469-7FBA-445C-AE3F-848C6638E791}" destId="{7E04405D-22CA-4B56-9409-38BBCB5E0F52}" srcOrd="1" destOrd="0" presId="urn:microsoft.com/office/officeart/2009/3/layout/StepUpProcess"/>
    <dgm:cxn modelId="{721391B5-AD2D-413B-A66D-B9CB2139AE22}" type="presParOf" srcId="{7E04405D-22CA-4B56-9409-38BBCB5E0F52}" destId="{788BF415-8764-4319-8274-404600AC4D63}" srcOrd="0" destOrd="0" presId="urn:microsoft.com/office/officeart/2009/3/layout/StepUpProcess"/>
    <dgm:cxn modelId="{757F1914-2990-47C4-A955-7E993483339E}" type="presParOf" srcId="{9B2AE469-7FBA-445C-AE3F-848C6638E791}" destId="{BEA7607D-7A90-48B8-A834-4A718983A8F1}" srcOrd="2" destOrd="0" presId="urn:microsoft.com/office/officeart/2009/3/layout/StepUpProcess"/>
    <dgm:cxn modelId="{3C6A8D14-5F78-4FCB-B0A9-F22826682B44}" type="presParOf" srcId="{BEA7607D-7A90-48B8-A834-4A718983A8F1}" destId="{15458C63-7181-4334-941F-40E0F70E0AEF}" srcOrd="0" destOrd="0" presId="urn:microsoft.com/office/officeart/2009/3/layout/StepUpProcess"/>
    <dgm:cxn modelId="{833F942C-040E-48B6-9DAA-D005082649DA}" type="presParOf" srcId="{BEA7607D-7A90-48B8-A834-4A718983A8F1}" destId="{1DA2AA8B-A1C8-4CEF-BECC-282977F40094}" srcOrd="1" destOrd="0" presId="urn:microsoft.com/office/officeart/2009/3/layout/StepUpProcess"/>
    <dgm:cxn modelId="{7E874A92-7BEA-43E5-A4BF-1837E368B83E}" type="presParOf" srcId="{BEA7607D-7A90-48B8-A834-4A718983A8F1}" destId="{09CD8788-9261-4D5D-BAFD-E8F3D8B22F26}" srcOrd="2" destOrd="0" presId="urn:microsoft.com/office/officeart/2009/3/layout/StepUpProcess"/>
    <dgm:cxn modelId="{44553621-B063-4DCF-BD0E-1E329E4025EE}" type="presParOf" srcId="{9B2AE469-7FBA-445C-AE3F-848C6638E791}" destId="{B8C4085D-6994-4226-BDC5-CE58B5096567}" srcOrd="3" destOrd="0" presId="urn:microsoft.com/office/officeart/2009/3/layout/StepUpProcess"/>
    <dgm:cxn modelId="{4FA77386-8994-495A-8247-5312AE4F1B64}" type="presParOf" srcId="{B8C4085D-6994-4226-BDC5-CE58B5096567}" destId="{4F091686-4E2C-412F-A11C-0BDDF1776BEC}" srcOrd="0" destOrd="0" presId="urn:microsoft.com/office/officeart/2009/3/layout/StepUpProcess"/>
    <dgm:cxn modelId="{F6E01ADB-AA32-4DBB-A573-0BE33DF76EF7}" type="presParOf" srcId="{9B2AE469-7FBA-445C-AE3F-848C6638E791}" destId="{9BF11BB5-2321-427E-8F6D-36F09EBE7001}" srcOrd="4" destOrd="0" presId="urn:microsoft.com/office/officeart/2009/3/layout/StepUpProcess"/>
    <dgm:cxn modelId="{A6670B7C-660E-477B-8C0C-4649AD668274}" type="presParOf" srcId="{9BF11BB5-2321-427E-8F6D-36F09EBE7001}" destId="{94685656-0AA8-4D11-B035-64DE45ED1C30}" srcOrd="0" destOrd="0" presId="urn:microsoft.com/office/officeart/2009/3/layout/StepUpProcess"/>
    <dgm:cxn modelId="{B8F8C1DB-7DD7-49F4-925A-EF1B68CD5661}" type="presParOf" srcId="{9BF11BB5-2321-427E-8F6D-36F09EBE7001}" destId="{85D829E1-8705-457C-A5E6-A9AE27B96788}" srcOrd="1" destOrd="0" presId="urn:microsoft.com/office/officeart/2009/3/layout/StepUpProcess"/>
    <dgm:cxn modelId="{DE64E4C1-CEFD-4B76-83D1-557AB28680E3}" type="presParOf" srcId="{9BF11BB5-2321-427E-8F6D-36F09EBE7001}" destId="{896CE51D-2363-4CF3-B20B-35AD5C23B04B}" srcOrd="2" destOrd="0" presId="urn:microsoft.com/office/officeart/2009/3/layout/StepUpProcess"/>
    <dgm:cxn modelId="{DEB6B1F9-0E36-45FC-9A31-D55BAC771B7B}" type="presParOf" srcId="{9B2AE469-7FBA-445C-AE3F-848C6638E791}" destId="{2FEF0D18-3308-4CFC-86F7-8BA694E2E3C2}" srcOrd="5" destOrd="0" presId="urn:microsoft.com/office/officeart/2009/3/layout/StepUpProcess"/>
    <dgm:cxn modelId="{D03F4AEE-2374-4199-8750-E6835FAE6F04}" type="presParOf" srcId="{2FEF0D18-3308-4CFC-86F7-8BA694E2E3C2}" destId="{DED6B8F8-A93C-42A9-AA06-E32B58AECFD4}" srcOrd="0" destOrd="0" presId="urn:microsoft.com/office/officeart/2009/3/layout/StepUpProcess"/>
    <dgm:cxn modelId="{62F6C2C9-C396-40CA-A4EE-D6F36072804C}" type="presParOf" srcId="{9B2AE469-7FBA-445C-AE3F-848C6638E791}" destId="{B5CBD451-C1AB-4677-9C8B-A8E74A0B5965}" srcOrd="6" destOrd="0" presId="urn:microsoft.com/office/officeart/2009/3/layout/StepUpProcess"/>
    <dgm:cxn modelId="{6C9C7BEC-5284-4EEA-8862-ACEE3E0ED86B}" type="presParOf" srcId="{B5CBD451-C1AB-4677-9C8B-A8E74A0B5965}" destId="{41D685C6-3B2A-460C-83C3-92F4F28C45B7}" srcOrd="0" destOrd="0" presId="urn:microsoft.com/office/officeart/2009/3/layout/StepUpProcess"/>
    <dgm:cxn modelId="{3EF520EB-8991-4C42-8908-21089176ECDC}" type="presParOf" srcId="{B5CBD451-C1AB-4677-9C8B-A8E74A0B5965}" destId="{26C1F7D8-0671-4B6C-9BF1-F6DA3DA2E64C}" srcOrd="1" destOrd="0" presId="urn:microsoft.com/office/officeart/2009/3/layout/StepUpProcess"/>
    <dgm:cxn modelId="{C507CA36-7027-46F9-9D02-A8AFFF7C008B}" type="presParOf" srcId="{B5CBD451-C1AB-4677-9C8B-A8E74A0B5965}" destId="{51EA85A2-70CA-40D4-AFD8-3EFF74AE49E9}" srcOrd="2" destOrd="0" presId="urn:microsoft.com/office/officeart/2009/3/layout/StepUpProcess"/>
    <dgm:cxn modelId="{C9CA0994-1C0B-4874-9C06-41A1284EE84C}" type="presParOf" srcId="{9B2AE469-7FBA-445C-AE3F-848C6638E791}" destId="{9CEC5F45-6B29-4449-915E-2C8F5818EA48}" srcOrd="7" destOrd="0" presId="urn:microsoft.com/office/officeart/2009/3/layout/StepUpProcess"/>
    <dgm:cxn modelId="{D5C5121F-4ACA-4C86-BEEA-124CCB964691}" type="presParOf" srcId="{9CEC5F45-6B29-4449-915E-2C8F5818EA48}" destId="{8F2E9DE1-15E7-4D95-A1A3-1874B90E54EA}" srcOrd="0" destOrd="0" presId="urn:microsoft.com/office/officeart/2009/3/layout/StepUpProcess"/>
    <dgm:cxn modelId="{B72D7F69-5128-4207-B56E-A33BE0D31121}" type="presParOf" srcId="{9B2AE469-7FBA-445C-AE3F-848C6638E791}" destId="{955E0F6C-1A9D-451B-919D-DA9CCE158B6B}" srcOrd="8" destOrd="0" presId="urn:microsoft.com/office/officeart/2009/3/layout/StepUpProcess"/>
    <dgm:cxn modelId="{CC70C989-1B3D-4C6D-B946-1A06C256DBD8}" type="presParOf" srcId="{955E0F6C-1A9D-451B-919D-DA9CCE158B6B}" destId="{DD24F0B2-6909-4060-8B9F-40183BA01B52}" srcOrd="0" destOrd="0" presId="urn:microsoft.com/office/officeart/2009/3/layout/StepUpProcess"/>
    <dgm:cxn modelId="{7F1B54E5-C162-42DA-BE57-2CC6B53C288C}" type="presParOf" srcId="{955E0F6C-1A9D-451B-919D-DA9CCE158B6B}" destId="{D0EAC953-BD3A-4A4F-8D9A-C71D8E1C983E}" srcOrd="1" destOrd="0" presId="urn:microsoft.com/office/officeart/2009/3/layout/StepUpProcess"/>
    <dgm:cxn modelId="{3E294CCC-95A8-4E04-B9C5-2600B1CFECCB}" type="presParOf" srcId="{955E0F6C-1A9D-451B-919D-DA9CCE158B6B}" destId="{DA88D1EE-C306-4CD9-BDD3-5FCF4F92A54A}" srcOrd="2" destOrd="0" presId="urn:microsoft.com/office/officeart/2009/3/layout/StepUpProcess"/>
    <dgm:cxn modelId="{406D3AD8-4D60-46FB-A9B5-C39FF9A9CF80}" type="presParOf" srcId="{9B2AE469-7FBA-445C-AE3F-848C6638E791}" destId="{66842ED1-4065-42C2-8407-FB49EDB4F1A0}" srcOrd="9" destOrd="0" presId="urn:microsoft.com/office/officeart/2009/3/layout/StepUpProcess"/>
    <dgm:cxn modelId="{C2349899-62F3-40B6-9D88-4B26EA61E9F8}" type="presParOf" srcId="{66842ED1-4065-42C2-8407-FB49EDB4F1A0}" destId="{3C68CF41-8138-4E5D-9DD6-FF4A36AAC7D4}" srcOrd="0" destOrd="0" presId="urn:microsoft.com/office/officeart/2009/3/layout/StepUpProcess"/>
    <dgm:cxn modelId="{45AE66A8-4C85-481B-B5B8-99FB36AE89E0}" type="presParOf" srcId="{9B2AE469-7FBA-445C-AE3F-848C6638E791}" destId="{7F2CCB34-7943-411C-A056-134CA3D137EE}" srcOrd="10" destOrd="0" presId="urn:microsoft.com/office/officeart/2009/3/layout/StepUpProcess"/>
    <dgm:cxn modelId="{93EDF9A1-7503-4D52-825E-5498619D5F25}" type="presParOf" srcId="{7F2CCB34-7943-411C-A056-134CA3D137EE}" destId="{7DAFA94E-471D-4301-A02A-E5996867B7C2}" srcOrd="0" destOrd="0" presId="urn:microsoft.com/office/officeart/2009/3/layout/StepUpProcess"/>
    <dgm:cxn modelId="{8ECEEDD6-E4C9-473C-8FEC-79723AE0DF4A}" type="presParOf" srcId="{7F2CCB34-7943-411C-A056-134CA3D137EE}" destId="{C7337862-1483-4B0D-B802-978446ADDC5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B2DA5-CA37-4F6A-87B1-4CE2CCD06253}">
      <dsp:nvSpPr>
        <dsp:cNvPr id="0" name=""/>
        <dsp:cNvSpPr/>
      </dsp:nvSpPr>
      <dsp:spPr>
        <a:xfrm rot="5400000">
          <a:off x="296142" y="1966542"/>
          <a:ext cx="1028348" cy="1711148"/>
        </a:xfrm>
        <a:prstGeom prst="corner">
          <a:avLst>
            <a:gd name="adj1" fmla="val 16120"/>
            <a:gd name="adj2" fmla="val 1611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577867-7D79-4750-BA38-D56A7F188CD7}">
      <dsp:nvSpPr>
        <dsp:cNvPr id="0" name=""/>
        <dsp:cNvSpPr/>
      </dsp:nvSpPr>
      <dsp:spPr>
        <a:xfrm>
          <a:off x="166197" y="2426786"/>
          <a:ext cx="1544834" cy="1354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Perform basic tasks: counting, arithmetic operations with whole numbers.</a:t>
          </a:r>
        </a:p>
      </dsp:txBody>
      <dsp:txXfrm>
        <a:off x="166197" y="2426786"/>
        <a:ext cx="1544834" cy="1354137"/>
      </dsp:txXfrm>
    </dsp:sp>
    <dsp:sp modelId="{603157AA-588F-492D-8D31-DB93B7AD5801}">
      <dsp:nvSpPr>
        <dsp:cNvPr id="0" name=""/>
        <dsp:cNvSpPr/>
      </dsp:nvSpPr>
      <dsp:spPr>
        <a:xfrm>
          <a:off x="1327769" y="1954605"/>
          <a:ext cx="291478" cy="291478"/>
        </a:xfrm>
        <a:prstGeom prst="triangle">
          <a:avLst>
            <a:gd name="adj" fmla="val 10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458C63-7181-4334-941F-40E0F70E0AEF}">
      <dsp:nvSpPr>
        <dsp:cNvPr id="0" name=""/>
        <dsp:cNvSpPr/>
      </dsp:nvSpPr>
      <dsp:spPr>
        <a:xfrm rot="5400000">
          <a:off x="2193815" y="1301170"/>
          <a:ext cx="1028348" cy="1988508"/>
        </a:xfrm>
        <a:prstGeom prst="corner">
          <a:avLst>
            <a:gd name="adj1" fmla="val 16120"/>
            <a:gd name="adj2" fmla="val 1611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A2AA8B-A1C8-4CEF-BECC-282977F40094}">
      <dsp:nvSpPr>
        <dsp:cNvPr id="0" name=""/>
        <dsp:cNvSpPr/>
      </dsp:nvSpPr>
      <dsp:spPr>
        <a:xfrm>
          <a:off x="1932145" y="1982158"/>
          <a:ext cx="1922808" cy="1354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Perform one-step tasks: count; sort; arithmetic operations; understanding simple percentages: example: 50%.</a:t>
          </a:r>
        </a:p>
      </dsp:txBody>
      <dsp:txXfrm>
        <a:off x="1932145" y="1982158"/>
        <a:ext cx="1922808" cy="1354137"/>
      </dsp:txXfrm>
    </dsp:sp>
    <dsp:sp modelId="{09CD8788-9261-4D5D-BAFD-E8F3D8B22F26}">
      <dsp:nvSpPr>
        <dsp:cNvPr id="0" name=""/>
        <dsp:cNvSpPr/>
      </dsp:nvSpPr>
      <dsp:spPr>
        <a:xfrm>
          <a:off x="3337892" y="1373861"/>
          <a:ext cx="291478" cy="291478"/>
        </a:xfrm>
        <a:prstGeom prst="triangle">
          <a:avLst>
            <a:gd name="adj" fmla="val 10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685656-0AA8-4D11-B035-64DE45ED1C30}">
      <dsp:nvSpPr>
        <dsp:cNvPr id="0" name=""/>
        <dsp:cNvSpPr/>
      </dsp:nvSpPr>
      <dsp:spPr>
        <a:xfrm rot="5400000">
          <a:off x="4125489" y="784075"/>
          <a:ext cx="1010516" cy="1747664"/>
        </a:xfrm>
        <a:prstGeom prst="corner">
          <a:avLst>
            <a:gd name="adj1" fmla="val 16120"/>
            <a:gd name="adj2" fmla="val 1611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D829E1-8705-457C-A5E6-A9AE27B96788}">
      <dsp:nvSpPr>
        <dsp:cNvPr id="0" name=""/>
        <dsp:cNvSpPr/>
      </dsp:nvSpPr>
      <dsp:spPr>
        <a:xfrm>
          <a:off x="3953234" y="1265686"/>
          <a:ext cx="1841349" cy="1706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Perform two or more  calculations, simple measurement; spatial representation; estimation; and interpret simple tables, graphs.</a:t>
          </a:r>
        </a:p>
      </dsp:txBody>
      <dsp:txXfrm>
        <a:off x="3953234" y="1265686"/>
        <a:ext cx="1841349" cy="1706755"/>
      </dsp:txXfrm>
    </dsp:sp>
    <dsp:sp modelId="{896CE51D-2363-4CF3-B20B-35AD5C23B04B}">
      <dsp:nvSpPr>
        <dsp:cNvPr id="0" name=""/>
        <dsp:cNvSpPr/>
      </dsp:nvSpPr>
      <dsp:spPr>
        <a:xfrm>
          <a:off x="5011701" y="752993"/>
          <a:ext cx="291478" cy="291478"/>
        </a:xfrm>
        <a:prstGeom prst="triangle">
          <a:avLst>
            <a:gd name="adj" fmla="val 10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D685C6-3B2A-460C-83C3-92F4F28C45B7}">
      <dsp:nvSpPr>
        <dsp:cNvPr id="0" name=""/>
        <dsp:cNvSpPr/>
      </dsp:nvSpPr>
      <dsp:spPr>
        <a:xfrm rot="5400000">
          <a:off x="5922588" y="550979"/>
          <a:ext cx="1028348" cy="1711148"/>
        </a:xfrm>
        <a:prstGeom prst="corner">
          <a:avLst>
            <a:gd name="adj1" fmla="val 16120"/>
            <a:gd name="adj2" fmla="val 1611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C1F7D8-0671-4B6C-9BF1-F6DA3DA2E64C}">
      <dsp:nvSpPr>
        <dsp:cNvPr id="0" name=""/>
        <dsp:cNvSpPr/>
      </dsp:nvSpPr>
      <dsp:spPr>
        <a:xfrm>
          <a:off x="5742680" y="1108364"/>
          <a:ext cx="1824032" cy="1305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Understand and work with mathematical patterns, proportions, basic statistics expressed in verbal or numerical form. </a:t>
          </a:r>
        </a:p>
      </dsp:txBody>
      <dsp:txXfrm>
        <a:off x="5742680" y="1108364"/>
        <a:ext cx="1824032" cy="1305294"/>
      </dsp:txXfrm>
    </dsp:sp>
    <dsp:sp modelId="{51EA85A2-70CA-40D4-AFD8-3EFF74AE49E9}">
      <dsp:nvSpPr>
        <dsp:cNvPr id="0" name=""/>
        <dsp:cNvSpPr/>
      </dsp:nvSpPr>
      <dsp:spPr>
        <a:xfrm>
          <a:off x="6956792" y="510645"/>
          <a:ext cx="291478" cy="291478"/>
        </a:xfrm>
        <a:prstGeom prst="triangle">
          <a:avLst>
            <a:gd name="adj" fmla="val 10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24F0B2-6909-4060-8B9F-40183BA01B52}">
      <dsp:nvSpPr>
        <dsp:cNvPr id="0" name=""/>
        <dsp:cNvSpPr/>
      </dsp:nvSpPr>
      <dsp:spPr>
        <a:xfrm rot="5400000">
          <a:off x="7618585" y="92510"/>
          <a:ext cx="1028348" cy="1546279"/>
        </a:xfrm>
        <a:prstGeom prst="corner">
          <a:avLst>
            <a:gd name="adj1" fmla="val 16120"/>
            <a:gd name="adj2" fmla="val 1611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EAC953-BD3A-4A4F-8D9A-C71D8E1C983E}">
      <dsp:nvSpPr>
        <dsp:cNvPr id="0" name=""/>
        <dsp:cNvSpPr/>
      </dsp:nvSpPr>
      <dsp:spPr>
        <a:xfrm>
          <a:off x="7666816" y="519053"/>
          <a:ext cx="1664929" cy="1768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Perform analysis, complex reasoning,  statistics and chance; spatial relationships; and communicating well-reasoned explanations for answers. </a:t>
          </a:r>
        </a:p>
      </dsp:txBody>
      <dsp:txXfrm>
        <a:off x="7666816" y="519053"/>
        <a:ext cx="1664929" cy="1768950"/>
      </dsp:txXfrm>
    </dsp:sp>
    <dsp:sp modelId="{DA88D1EE-C306-4CD9-BDD3-5FCF4F92A54A}">
      <dsp:nvSpPr>
        <dsp:cNvPr id="0" name=""/>
        <dsp:cNvSpPr/>
      </dsp:nvSpPr>
      <dsp:spPr>
        <a:xfrm>
          <a:off x="8596790" y="0"/>
          <a:ext cx="291478" cy="291478"/>
        </a:xfrm>
        <a:prstGeom prst="triangle">
          <a:avLst>
            <a:gd name="adj" fmla="val 10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AFA94E-471D-4301-A02A-E5996867B7C2}">
      <dsp:nvSpPr>
        <dsp:cNvPr id="0" name=""/>
        <dsp:cNvSpPr/>
      </dsp:nvSpPr>
      <dsp:spPr>
        <a:xfrm rot="5400000">
          <a:off x="9362212" y="-485593"/>
          <a:ext cx="1028348" cy="1706750"/>
        </a:xfrm>
        <a:prstGeom prst="corner">
          <a:avLst>
            <a:gd name="adj1" fmla="val 16120"/>
            <a:gd name="adj2" fmla="val 1611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337862-1483-4B0D-B802-978446ADDC50}">
      <dsp:nvSpPr>
        <dsp:cNvPr id="0" name=""/>
        <dsp:cNvSpPr/>
      </dsp:nvSpPr>
      <dsp:spPr>
        <a:xfrm>
          <a:off x="9414121" y="0"/>
          <a:ext cx="1660264" cy="1354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Understand complex abstract mathematical and statistical ideas embedded in complex texts, draw inferences;  arguments or models; justify, reflect on solutions or choices.</a:t>
          </a:r>
        </a:p>
      </dsp:txBody>
      <dsp:txXfrm>
        <a:off x="9414121" y="0"/>
        <a:ext cx="1660264" cy="135413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0.03539</cdr:x>
      <cdr:y>0.13344</cdr:y>
    </cdr:from>
    <cdr:to>
      <cdr:x>0.08616</cdr:x>
      <cdr:y>0.16572</cdr:y>
    </cdr:to>
    <cdr:sp macro="" textlink="">
      <cdr:nvSpPr>
        <cdr:cNvPr id="2" name="TextBox 1"/>
        <cdr:cNvSpPr txBox="1"/>
      </cdr:nvSpPr>
      <cdr:spPr>
        <a:xfrm xmlns:a="http://schemas.openxmlformats.org/drawingml/2006/main">
          <a:off x="219076" y="590550"/>
          <a:ext cx="314325" cy="142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0.04541</cdr:x>
      <cdr:y>0.20713</cdr:y>
    </cdr:from>
    <cdr:to>
      <cdr:x>0.11465</cdr:x>
      <cdr:y>0.2674</cdr:y>
    </cdr:to>
    <cdr:sp macro="" textlink="">
      <cdr:nvSpPr>
        <cdr:cNvPr id="3" name="TextBox 2"/>
        <cdr:cNvSpPr txBox="1"/>
      </cdr:nvSpPr>
      <cdr:spPr>
        <a:xfrm xmlns:a="http://schemas.openxmlformats.org/drawingml/2006/main">
          <a:off x="403255" y="1088068"/>
          <a:ext cx="614824" cy="316598"/>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200" dirty="0"/>
            <a:t>500</a:t>
          </a:r>
          <a:endParaRPr lang="en-US" sz="1100" dirty="0"/>
        </a:p>
      </cdr:txBody>
    </cdr:sp>
  </cdr:relSizeAnchor>
  <cdr:relSizeAnchor xmlns:cdr="http://schemas.openxmlformats.org/drawingml/2006/chartDrawing">
    <cdr:from>
      <cdr:x>0.07541</cdr:x>
      <cdr:y>0.81002</cdr:y>
    </cdr:from>
    <cdr:to>
      <cdr:x>0.13647</cdr:x>
      <cdr:y>0.86826</cdr:y>
    </cdr:to>
    <cdr:sp macro="" textlink="">
      <cdr:nvSpPr>
        <cdr:cNvPr id="6" name="TextBox 9"/>
        <cdr:cNvSpPr txBox="1"/>
      </cdr:nvSpPr>
      <cdr:spPr>
        <a:xfrm xmlns:a="http://schemas.openxmlformats.org/drawingml/2006/main" rot="20723906">
          <a:off x="669582" y="4254996"/>
          <a:ext cx="542188" cy="30593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dirty="0"/>
            <a:t>⸗</a:t>
          </a:r>
        </a:p>
      </cdr:txBody>
    </cdr:sp>
  </cdr:relSizeAnchor>
  <cdr:relSizeAnchor xmlns:cdr="http://schemas.openxmlformats.org/drawingml/2006/chartDrawing">
    <cdr:from>
      <cdr:x>0.07613</cdr:x>
      <cdr:y>0.26654</cdr:y>
    </cdr:from>
    <cdr:to>
      <cdr:x>0.13719</cdr:x>
      <cdr:y>0.32478</cdr:y>
    </cdr:to>
    <cdr:sp macro="" textlink="">
      <cdr:nvSpPr>
        <cdr:cNvPr id="7" name="TextBox 9"/>
        <cdr:cNvSpPr txBox="1"/>
      </cdr:nvSpPr>
      <cdr:spPr>
        <a:xfrm xmlns:a="http://schemas.openxmlformats.org/drawingml/2006/main" rot="20723906">
          <a:off x="676034" y="1400122"/>
          <a:ext cx="542188" cy="30593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dirty="0"/>
            <a:t>⸗</a:t>
          </a:r>
        </a:p>
      </cdr:txBody>
    </cdr:sp>
  </cdr:relSizeAnchor>
  <cdr:relSizeAnchor xmlns:cdr="http://schemas.openxmlformats.org/drawingml/2006/chartDrawing">
    <cdr:from>
      <cdr:x>0.30996</cdr:x>
      <cdr:y>0.93654</cdr:y>
    </cdr:from>
    <cdr:to>
      <cdr:x>0.32894</cdr:x>
      <cdr:y>0.96303</cdr:y>
    </cdr:to>
    <cdr:sp macro="" textlink="">
      <cdr:nvSpPr>
        <cdr:cNvPr id="8" name="TextBox 7"/>
        <cdr:cNvSpPr txBox="1"/>
      </cdr:nvSpPr>
      <cdr:spPr>
        <a:xfrm xmlns:a="http://schemas.openxmlformats.org/drawingml/2006/main">
          <a:off x="1913793" y="4144840"/>
          <a:ext cx="117231" cy="1172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0.62034</cdr:x>
      <cdr:y>0.16983</cdr:y>
    </cdr:from>
    <cdr:to>
      <cdr:x>0.64891</cdr:x>
      <cdr:y>0.21062</cdr:y>
    </cdr:to>
    <cdr:sp macro="" textlink="">
      <cdr:nvSpPr>
        <cdr:cNvPr id="9" name="TextBox 8"/>
        <cdr:cNvSpPr txBox="1"/>
      </cdr:nvSpPr>
      <cdr:spPr>
        <a:xfrm xmlns:a="http://schemas.openxmlformats.org/drawingml/2006/main">
          <a:off x="5508346" y="850371"/>
          <a:ext cx="253690" cy="204244"/>
        </a:xfrm>
        <a:prstGeom xmlns:a="http://schemas.openxmlformats.org/drawingml/2006/main" prst="rect">
          <a:avLst/>
        </a:prstGeom>
        <a:solidFill xmlns:a="http://schemas.openxmlformats.org/drawingml/2006/main">
          <a:schemeClr val="accent3">
            <a:lumMod val="50000"/>
          </a:schemeClr>
        </a:solidFill>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0.78639</cdr:x>
      <cdr:y>0.16374</cdr:y>
    </cdr:from>
    <cdr:to>
      <cdr:x>0.81495</cdr:x>
      <cdr:y>0.20453</cdr:y>
    </cdr:to>
    <cdr:sp macro="" textlink="">
      <cdr:nvSpPr>
        <cdr:cNvPr id="10" name="TextBox 1"/>
        <cdr:cNvSpPr txBox="1"/>
      </cdr:nvSpPr>
      <cdr:spPr>
        <a:xfrm xmlns:a="http://schemas.openxmlformats.org/drawingml/2006/main">
          <a:off x="6982826" y="860111"/>
          <a:ext cx="253602" cy="214269"/>
        </a:xfrm>
        <a:prstGeom xmlns:a="http://schemas.openxmlformats.org/drawingml/2006/main" prst="rect">
          <a:avLst/>
        </a:prstGeom>
        <a:pattFill xmlns:a="http://schemas.openxmlformats.org/drawingml/2006/main" prst="wdUpDiag">
          <a:fgClr>
            <a:schemeClr val="bg2">
              <a:lumMod val="75000"/>
            </a:schemeClr>
          </a:fgClr>
          <a:bgClr>
            <a:schemeClr val="bg1"/>
          </a:bgClr>
        </a:pattFill>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dr:relSizeAnchor xmlns:cdr="http://schemas.openxmlformats.org/drawingml/2006/chartDrawing">
    <cdr:from>
      <cdr:x>0.08747</cdr:x>
      <cdr:y>0.01999</cdr:y>
    </cdr:from>
    <cdr:to>
      <cdr:x>0.9737</cdr:x>
      <cdr:y>0.2064</cdr:y>
    </cdr:to>
    <cdr:sp macro="" textlink="">
      <cdr:nvSpPr>
        <cdr:cNvPr id="11" name="TextBox 10"/>
        <cdr:cNvSpPr txBox="1"/>
      </cdr:nvSpPr>
      <cdr:spPr>
        <a:xfrm xmlns:a="http://schemas.openxmlformats.org/drawingml/2006/main">
          <a:off x="776718" y="105014"/>
          <a:ext cx="7869372" cy="9792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2000" b="0" i="0" baseline="0" dirty="0">
              <a:effectLst/>
              <a:latin typeface="Cambria" panose="02040503050406030204" pitchFamily="18" charset="0"/>
            </a:rPr>
            <a:t>Average scores on the PIAAC literacy and numeracy scales for adults age 16 to 74: 2012 and 2014</a:t>
          </a:r>
          <a:endParaRPr lang="en-US" sz="2000" dirty="0">
            <a:effectLst/>
            <a:latin typeface="Cambria" panose="02040503050406030204" pitchFamily="18" charset="0"/>
          </a:endParaRPr>
        </a:p>
      </cdr:txBody>
    </cdr:sp>
  </cdr:relSizeAnchor>
  <cdr:relSizeAnchor xmlns:cdr="http://schemas.openxmlformats.org/drawingml/2006/chartDrawing">
    <cdr:from>
      <cdr:x>0.03718</cdr:x>
      <cdr:y>0.90556</cdr:y>
    </cdr:from>
    <cdr:to>
      <cdr:x>0.06935</cdr:x>
      <cdr:y>0.95138</cdr:y>
    </cdr:to>
    <cdr:sp macro="" textlink="">
      <cdr:nvSpPr>
        <cdr:cNvPr id="12" name="TextBox 1"/>
        <cdr:cNvSpPr txBox="1"/>
      </cdr:nvSpPr>
      <cdr:spPr>
        <a:xfrm xmlns:a="http://schemas.openxmlformats.org/drawingml/2006/main">
          <a:off x="330108" y="4756895"/>
          <a:ext cx="285707" cy="240699"/>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userShapes>
</file>

<file path=ppt/drawings/drawing10.xml><?xml version="1.0" encoding="utf-8"?>
<c:userShapes xmlns:c="http://schemas.openxmlformats.org/drawingml/2006/chart">
  <cdr:relSizeAnchor xmlns:cdr="http://schemas.openxmlformats.org/drawingml/2006/chartDrawing">
    <cdr:from>
      <cdr:x>0.02392</cdr:x>
      <cdr:y>0.74389</cdr:y>
    </cdr:from>
    <cdr:to>
      <cdr:x>0.04943</cdr:x>
      <cdr:y>0.79668</cdr:y>
    </cdr:to>
    <cdr:sp macro="" textlink="">
      <cdr:nvSpPr>
        <cdr:cNvPr id="4" name="TextBox 4"/>
        <cdr:cNvSpPr txBox="1"/>
      </cdr:nvSpPr>
      <cdr:spPr>
        <a:xfrm xmlns:a="http://schemas.openxmlformats.org/drawingml/2006/main">
          <a:off x="156033" y="3308963"/>
          <a:ext cx="166403" cy="234819"/>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dr:relSizeAnchor xmlns:cdr="http://schemas.openxmlformats.org/drawingml/2006/chartDrawing">
    <cdr:from>
      <cdr:x>0</cdr:x>
      <cdr:y>0.15961</cdr:y>
    </cdr:from>
    <cdr:to>
      <cdr:x>0.06695</cdr:x>
      <cdr:y>0.21608</cdr:y>
    </cdr:to>
    <cdr:sp macro="" textlink="">
      <cdr:nvSpPr>
        <cdr:cNvPr id="5" name="TextBox 1"/>
        <cdr:cNvSpPr txBox="1"/>
      </cdr:nvSpPr>
      <cdr:spPr>
        <a:xfrm xmlns:a="http://schemas.openxmlformats.org/drawingml/2006/main">
          <a:off x="0" y="885881"/>
          <a:ext cx="624291" cy="313416"/>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dirty="0"/>
            <a:t>500</a:t>
          </a:r>
        </a:p>
      </cdr:txBody>
    </cdr:sp>
  </cdr:relSizeAnchor>
  <cdr:relSizeAnchor xmlns:cdr="http://schemas.openxmlformats.org/drawingml/2006/chartDrawing">
    <cdr:from>
      <cdr:x>0.05524</cdr:x>
      <cdr:y>0.69903</cdr:y>
    </cdr:from>
    <cdr:to>
      <cdr:x>0.11378</cdr:x>
      <cdr:y>0.75992</cdr:y>
    </cdr:to>
    <cdr:sp macro="" textlink="">
      <cdr:nvSpPr>
        <cdr:cNvPr id="6" name="TextBox 9"/>
        <cdr:cNvSpPr txBox="1"/>
      </cdr:nvSpPr>
      <cdr:spPr>
        <a:xfrm xmlns:a="http://schemas.openxmlformats.org/drawingml/2006/main" rot="20723906">
          <a:off x="515085" y="3879862"/>
          <a:ext cx="545871" cy="33796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dirty="0"/>
            <a:t>⸗</a:t>
          </a:r>
        </a:p>
      </cdr:txBody>
    </cdr:sp>
  </cdr:relSizeAnchor>
  <cdr:relSizeAnchor xmlns:cdr="http://schemas.openxmlformats.org/drawingml/2006/chartDrawing">
    <cdr:from>
      <cdr:x>0.05893</cdr:x>
      <cdr:y>0.1929</cdr:y>
    </cdr:from>
    <cdr:to>
      <cdr:x>0.11747</cdr:x>
      <cdr:y>0.25379</cdr:y>
    </cdr:to>
    <cdr:sp macro="" textlink="">
      <cdr:nvSpPr>
        <cdr:cNvPr id="7" name="TextBox 9"/>
        <cdr:cNvSpPr txBox="1"/>
      </cdr:nvSpPr>
      <cdr:spPr>
        <a:xfrm xmlns:a="http://schemas.openxmlformats.org/drawingml/2006/main" rot="20723906">
          <a:off x="549502" y="1070675"/>
          <a:ext cx="545871" cy="33796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dirty="0"/>
            <a:t>⸗</a:t>
          </a:r>
        </a:p>
      </cdr:txBody>
    </cdr:sp>
  </cdr:relSizeAnchor>
  <cdr:relSizeAnchor xmlns:cdr="http://schemas.openxmlformats.org/drawingml/2006/chartDrawing">
    <cdr:from>
      <cdr:x>0.10514</cdr:x>
      <cdr:y>0.02513</cdr:y>
    </cdr:from>
    <cdr:to>
      <cdr:x>0.9798</cdr:x>
      <cdr:y>0.13478</cdr:y>
    </cdr:to>
    <cdr:sp macro="" textlink="">
      <cdr:nvSpPr>
        <cdr:cNvPr id="8" name="TextBox 7"/>
        <cdr:cNvSpPr txBox="1"/>
      </cdr:nvSpPr>
      <cdr:spPr>
        <a:xfrm xmlns:a="http://schemas.openxmlformats.org/drawingml/2006/main">
          <a:off x="685802" y="104776"/>
          <a:ext cx="5705475"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0.0916</cdr:x>
      <cdr:y>0.00685</cdr:y>
    </cdr:from>
    <cdr:to>
      <cdr:x>0.98525</cdr:x>
      <cdr:y>0.99315</cdr:y>
    </cdr:to>
    <cdr:sp macro="" textlink="">
      <cdr:nvSpPr>
        <cdr:cNvPr id="9" name="TextBox 8"/>
        <cdr:cNvSpPr txBox="1"/>
      </cdr:nvSpPr>
      <cdr:spPr>
        <a:xfrm xmlns:a="http://schemas.openxmlformats.org/drawingml/2006/main">
          <a:off x="727932" y="38047"/>
          <a:ext cx="7102062" cy="5474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2000" b="0" i="0" baseline="0" dirty="0">
              <a:effectLst/>
              <a:latin typeface="Cambria" panose="02040503050406030204" pitchFamily="18" charset="0"/>
            </a:rPr>
            <a:t>Average scores of incarcerated adults on the PIAAC literacy and numeracy scales, by whether they wanted to enroll in an academic class or program of study: 2014</a:t>
          </a:r>
          <a:endParaRPr lang="en-US" sz="2000" dirty="0">
            <a:effectLst/>
            <a:latin typeface="Cambria" panose="02040503050406030204" pitchFamily="18" charset="0"/>
          </a:endParaRPr>
        </a:p>
        <a:p xmlns:a="http://schemas.openxmlformats.org/drawingml/2006/main">
          <a:endParaRPr lang="en-US" sz="1100" dirty="0"/>
        </a:p>
      </cdr:txBody>
    </cdr:sp>
  </cdr:relSizeAnchor>
  <cdr:relSizeAnchor xmlns:cdr="http://schemas.openxmlformats.org/drawingml/2006/chartDrawing">
    <cdr:from>
      <cdr:x>0.36225</cdr:x>
      <cdr:y>0.90962</cdr:y>
    </cdr:from>
    <cdr:to>
      <cdr:x>0.39007</cdr:x>
      <cdr:y>0.95073</cdr:y>
    </cdr:to>
    <cdr:sp macro="" textlink="">
      <cdr:nvSpPr>
        <cdr:cNvPr id="10" name="TextBox 1"/>
        <cdr:cNvSpPr txBox="1"/>
      </cdr:nvSpPr>
      <cdr:spPr>
        <a:xfrm xmlns:a="http://schemas.openxmlformats.org/drawingml/2006/main">
          <a:off x="3377875" y="5048695"/>
          <a:ext cx="259415" cy="228175"/>
        </a:xfrm>
        <a:prstGeom xmlns:a="http://schemas.openxmlformats.org/drawingml/2006/main" prst="rect">
          <a:avLst/>
        </a:prstGeom>
        <a:solidFill xmlns:a="http://schemas.openxmlformats.org/drawingml/2006/main">
          <a:schemeClr val="accent3">
            <a:lumMod val="50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dirty="0"/>
        </a:p>
      </cdr:txBody>
    </cdr:sp>
  </cdr:relSizeAnchor>
  <cdr:relSizeAnchor xmlns:cdr="http://schemas.openxmlformats.org/drawingml/2006/chartDrawing">
    <cdr:from>
      <cdr:x>0.58527</cdr:x>
      <cdr:y>0.91347</cdr:y>
    </cdr:from>
    <cdr:to>
      <cdr:x>0.61309</cdr:x>
      <cdr:y>0.95458</cdr:y>
    </cdr:to>
    <cdr:sp macro="" textlink="">
      <cdr:nvSpPr>
        <cdr:cNvPr id="11" name="TextBox 1"/>
        <cdr:cNvSpPr txBox="1"/>
      </cdr:nvSpPr>
      <cdr:spPr>
        <a:xfrm xmlns:a="http://schemas.openxmlformats.org/drawingml/2006/main">
          <a:off x="4369643" y="4508713"/>
          <a:ext cx="207705" cy="202912"/>
        </a:xfrm>
        <a:prstGeom xmlns:a="http://schemas.openxmlformats.org/drawingml/2006/main" prst="rect">
          <a:avLst/>
        </a:prstGeom>
        <a:pattFill xmlns:a="http://schemas.openxmlformats.org/drawingml/2006/main" prst="wdUpDiag">
          <a:fgClr>
            <a:schemeClr val="bg2">
              <a:lumMod val="75000"/>
            </a:schemeClr>
          </a:fgClr>
          <a:bgClr>
            <a:schemeClr val="bg1"/>
          </a:bgClr>
        </a:pattFill>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dr:relSizeAnchor xmlns:cdr="http://schemas.openxmlformats.org/drawingml/2006/chartDrawing">
    <cdr:from>
      <cdr:x>0</cdr:x>
      <cdr:y>0.94825</cdr:y>
    </cdr:from>
    <cdr:to>
      <cdr:x>1</cdr:x>
      <cdr:y>1</cdr:y>
    </cdr:to>
    <cdr:sp macro="" textlink="">
      <cdr:nvSpPr>
        <cdr:cNvPr id="12" name="TextBox 1"/>
        <cdr:cNvSpPr txBox="1"/>
      </cdr:nvSpPr>
      <cdr:spPr>
        <a:xfrm xmlns:a="http://schemas.openxmlformats.org/drawingml/2006/main">
          <a:off x="0" y="5133655"/>
          <a:ext cx="7466029" cy="2801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a:t>
          </a:r>
          <a:r>
            <a:rPr lang="en-US" sz="1000" dirty="0"/>
            <a:t>Significantly different (</a:t>
          </a:r>
          <a:r>
            <a:rPr lang="en-US" sz="1000" i="1" dirty="0"/>
            <a:t>p</a:t>
          </a:r>
          <a:r>
            <a:rPr lang="en-US" sz="1000" dirty="0"/>
            <a:t> &lt; .05) from the comparison category: adults</a:t>
          </a:r>
          <a:r>
            <a:rPr lang="en-US" sz="1000" baseline="0" dirty="0"/>
            <a:t> who did not want to enroll in academic class</a:t>
          </a:r>
          <a:r>
            <a:rPr lang="en-US" sz="1400" baseline="0" dirty="0"/>
            <a:t>.</a:t>
          </a:r>
          <a:endParaRPr lang="en-US" sz="1400" dirty="0"/>
        </a:p>
      </cdr:txBody>
    </cdr:sp>
  </cdr:relSizeAnchor>
  <cdr:relSizeAnchor xmlns:cdr="http://schemas.openxmlformats.org/drawingml/2006/chartDrawing">
    <cdr:from>
      <cdr:x>0.24381</cdr:x>
      <cdr:y>0.30229</cdr:y>
    </cdr:from>
    <cdr:to>
      <cdr:x>0.26867</cdr:x>
      <cdr:y>0.37149</cdr:y>
    </cdr:to>
    <cdr:sp macro="" textlink="">
      <cdr:nvSpPr>
        <cdr:cNvPr id="13" name="TextBox 5"/>
        <cdr:cNvSpPr txBox="1"/>
      </cdr:nvSpPr>
      <cdr:spPr>
        <a:xfrm xmlns:a="http://schemas.openxmlformats.org/drawingml/2006/main">
          <a:off x="2273494" y="1677810"/>
          <a:ext cx="231814" cy="38408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dr:relSizeAnchor xmlns:cdr="http://schemas.openxmlformats.org/drawingml/2006/chartDrawing">
    <cdr:from>
      <cdr:x>0.69076</cdr:x>
      <cdr:y>0.43004</cdr:y>
    </cdr:from>
    <cdr:to>
      <cdr:x>0.71522</cdr:x>
      <cdr:y>0.49923</cdr:y>
    </cdr:to>
    <cdr:sp macro="" textlink="">
      <cdr:nvSpPr>
        <cdr:cNvPr id="14" name="TextBox 5"/>
        <cdr:cNvSpPr txBox="1"/>
      </cdr:nvSpPr>
      <cdr:spPr>
        <a:xfrm xmlns:a="http://schemas.openxmlformats.org/drawingml/2006/main">
          <a:off x="6441196" y="2386848"/>
          <a:ext cx="228084" cy="3840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0.01519</cdr:y>
    </cdr:from>
    <cdr:to>
      <cdr:x>1</cdr:x>
      <cdr:y>0.19475</cdr:y>
    </cdr:to>
    <cdr:sp macro="" textlink="">
      <cdr:nvSpPr>
        <cdr:cNvPr id="2" name="TextBox 1"/>
        <cdr:cNvSpPr txBox="1"/>
      </cdr:nvSpPr>
      <cdr:spPr>
        <a:xfrm xmlns:a="http://schemas.openxmlformats.org/drawingml/2006/main">
          <a:off x="0" y="60325"/>
          <a:ext cx="6824664" cy="7131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2000" b="0" i="0" baseline="0" dirty="0">
              <a:effectLst/>
              <a:latin typeface="Cambria" panose="02040503050406030204" pitchFamily="18" charset="0"/>
            </a:rPr>
            <a:t>Percentage of incarcerated adults who did not participate in a job skills or job training program, by the main reason they did not participate: 2014</a:t>
          </a:r>
          <a:endParaRPr lang="en-US" sz="2000" dirty="0">
            <a:effectLst/>
            <a:latin typeface="Cambria" panose="02040503050406030204" pitchFamily="18" charset="0"/>
          </a:endParaRPr>
        </a:p>
      </cdr:txBody>
    </cdr:sp>
  </cdr:relSizeAnchor>
  <cdr:relSizeAnchor xmlns:cdr="http://schemas.openxmlformats.org/drawingml/2006/chartDrawing">
    <cdr:from>
      <cdr:x>0.02615</cdr:x>
      <cdr:y>0.5206</cdr:y>
    </cdr:from>
    <cdr:to>
      <cdr:x>0.50229</cdr:x>
      <cdr:y>0.65686</cdr:y>
    </cdr:to>
    <cdr:sp macro="" textlink="">
      <cdr:nvSpPr>
        <cdr:cNvPr id="4" name="TextBox 1"/>
        <cdr:cNvSpPr txBox="1"/>
      </cdr:nvSpPr>
      <cdr:spPr>
        <a:xfrm xmlns:a="http://schemas.openxmlformats.org/drawingml/2006/main">
          <a:off x="232488" y="2658592"/>
          <a:ext cx="4232635" cy="695854"/>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dirty="0"/>
            <a:t>Do not have educational qualifications to attend </a:t>
          </a:r>
        </a:p>
      </cdr:txBody>
    </cdr:sp>
  </cdr:relSizeAnchor>
  <cdr:relSizeAnchor xmlns:cdr="http://schemas.openxmlformats.org/drawingml/2006/chartDrawing">
    <cdr:from>
      <cdr:x>0</cdr:x>
      <cdr:y>0.65134</cdr:y>
    </cdr:from>
    <cdr:to>
      <cdr:x>0.51484</cdr:x>
      <cdr:y>0.78473</cdr:y>
    </cdr:to>
    <cdr:sp macro="" textlink="">
      <cdr:nvSpPr>
        <cdr:cNvPr id="5" name="TextBox 1"/>
        <cdr:cNvSpPr txBox="1"/>
      </cdr:nvSpPr>
      <cdr:spPr>
        <a:xfrm xmlns:a="http://schemas.openxmlformats.org/drawingml/2006/main">
          <a:off x="0" y="3433370"/>
          <a:ext cx="4576635" cy="70313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dirty="0"/>
            <a:t>Currently on waiting list to attend course or program</a:t>
          </a:r>
        </a:p>
      </cdr:txBody>
    </cdr:sp>
  </cdr:relSizeAnchor>
</c:userShapes>
</file>

<file path=ppt/drawings/drawing12.xml><?xml version="1.0" encoding="utf-8"?>
<c:userShapes xmlns:c="http://schemas.openxmlformats.org/drawingml/2006/chart">
  <cdr:relSizeAnchor xmlns:cdr="http://schemas.openxmlformats.org/drawingml/2006/chartDrawing">
    <cdr:from>
      <cdr:x>0.02392</cdr:x>
      <cdr:y>0.74389</cdr:y>
    </cdr:from>
    <cdr:to>
      <cdr:x>0.04943</cdr:x>
      <cdr:y>0.79668</cdr:y>
    </cdr:to>
    <cdr:sp macro="" textlink="">
      <cdr:nvSpPr>
        <cdr:cNvPr id="4" name="TextBox 4"/>
        <cdr:cNvSpPr txBox="1"/>
      </cdr:nvSpPr>
      <cdr:spPr>
        <a:xfrm xmlns:a="http://schemas.openxmlformats.org/drawingml/2006/main">
          <a:off x="156033" y="3308963"/>
          <a:ext cx="166403" cy="234819"/>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dr:relSizeAnchor xmlns:cdr="http://schemas.openxmlformats.org/drawingml/2006/chartDrawing">
    <cdr:from>
      <cdr:x>0.00572</cdr:x>
      <cdr:y>0.12112</cdr:y>
    </cdr:from>
    <cdr:to>
      <cdr:x>0.07267</cdr:x>
      <cdr:y>0.18412</cdr:y>
    </cdr:to>
    <cdr:sp macro="" textlink="">
      <cdr:nvSpPr>
        <cdr:cNvPr id="5" name="TextBox 1"/>
        <cdr:cNvSpPr txBox="1"/>
      </cdr:nvSpPr>
      <cdr:spPr>
        <a:xfrm xmlns:a="http://schemas.openxmlformats.org/drawingml/2006/main">
          <a:off x="37312" y="538745"/>
          <a:ext cx="436719" cy="280235"/>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a:t>500</a:t>
          </a:r>
        </a:p>
      </cdr:txBody>
    </cdr:sp>
  </cdr:relSizeAnchor>
  <cdr:relSizeAnchor xmlns:cdr="http://schemas.openxmlformats.org/drawingml/2006/chartDrawing">
    <cdr:from>
      <cdr:x>0.06086</cdr:x>
      <cdr:y>0.67782</cdr:y>
    </cdr:from>
    <cdr:to>
      <cdr:x>0.1194</cdr:x>
      <cdr:y>0.73871</cdr:y>
    </cdr:to>
    <cdr:sp macro="" textlink="">
      <cdr:nvSpPr>
        <cdr:cNvPr id="6" name="TextBox 9"/>
        <cdr:cNvSpPr txBox="1"/>
      </cdr:nvSpPr>
      <cdr:spPr>
        <a:xfrm xmlns:a="http://schemas.openxmlformats.org/drawingml/2006/main" rot="20723906">
          <a:off x="531987" y="3780398"/>
          <a:ext cx="511678" cy="33960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dirty="0"/>
            <a:t>⸗</a:t>
          </a:r>
        </a:p>
      </cdr:txBody>
    </cdr:sp>
  </cdr:relSizeAnchor>
  <cdr:relSizeAnchor xmlns:cdr="http://schemas.openxmlformats.org/drawingml/2006/chartDrawing">
    <cdr:from>
      <cdr:x>0.06092</cdr:x>
      <cdr:y>0.16232</cdr:y>
    </cdr:from>
    <cdr:to>
      <cdr:x>0.11946</cdr:x>
      <cdr:y>0.22321</cdr:y>
    </cdr:to>
    <cdr:sp macro="" textlink="">
      <cdr:nvSpPr>
        <cdr:cNvPr id="7" name="TextBox 9"/>
        <cdr:cNvSpPr txBox="1"/>
      </cdr:nvSpPr>
      <cdr:spPr>
        <a:xfrm xmlns:a="http://schemas.openxmlformats.org/drawingml/2006/main" rot="20723906">
          <a:off x="532510" y="905326"/>
          <a:ext cx="511678" cy="33960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dirty="0"/>
            <a:t>⸗</a:t>
          </a:r>
        </a:p>
      </cdr:txBody>
    </cdr:sp>
  </cdr:relSizeAnchor>
  <cdr:relSizeAnchor xmlns:cdr="http://schemas.openxmlformats.org/drawingml/2006/chartDrawing">
    <cdr:from>
      <cdr:x>0.10514</cdr:x>
      <cdr:y>0.02513</cdr:y>
    </cdr:from>
    <cdr:to>
      <cdr:x>0.9798</cdr:x>
      <cdr:y>0.13478</cdr:y>
    </cdr:to>
    <cdr:sp macro="" textlink="">
      <cdr:nvSpPr>
        <cdr:cNvPr id="8" name="TextBox 7"/>
        <cdr:cNvSpPr txBox="1"/>
      </cdr:nvSpPr>
      <cdr:spPr>
        <a:xfrm xmlns:a="http://schemas.openxmlformats.org/drawingml/2006/main">
          <a:off x="685802" y="104776"/>
          <a:ext cx="5705475"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0.09061</cdr:x>
      <cdr:y>0.01371</cdr:y>
    </cdr:from>
    <cdr:to>
      <cdr:x>0.9944</cdr:x>
      <cdr:y>0.20128</cdr:y>
    </cdr:to>
    <cdr:sp macro="" textlink="">
      <cdr:nvSpPr>
        <cdr:cNvPr id="9" name="TextBox 8"/>
        <cdr:cNvSpPr txBox="1"/>
      </cdr:nvSpPr>
      <cdr:spPr>
        <a:xfrm xmlns:a="http://schemas.openxmlformats.org/drawingml/2006/main">
          <a:off x="791986" y="76465"/>
          <a:ext cx="7899716" cy="10461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800" b="0" i="0" baseline="0" dirty="0">
              <a:effectLst/>
              <a:latin typeface="Cambria" panose="02040503050406030204" pitchFamily="18" charset="0"/>
            </a:rPr>
            <a:t>Average scores of incarcerated adults on the PIAAC literacy and numeracy scales, by whether they participated in a job skills or job training program during their current incarceration: 2014</a:t>
          </a:r>
          <a:endParaRPr lang="en-US" sz="1800" dirty="0">
            <a:latin typeface="Cambria" panose="02040503050406030204" pitchFamily="18" charset="0"/>
          </a:endParaRPr>
        </a:p>
      </cdr:txBody>
    </cdr:sp>
  </cdr:relSizeAnchor>
  <cdr:relSizeAnchor xmlns:cdr="http://schemas.openxmlformats.org/drawingml/2006/chartDrawing">
    <cdr:from>
      <cdr:x>0.36508</cdr:x>
      <cdr:y>0.8823</cdr:y>
    </cdr:from>
    <cdr:to>
      <cdr:x>0.3929</cdr:x>
      <cdr:y>0.92341</cdr:y>
    </cdr:to>
    <cdr:sp macro="" textlink="">
      <cdr:nvSpPr>
        <cdr:cNvPr id="10" name="TextBox 1"/>
        <cdr:cNvSpPr txBox="1"/>
      </cdr:nvSpPr>
      <cdr:spPr>
        <a:xfrm xmlns:a="http://schemas.openxmlformats.org/drawingml/2006/main">
          <a:off x="3191006" y="4920844"/>
          <a:ext cx="243164" cy="229282"/>
        </a:xfrm>
        <a:prstGeom xmlns:a="http://schemas.openxmlformats.org/drawingml/2006/main" prst="rect">
          <a:avLst/>
        </a:prstGeom>
        <a:solidFill xmlns:a="http://schemas.openxmlformats.org/drawingml/2006/main">
          <a:schemeClr val="accent3">
            <a:lumMod val="50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dirty="0"/>
        </a:p>
      </cdr:txBody>
    </cdr:sp>
  </cdr:relSizeAnchor>
  <cdr:relSizeAnchor xmlns:cdr="http://schemas.openxmlformats.org/drawingml/2006/chartDrawing">
    <cdr:from>
      <cdr:x>0.58649</cdr:x>
      <cdr:y>0.87716</cdr:y>
    </cdr:from>
    <cdr:to>
      <cdr:x>0.61431</cdr:x>
      <cdr:y>0.91827</cdr:y>
    </cdr:to>
    <cdr:sp macro="" textlink="">
      <cdr:nvSpPr>
        <cdr:cNvPr id="11" name="TextBox 1"/>
        <cdr:cNvSpPr txBox="1"/>
      </cdr:nvSpPr>
      <cdr:spPr>
        <a:xfrm xmlns:a="http://schemas.openxmlformats.org/drawingml/2006/main">
          <a:off x="5126272" y="4892206"/>
          <a:ext cx="243164" cy="229282"/>
        </a:xfrm>
        <a:prstGeom xmlns:a="http://schemas.openxmlformats.org/drawingml/2006/main" prst="rect">
          <a:avLst/>
        </a:prstGeom>
        <a:pattFill xmlns:a="http://schemas.openxmlformats.org/drawingml/2006/main" prst="wdUpDiag">
          <a:fgClr>
            <a:schemeClr val="bg2">
              <a:lumMod val="75000"/>
            </a:schemeClr>
          </a:fgClr>
          <a:bgClr>
            <a:schemeClr val="bg1"/>
          </a:bgClr>
        </a:pattFill>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dirty="0"/>
        </a:p>
      </cdr:txBody>
    </cdr:sp>
  </cdr:relSizeAnchor>
  <cdr:relSizeAnchor xmlns:cdr="http://schemas.openxmlformats.org/drawingml/2006/chartDrawing">
    <cdr:from>
      <cdr:x>0.04737</cdr:x>
      <cdr:y>0.91203</cdr:y>
    </cdr:from>
    <cdr:to>
      <cdr:x>1</cdr:x>
      <cdr:y>0.98027</cdr:y>
    </cdr:to>
    <cdr:sp macro="" textlink="">
      <cdr:nvSpPr>
        <cdr:cNvPr id="12" name="TextBox 1"/>
        <cdr:cNvSpPr txBox="1"/>
      </cdr:nvSpPr>
      <cdr:spPr>
        <a:xfrm xmlns:a="http://schemas.openxmlformats.org/drawingml/2006/main">
          <a:off x="414045" y="5086654"/>
          <a:ext cx="8326604" cy="3806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Significantly different (</a:t>
          </a:r>
          <a:r>
            <a:rPr lang="en-US" sz="1400" i="1" dirty="0"/>
            <a:t>p</a:t>
          </a:r>
          <a:r>
            <a:rPr lang="en-US" sz="1400" dirty="0"/>
            <a:t> &lt; .05) from the comparison category: adults</a:t>
          </a:r>
          <a:r>
            <a:rPr lang="en-US" sz="1400" baseline="0" dirty="0"/>
            <a:t> who did not participate in job training program.</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0.00723</cdr:x>
      <cdr:y>0.10514</cdr:y>
    </cdr:from>
    <cdr:to>
      <cdr:x>0.07952</cdr:x>
      <cdr:y>0.17275</cdr:y>
    </cdr:to>
    <cdr:sp macro="" textlink="">
      <cdr:nvSpPr>
        <cdr:cNvPr id="4" name="TextBox 1"/>
        <cdr:cNvSpPr txBox="1"/>
      </cdr:nvSpPr>
      <cdr:spPr>
        <a:xfrm xmlns:a="http://schemas.openxmlformats.org/drawingml/2006/main">
          <a:off x="49705" y="469174"/>
          <a:ext cx="497087" cy="301694"/>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a:t>500</a:t>
          </a:r>
        </a:p>
      </cdr:txBody>
    </cdr:sp>
  </cdr:relSizeAnchor>
  <cdr:relSizeAnchor xmlns:cdr="http://schemas.openxmlformats.org/drawingml/2006/chartDrawing">
    <cdr:from>
      <cdr:x>0.02389</cdr:x>
      <cdr:y>0.91496</cdr:y>
    </cdr:from>
    <cdr:to>
      <cdr:x>0.05256</cdr:x>
      <cdr:y>0.96566</cdr:y>
    </cdr:to>
    <cdr:sp macro="" textlink="">
      <cdr:nvSpPr>
        <cdr:cNvPr id="5" name="TextBox 2"/>
        <cdr:cNvSpPr txBox="1"/>
      </cdr:nvSpPr>
      <cdr:spPr>
        <a:xfrm xmlns:a="http://schemas.openxmlformats.org/drawingml/2006/main">
          <a:off x="152920" y="3786648"/>
          <a:ext cx="183484" cy="209849"/>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dr:relSizeAnchor xmlns:cdr="http://schemas.openxmlformats.org/drawingml/2006/chartDrawing">
    <cdr:from>
      <cdr:x>0.0654</cdr:x>
      <cdr:y>0.686</cdr:y>
    </cdr:from>
    <cdr:to>
      <cdr:x>0.1286</cdr:x>
      <cdr:y>0.75135</cdr:y>
    </cdr:to>
    <cdr:sp macro="" textlink="">
      <cdr:nvSpPr>
        <cdr:cNvPr id="6" name="TextBox 9"/>
        <cdr:cNvSpPr txBox="1"/>
      </cdr:nvSpPr>
      <cdr:spPr>
        <a:xfrm xmlns:a="http://schemas.openxmlformats.org/drawingml/2006/main" rot="20723906">
          <a:off x="454531" y="3061118"/>
          <a:ext cx="439272" cy="29160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a:t>
          </a:r>
        </a:p>
      </cdr:txBody>
    </cdr:sp>
  </cdr:relSizeAnchor>
  <cdr:relSizeAnchor xmlns:cdr="http://schemas.openxmlformats.org/drawingml/2006/chartDrawing">
    <cdr:from>
      <cdr:x>0.06433</cdr:x>
      <cdr:y>0.14594</cdr:y>
    </cdr:from>
    <cdr:to>
      <cdr:x>0.12753</cdr:x>
      <cdr:y>0.21129</cdr:y>
    </cdr:to>
    <cdr:sp macro="" textlink="">
      <cdr:nvSpPr>
        <cdr:cNvPr id="7" name="TextBox 9"/>
        <cdr:cNvSpPr txBox="1"/>
      </cdr:nvSpPr>
      <cdr:spPr>
        <a:xfrm xmlns:a="http://schemas.openxmlformats.org/drawingml/2006/main" rot="20723906">
          <a:off x="447103" y="651208"/>
          <a:ext cx="439272" cy="29160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a:t>
          </a:r>
        </a:p>
      </cdr:txBody>
    </cdr:sp>
  </cdr:relSizeAnchor>
  <cdr:relSizeAnchor xmlns:cdr="http://schemas.openxmlformats.org/drawingml/2006/chartDrawing">
    <cdr:from>
      <cdr:x>0.02421</cdr:x>
      <cdr:y>0.81367</cdr:y>
    </cdr:from>
    <cdr:to>
      <cdr:x>0.04946</cdr:x>
      <cdr:y>0.85262</cdr:y>
    </cdr:to>
    <cdr:sp macro="" textlink="">
      <cdr:nvSpPr>
        <cdr:cNvPr id="8" name="TextBox 7"/>
        <cdr:cNvSpPr txBox="1"/>
      </cdr:nvSpPr>
      <cdr:spPr>
        <a:xfrm xmlns:a="http://schemas.openxmlformats.org/drawingml/2006/main">
          <a:off x="154600" y="3367454"/>
          <a:ext cx="161192" cy="1611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0.01733</cdr:x>
      <cdr:y>0.79773</cdr:y>
    </cdr:from>
    <cdr:to>
      <cdr:x>0.04831</cdr:x>
      <cdr:y>0.85616</cdr:y>
    </cdr:to>
    <cdr:sp macro="" textlink="">
      <cdr:nvSpPr>
        <cdr:cNvPr id="9" name="TextBox 8"/>
        <cdr:cNvSpPr txBox="1"/>
      </cdr:nvSpPr>
      <cdr:spPr>
        <a:xfrm xmlns:a="http://schemas.openxmlformats.org/drawingml/2006/main">
          <a:off x="110638" y="3301512"/>
          <a:ext cx="197827" cy="2417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0.11496</cdr:x>
      <cdr:y>0.94841</cdr:y>
    </cdr:from>
    <cdr:to>
      <cdr:x>0.85384</cdr:x>
      <cdr:y>1</cdr:y>
    </cdr:to>
    <cdr:sp macro="" textlink="">
      <cdr:nvSpPr>
        <cdr:cNvPr id="11" name="TextBox 1"/>
        <cdr:cNvSpPr txBox="1"/>
      </cdr:nvSpPr>
      <cdr:spPr>
        <a:xfrm xmlns:a="http://schemas.openxmlformats.org/drawingml/2006/main">
          <a:off x="890526" y="4575411"/>
          <a:ext cx="5723442" cy="2488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Significantly different (p &lt; .05) from the comparison category: U.S. Household.</a:t>
          </a:r>
        </a:p>
      </cdr:txBody>
    </cdr:sp>
  </cdr:relSizeAnchor>
  <cdr:relSizeAnchor xmlns:cdr="http://schemas.openxmlformats.org/drawingml/2006/chartDrawing">
    <cdr:from>
      <cdr:x>0.0316</cdr:x>
      <cdr:y>0.76029</cdr:y>
    </cdr:from>
    <cdr:to>
      <cdr:x>0.05914</cdr:x>
      <cdr:y>0.81695</cdr:y>
    </cdr:to>
    <cdr:sp macro="" textlink="">
      <cdr:nvSpPr>
        <cdr:cNvPr id="10" name="TextBox 9"/>
        <cdr:cNvSpPr txBox="1"/>
      </cdr:nvSpPr>
      <cdr:spPr>
        <a:xfrm xmlns:a="http://schemas.openxmlformats.org/drawingml/2006/main">
          <a:off x="244793" y="3667872"/>
          <a:ext cx="213329" cy="273345"/>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0.00597</cdr:x>
      <cdr:y>0.08768</cdr:y>
    </cdr:from>
    <cdr:to>
      <cdr:x>0.07826</cdr:x>
      <cdr:y>0.15529</cdr:y>
    </cdr:to>
    <cdr:sp macro="" textlink="">
      <cdr:nvSpPr>
        <cdr:cNvPr id="4" name="TextBox 1"/>
        <cdr:cNvSpPr txBox="1"/>
      </cdr:nvSpPr>
      <cdr:spPr>
        <a:xfrm xmlns:a="http://schemas.openxmlformats.org/drawingml/2006/main">
          <a:off x="41046" y="391242"/>
          <a:ext cx="497087" cy="301694"/>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a:t>500</a:t>
          </a:r>
        </a:p>
      </cdr:txBody>
    </cdr:sp>
  </cdr:relSizeAnchor>
  <cdr:relSizeAnchor xmlns:cdr="http://schemas.openxmlformats.org/drawingml/2006/chartDrawing">
    <cdr:from>
      <cdr:x>0.02389</cdr:x>
      <cdr:y>0.91496</cdr:y>
    </cdr:from>
    <cdr:to>
      <cdr:x>0.05256</cdr:x>
      <cdr:y>0.96566</cdr:y>
    </cdr:to>
    <cdr:sp macro="" textlink="">
      <cdr:nvSpPr>
        <cdr:cNvPr id="5" name="TextBox 2"/>
        <cdr:cNvSpPr txBox="1"/>
      </cdr:nvSpPr>
      <cdr:spPr>
        <a:xfrm xmlns:a="http://schemas.openxmlformats.org/drawingml/2006/main">
          <a:off x="152920" y="3786648"/>
          <a:ext cx="183484" cy="209849"/>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dr:relSizeAnchor xmlns:cdr="http://schemas.openxmlformats.org/drawingml/2006/chartDrawing">
    <cdr:from>
      <cdr:x>0.06254</cdr:x>
      <cdr:y>0.65961</cdr:y>
    </cdr:from>
    <cdr:to>
      <cdr:x>0.12574</cdr:x>
      <cdr:y>0.72496</cdr:y>
    </cdr:to>
    <cdr:sp macro="" textlink="">
      <cdr:nvSpPr>
        <cdr:cNvPr id="6" name="TextBox 9"/>
        <cdr:cNvSpPr txBox="1"/>
      </cdr:nvSpPr>
      <cdr:spPr>
        <a:xfrm xmlns:a="http://schemas.openxmlformats.org/drawingml/2006/main" rot="20723906">
          <a:off x="431556" y="2943362"/>
          <a:ext cx="436097" cy="29160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a:t>
          </a:r>
        </a:p>
      </cdr:txBody>
    </cdr:sp>
  </cdr:relSizeAnchor>
  <cdr:relSizeAnchor xmlns:cdr="http://schemas.openxmlformats.org/drawingml/2006/chartDrawing">
    <cdr:from>
      <cdr:x>0.06245</cdr:x>
      <cdr:y>0.13045</cdr:y>
    </cdr:from>
    <cdr:to>
      <cdr:x>0.12565</cdr:x>
      <cdr:y>0.1958</cdr:y>
    </cdr:to>
    <cdr:sp macro="" textlink="">
      <cdr:nvSpPr>
        <cdr:cNvPr id="7" name="TextBox 9"/>
        <cdr:cNvSpPr txBox="1"/>
      </cdr:nvSpPr>
      <cdr:spPr>
        <a:xfrm xmlns:a="http://schemas.openxmlformats.org/drawingml/2006/main" rot="20723906">
          <a:off x="430933" y="582125"/>
          <a:ext cx="436097" cy="29160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a:t>
          </a:r>
        </a:p>
      </cdr:txBody>
    </cdr:sp>
  </cdr:relSizeAnchor>
  <cdr:relSizeAnchor xmlns:cdr="http://schemas.openxmlformats.org/drawingml/2006/chartDrawing">
    <cdr:from>
      <cdr:x>0.02421</cdr:x>
      <cdr:y>0.81367</cdr:y>
    </cdr:from>
    <cdr:to>
      <cdr:x>0.04946</cdr:x>
      <cdr:y>0.85262</cdr:y>
    </cdr:to>
    <cdr:sp macro="" textlink="">
      <cdr:nvSpPr>
        <cdr:cNvPr id="8" name="TextBox 7"/>
        <cdr:cNvSpPr txBox="1"/>
      </cdr:nvSpPr>
      <cdr:spPr>
        <a:xfrm xmlns:a="http://schemas.openxmlformats.org/drawingml/2006/main">
          <a:off x="154600" y="3367454"/>
          <a:ext cx="161192" cy="1611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0.01733</cdr:x>
      <cdr:y>0.79773</cdr:y>
    </cdr:from>
    <cdr:to>
      <cdr:x>0.04831</cdr:x>
      <cdr:y>0.85616</cdr:y>
    </cdr:to>
    <cdr:sp macro="" textlink="">
      <cdr:nvSpPr>
        <cdr:cNvPr id="9" name="TextBox 8"/>
        <cdr:cNvSpPr txBox="1"/>
      </cdr:nvSpPr>
      <cdr:spPr>
        <a:xfrm xmlns:a="http://schemas.openxmlformats.org/drawingml/2006/main">
          <a:off x="110638" y="3301512"/>
          <a:ext cx="197827" cy="2417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0.02629</cdr:x>
      <cdr:y>0.7418</cdr:y>
    </cdr:from>
    <cdr:to>
      <cdr:x>0.05383</cdr:x>
      <cdr:y>0.79846</cdr:y>
    </cdr:to>
    <cdr:sp macro="" textlink="">
      <cdr:nvSpPr>
        <cdr:cNvPr id="10" name="TextBox 9"/>
        <cdr:cNvSpPr txBox="1"/>
      </cdr:nvSpPr>
      <cdr:spPr>
        <a:xfrm xmlns:a="http://schemas.openxmlformats.org/drawingml/2006/main">
          <a:off x="180778" y="3310097"/>
          <a:ext cx="189373" cy="252832"/>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0.04453</cdr:x>
      <cdr:y>0.94841</cdr:y>
    </cdr:from>
    <cdr:to>
      <cdr:x>0.94508</cdr:x>
      <cdr:y>1</cdr:y>
    </cdr:to>
    <cdr:sp macro="" textlink="">
      <cdr:nvSpPr>
        <cdr:cNvPr id="11" name="TextBox 1"/>
        <cdr:cNvSpPr txBox="1"/>
      </cdr:nvSpPr>
      <cdr:spPr>
        <a:xfrm xmlns:a="http://schemas.openxmlformats.org/drawingml/2006/main">
          <a:off x="325943" y="4285934"/>
          <a:ext cx="6591684" cy="2331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t>* Significantly different (</a:t>
          </a:r>
          <a:r>
            <a:rPr lang="en-US" i="1" dirty="0"/>
            <a:t>p</a:t>
          </a:r>
          <a:r>
            <a:rPr lang="en-US" dirty="0"/>
            <a:t> &lt; .05) from the comparison category: U.S. Household.</a:t>
          </a:r>
        </a:p>
      </cdr:txBody>
    </cdr:sp>
  </cdr:relSizeAnchor>
</c:userShapes>
</file>

<file path=ppt/drawings/drawing4.xml><?xml version="1.0" encoding="utf-8"?>
<c:userShapes xmlns:c="http://schemas.openxmlformats.org/drawingml/2006/chart">
  <cdr:relSizeAnchor xmlns:cdr="http://schemas.openxmlformats.org/drawingml/2006/chartDrawing">
    <cdr:from>
      <cdr:x>0.01523</cdr:x>
      <cdr:y>0.75451</cdr:y>
    </cdr:from>
    <cdr:to>
      <cdr:x>0.0502</cdr:x>
      <cdr:y>0.81717</cdr:y>
    </cdr:to>
    <cdr:sp macro="" textlink="">
      <cdr:nvSpPr>
        <cdr:cNvPr id="2" name="TextBox 4"/>
        <cdr:cNvSpPr txBox="1"/>
      </cdr:nvSpPr>
      <cdr:spPr>
        <a:xfrm xmlns:a="http://schemas.openxmlformats.org/drawingml/2006/main">
          <a:off x="103511" y="3318523"/>
          <a:ext cx="237755" cy="275595"/>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dr:relSizeAnchor xmlns:cdr="http://schemas.openxmlformats.org/drawingml/2006/chartDrawing">
    <cdr:from>
      <cdr:x>0</cdr:x>
      <cdr:y>0.08548</cdr:y>
    </cdr:from>
    <cdr:to>
      <cdr:x>0.07951</cdr:x>
      <cdr:y>0.16024</cdr:y>
    </cdr:to>
    <cdr:sp macro="" textlink="">
      <cdr:nvSpPr>
        <cdr:cNvPr id="3" name="TextBox 1"/>
        <cdr:cNvSpPr txBox="1"/>
      </cdr:nvSpPr>
      <cdr:spPr>
        <a:xfrm xmlns:a="http://schemas.openxmlformats.org/drawingml/2006/main">
          <a:off x="0" y="375972"/>
          <a:ext cx="540484" cy="328814"/>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a:t>500</a:t>
          </a:r>
        </a:p>
      </cdr:txBody>
    </cdr:sp>
  </cdr:relSizeAnchor>
  <cdr:relSizeAnchor xmlns:cdr="http://schemas.openxmlformats.org/drawingml/2006/chartDrawing">
    <cdr:from>
      <cdr:x>0.06182</cdr:x>
      <cdr:y>0.66084</cdr:y>
    </cdr:from>
    <cdr:to>
      <cdr:x>0.13133</cdr:x>
      <cdr:y>0.73311</cdr:y>
    </cdr:to>
    <cdr:sp macro="" textlink="">
      <cdr:nvSpPr>
        <cdr:cNvPr id="4" name="TextBox 9"/>
        <cdr:cNvSpPr txBox="1"/>
      </cdr:nvSpPr>
      <cdr:spPr>
        <a:xfrm xmlns:a="http://schemas.openxmlformats.org/drawingml/2006/main" rot="20723906">
          <a:off x="420233" y="2906542"/>
          <a:ext cx="472507" cy="31786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a:t>
          </a:r>
        </a:p>
      </cdr:txBody>
    </cdr:sp>
  </cdr:relSizeAnchor>
  <cdr:relSizeAnchor xmlns:cdr="http://schemas.openxmlformats.org/drawingml/2006/chartDrawing">
    <cdr:from>
      <cdr:x>0.06189</cdr:x>
      <cdr:y>0.11781</cdr:y>
    </cdr:from>
    <cdr:to>
      <cdr:x>0.1314</cdr:x>
      <cdr:y>0.19007</cdr:y>
    </cdr:to>
    <cdr:sp macro="" textlink="">
      <cdr:nvSpPr>
        <cdr:cNvPr id="5" name="TextBox 9"/>
        <cdr:cNvSpPr txBox="1"/>
      </cdr:nvSpPr>
      <cdr:spPr>
        <a:xfrm xmlns:a="http://schemas.openxmlformats.org/drawingml/2006/main" rot="20723906">
          <a:off x="420709" y="518181"/>
          <a:ext cx="472507" cy="31781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a:t>
          </a:r>
        </a:p>
      </cdr:txBody>
    </cdr:sp>
  </cdr:relSizeAnchor>
  <cdr:relSizeAnchor xmlns:cdr="http://schemas.openxmlformats.org/drawingml/2006/chartDrawing">
    <cdr:from>
      <cdr:x>0.33062</cdr:x>
      <cdr:y>0.90627</cdr:y>
    </cdr:from>
    <cdr:to>
      <cdr:x>0.35746</cdr:x>
      <cdr:y>0.94785</cdr:y>
    </cdr:to>
    <cdr:sp macro="" textlink="">
      <cdr:nvSpPr>
        <cdr:cNvPr id="16" name="TextBox 1"/>
        <cdr:cNvSpPr txBox="1"/>
      </cdr:nvSpPr>
      <cdr:spPr>
        <a:xfrm xmlns:a="http://schemas.openxmlformats.org/drawingml/2006/main">
          <a:off x="2247461" y="3986024"/>
          <a:ext cx="182464" cy="182866"/>
        </a:xfrm>
        <a:prstGeom xmlns:a="http://schemas.openxmlformats.org/drawingml/2006/main" prst="rect">
          <a:avLst/>
        </a:prstGeom>
        <a:solidFill xmlns:a="http://schemas.openxmlformats.org/drawingml/2006/main">
          <a:schemeClr val="accent3">
            <a:lumMod val="50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dirty="0"/>
        </a:p>
      </cdr:txBody>
    </cdr:sp>
  </cdr:relSizeAnchor>
  <cdr:relSizeAnchor xmlns:cdr="http://schemas.openxmlformats.org/drawingml/2006/chartDrawing">
    <cdr:from>
      <cdr:x>0.48345</cdr:x>
      <cdr:y>0.90412</cdr:y>
    </cdr:from>
    <cdr:to>
      <cdr:x>0.51029</cdr:x>
      <cdr:y>0.9457</cdr:y>
    </cdr:to>
    <cdr:sp macro="" textlink="">
      <cdr:nvSpPr>
        <cdr:cNvPr id="17" name="TextBox 1"/>
        <cdr:cNvSpPr txBox="1"/>
      </cdr:nvSpPr>
      <cdr:spPr>
        <a:xfrm xmlns:a="http://schemas.openxmlformats.org/drawingml/2006/main">
          <a:off x="3286322" y="3976571"/>
          <a:ext cx="182464" cy="182866"/>
        </a:xfrm>
        <a:prstGeom xmlns:a="http://schemas.openxmlformats.org/drawingml/2006/main" prst="rect">
          <a:avLst/>
        </a:prstGeom>
        <a:pattFill xmlns:a="http://schemas.openxmlformats.org/drawingml/2006/main" prst="wdUpDiag">
          <a:fgClr>
            <a:schemeClr val="bg2">
              <a:lumMod val="75000"/>
            </a:schemeClr>
          </a:fgClr>
          <a:bgClr>
            <a:schemeClr val="bg1"/>
          </a:bgClr>
        </a:pattFill>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dr:relSizeAnchor xmlns:cdr="http://schemas.openxmlformats.org/drawingml/2006/chartDrawing">
    <cdr:from>
      <cdr:x>0.0427</cdr:x>
      <cdr:y>0.94766</cdr:y>
    </cdr:from>
    <cdr:to>
      <cdr:x>0.99319</cdr:x>
      <cdr:y>1</cdr:y>
    </cdr:to>
    <cdr:sp macro="" textlink="">
      <cdr:nvSpPr>
        <cdr:cNvPr id="18" name="TextBox 1"/>
        <cdr:cNvSpPr txBox="1"/>
      </cdr:nvSpPr>
      <cdr:spPr>
        <a:xfrm xmlns:a="http://schemas.openxmlformats.org/drawingml/2006/main">
          <a:off x="301972" y="4331239"/>
          <a:ext cx="6721197" cy="2392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t>* Significantly different (p &lt; .05) from the comparison category: U.S. Household.</a:t>
          </a:r>
        </a:p>
      </cdr:txBody>
    </cdr:sp>
  </cdr:relSizeAnchor>
  <cdr:relSizeAnchor xmlns:cdr="http://schemas.openxmlformats.org/drawingml/2006/chartDrawing">
    <cdr:from>
      <cdr:x>0.68478</cdr:x>
      <cdr:y>0.52628</cdr:y>
    </cdr:from>
    <cdr:to>
      <cdr:x>0.70869</cdr:x>
      <cdr:y>0.59626</cdr:y>
    </cdr:to>
    <cdr:sp macro="" textlink="">
      <cdr:nvSpPr>
        <cdr:cNvPr id="9" name="TextBox 10"/>
        <cdr:cNvSpPr txBox="1"/>
      </cdr:nvSpPr>
      <cdr:spPr>
        <a:xfrm xmlns:a="http://schemas.openxmlformats.org/drawingml/2006/main">
          <a:off x="4654895" y="2314717"/>
          <a:ext cx="16256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a:t>*</a:t>
          </a:r>
        </a:p>
      </cdr:txBody>
    </cdr:sp>
  </cdr:relSizeAnchor>
</c:userShapes>
</file>

<file path=ppt/drawings/drawing5.xml><?xml version="1.0" encoding="utf-8"?>
<c:userShapes xmlns:c="http://schemas.openxmlformats.org/drawingml/2006/chart">
  <cdr:relSizeAnchor xmlns:cdr="http://schemas.openxmlformats.org/drawingml/2006/chartDrawing">
    <cdr:from>
      <cdr:x>0.02622</cdr:x>
      <cdr:y>0.76872</cdr:y>
    </cdr:from>
    <cdr:to>
      <cdr:x>0.05173</cdr:x>
      <cdr:y>0.82151</cdr:y>
    </cdr:to>
    <cdr:sp macro="" textlink="">
      <cdr:nvSpPr>
        <cdr:cNvPr id="4" name="TextBox 4"/>
        <cdr:cNvSpPr txBox="1"/>
      </cdr:nvSpPr>
      <cdr:spPr>
        <a:xfrm xmlns:a="http://schemas.openxmlformats.org/drawingml/2006/main">
          <a:off x="185282" y="3836403"/>
          <a:ext cx="180293" cy="263456"/>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dr:relSizeAnchor xmlns:cdr="http://schemas.openxmlformats.org/drawingml/2006/chartDrawing">
    <cdr:from>
      <cdr:x>0.00572</cdr:x>
      <cdr:y>0.09542</cdr:y>
    </cdr:from>
    <cdr:to>
      <cdr:x>0.07267</cdr:x>
      <cdr:y>0.15842</cdr:y>
    </cdr:to>
    <cdr:sp macro="" textlink="">
      <cdr:nvSpPr>
        <cdr:cNvPr id="5" name="TextBox 1"/>
        <cdr:cNvSpPr txBox="1"/>
      </cdr:nvSpPr>
      <cdr:spPr>
        <a:xfrm xmlns:a="http://schemas.openxmlformats.org/drawingml/2006/main">
          <a:off x="37312" y="397869"/>
          <a:ext cx="436719" cy="262689"/>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a:t>500</a:t>
          </a:r>
        </a:p>
      </cdr:txBody>
    </cdr:sp>
  </cdr:relSizeAnchor>
  <cdr:relSizeAnchor xmlns:cdr="http://schemas.openxmlformats.org/drawingml/2006/chartDrawing">
    <cdr:from>
      <cdr:x>0.06062</cdr:x>
      <cdr:y>0.70963</cdr:y>
    </cdr:from>
    <cdr:to>
      <cdr:x>0.11916</cdr:x>
      <cdr:y>0.77052</cdr:y>
    </cdr:to>
    <cdr:sp macro="" textlink="">
      <cdr:nvSpPr>
        <cdr:cNvPr id="6" name="TextBox 9"/>
        <cdr:cNvSpPr txBox="1"/>
      </cdr:nvSpPr>
      <cdr:spPr>
        <a:xfrm xmlns:a="http://schemas.openxmlformats.org/drawingml/2006/main" rot="20723906">
          <a:off x="395428" y="2958919"/>
          <a:ext cx="381860" cy="25389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a:t>
          </a:r>
        </a:p>
      </cdr:txBody>
    </cdr:sp>
  </cdr:relSizeAnchor>
  <cdr:relSizeAnchor xmlns:cdr="http://schemas.openxmlformats.org/drawingml/2006/chartDrawing">
    <cdr:from>
      <cdr:x>0.06068</cdr:x>
      <cdr:y>0.13859</cdr:y>
    </cdr:from>
    <cdr:to>
      <cdr:x>0.11922</cdr:x>
      <cdr:y>0.19948</cdr:y>
    </cdr:to>
    <cdr:sp macro="" textlink="">
      <cdr:nvSpPr>
        <cdr:cNvPr id="7" name="TextBox 9"/>
        <cdr:cNvSpPr txBox="1"/>
      </cdr:nvSpPr>
      <cdr:spPr>
        <a:xfrm xmlns:a="http://schemas.openxmlformats.org/drawingml/2006/main" rot="20723906">
          <a:off x="395819" y="577874"/>
          <a:ext cx="381860" cy="25389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a:t>
          </a:r>
        </a:p>
      </cdr:txBody>
    </cdr:sp>
  </cdr:relSizeAnchor>
  <cdr:relSizeAnchor xmlns:cdr="http://schemas.openxmlformats.org/drawingml/2006/chartDrawing">
    <cdr:from>
      <cdr:x>0.25635</cdr:x>
      <cdr:y>0.95263</cdr:y>
    </cdr:from>
    <cdr:to>
      <cdr:x>0.28417</cdr:x>
      <cdr:y>0.99648</cdr:y>
    </cdr:to>
    <cdr:sp macro="" textlink="">
      <cdr:nvSpPr>
        <cdr:cNvPr id="8" name="TextBox 1"/>
        <cdr:cNvSpPr txBox="1"/>
      </cdr:nvSpPr>
      <cdr:spPr>
        <a:xfrm xmlns:a="http://schemas.openxmlformats.org/drawingml/2006/main">
          <a:off x="1811746" y="4754222"/>
          <a:ext cx="196618" cy="218840"/>
        </a:xfrm>
        <a:prstGeom xmlns:a="http://schemas.openxmlformats.org/drawingml/2006/main" prst="rect">
          <a:avLst/>
        </a:prstGeom>
        <a:solidFill xmlns:a="http://schemas.openxmlformats.org/drawingml/2006/main">
          <a:schemeClr val="accent3">
            <a:lumMod val="50000"/>
          </a:schemeClr>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dr:relSizeAnchor xmlns:cdr="http://schemas.openxmlformats.org/drawingml/2006/chartDrawing">
    <cdr:from>
      <cdr:x>0.49334</cdr:x>
      <cdr:y>0.9431</cdr:y>
    </cdr:from>
    <cdr:to>
      <cdr:x>0.52116</cdr:x>
      <cdr:y>0.98695</cdr:y>
    </cdr:to>
    <cdr:sp macro="" textlink="">
      <cdr:nvSpPr>
        <cdr:cNvPr id="9" name="TextBox 1"/>
        <cdr:cNvSpPr txBox="1"/>
      </cdr:nvSpPr>
      <cdr:spPr>
        <a:xfrm xmlns:a="http://schemas.openxmlformats.org/drawingml/2006/main">
          <a:off x="3486715" y="4706690"/>
          <a:ext cx="196618" cy="218839"/>
        </a:xfrm>
        <a:prstGeom xmlns:a="http://schemas.openxmlformats.org/drawingml/2006/main" prst="rect">
          <a:avLst/>
        </a:prstGeom>
        <a:pattFill xmlns:a="http://schemas.openxmlformats.org/drawingml/2006/main" prst="wdUpDiag">
          <a:fgClr>
            <a:schemeClr val="bg2">
              <a:lumMod val="75000"/>
            </a:schemeClr>
          </a:fgClr>
          <a:bgClr>
            <a:schemeClr val="bg1"/>
          </a:bgClr>
        </a:pattFill>
        <a:ln xmlns:a="http://schemas.openxmlformats.org/drawingml/2006/main">
          <a:solidFill>
            <a:sysClr val="windowText" lastClr="000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userShapes>
</file>

<file path=ppt/drawings/drawing6.xml><?xml version="1.0" encoding="utf-8"?>
<c:userShapes xmlns:c="http://schemas.openxmlformats.org/drawingml/2006/chart">
  <cdr:relSizeAnchor xmlns:cdr="http://schemas.openxmlformats.org/drawingml/2006/chartDrawing">
    <cdr:from>
      <cdr:x>0.0305</cdr:x>
      <cdr:y>0.72316</cdr:y>
    </cdr:from>
    <cdr:to>
      <cdr:x>0.05601</cdr:x>
      <cdr:y>0.77596</cdr:y>
    </cdr:to>
    <cdr:sp macro="" textlink="">
      <cdr:nvSpPr>
        <cdr:cNvPr id="4" name="TextBox 4"/>
        <cdr:cNvSpPr txBox="1"/>
      </cdr:nvSpPr>
      <cdr:spPr>
        <a:xfrm xmlns:a="http://schemas.openxmlformats.org/drawingml/2006/main">
          <a:off x="261185" y="3771757"/>
          <a:ext cx="218471" cy="275387"/>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a:p>
      </cdr:txBody>
    </cdr:sp>
  </cdr:relSizeAnchor>
  <cdr:relSizeAnchor xmlns:cdr="http://schemas.openxmlformats.org/drawingml/2006/chartDrawing">
    <cdr:from>
      <cdr:x>0.00745</cdr:x>
      <cdr:y>0.07067</cdr:y>
    </cdr:from>
    <cdr:to>
      <cdr:x>0.0744</cdr:x>
      <cdr:y>0.13367</cdr:y>
    </cdr:to>
    <cdr:sp macro="" textlink="">
      <cdr:nvSpPr>
        <cdr:cNvPr id="5" name="TextBox 1"/>
        <cdr:cNvSpPr txBox="1"/>
      </cdr:nvSpPr>
      <cdr:spPr>
        <a:xfrm xmlns:a="http://schemas.openxmlformats.org/drawingml/2006/main">
          <a:off x="48780" y="294681"/>
          <a:ext cx="438540" cy="262689"/>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200"/>
            <a:t>500</a:t>
          </a:r>
        </a:p>
      </cdr:txBody>
    </cdr:sp>
  </cdr:relSizeAnchor>
  <cdr:relSizeAnchor xmlns:cdr="http://schemas.openxmlformats.org/drawingml/2006/chartDrawing">
    <cdr:from>
      <cdr:x>0.0627</cdr:x>
      <cdr:y>0.65252</cdr:y>
    </cdr:from>
    <cdr:to>
      <cdr:x>0.12124</cdr:x>
      <cdr:y>0.71341</cdr:y>
    </cdr:to>
    <cdr:sp macro="" textlink="">
      <cdr:nvSpPr>
        <cdr:cNvPr id="6" name="TextBox 9"/>
        <cdr:cNvSpPr txBox="1"/>
      </cdr:nvSpPr>
      <cdr:spPr>
        <a:xfrm xmlns:a="http://schemas.openxmlformats.org/drawingml/2006/main" rot="20723906">
          <a:off x="410685" y="2720796"/>
          <a:ext cx="383453" cy="25389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a:t>
          </a:r>
        </a:p>
      </cdr:txBody>
    </cdr:sp>
  </cdr:relSizeAnchor>
  <cdr:relSizeAnchor xmlns:cdr="http://schemas.openxmlformats.org/drawingml/2006/chartDrawing">
    <cdr:from>
      <cdr:x>0.06172</cdr:x>
      <cdr:y>0.10759</cdr:y>
    </cdr:from>
    <cdr:to>
      <cdr:x>0.12026</cdr:x>
      <cdr:y>0.16848</cdr:y>
    </cdr:to>
    <cdr:sp macro="" textlink="">
      <cdr:nvSpPr>
        <cdr:cNvPr id="7" name="TextBox 9"/>
        <cdr:cNvSpPr txBox="1"/>
      </cdr:nvSpPr>
      <cdr:spPr>
        <a:xfrm xmlns:a="http://schemas.openxmlformats.org/drawingml/2006/main" rot="20723906">
          <a:off x="404275" y="448605"/>
          <a:ext cx="383453" cy="25389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2000"/>
            <a:t>⸗</a:t>
          </a:r>
        </a:p>
      </cdr:txBody>
    </cdr:sp>
  </cdr:relSizeAnchor>
  <cdr:relSizeAnchor xmlns:cdr="http://schemas.openxmlformats.org/drawingml/2006/chartDrawing">
    <cdr:from>
      <cdr:x>0.02683</cdr:x>
      <cdr:y>0.94489</cdr:y>
    </cdr:from>
    <cdr:to>
      <cdr:x>1</cdr:x>
      <cdr:y>1</cdr:y>
    </cdr:to>
    <cdr:sp macro="" textlink="">
      <cdr:nvSpPr>
        <cdr:cNvPr id="10" name="TextBox 1"/>
        <cdr:cNvSpPr txBox="1"/>
      </cdr:nvSpPr>
      <cdr:spPr>
        <a:xfrm xmlns:a="http://schemas.openxmlformats.org/drawingml/2006/main">
          <a:off x="229774" y="4928241"/>
          <a:ext cx="8334363" cy="2874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dirty="0"/>
            <a:t>* Significantly different (</a:t>
          </a:r>
          <a:r>
            <a:rPr lang="en-US" sz="1000" i="1" dirty="0"/>
            <a:t>p</a:t>
          </a:r>
          <a:r>
            <a:rPr lang="en-US" sz="1000" dirty="0"/>
            <a:t> &lt; .05) from the comparison category: adults</a:t>
          </a:r>
          <a:r>
            <a:rPr lang="en-US" sz="1000" baseline="0" dirty="0"/>
            <a:t> who did not currently have a prison job.</a:t>
          </a:r>
          <a:endParaRPr lang="en-US" sz="1000" dirty="0"/>
        </a:p>
      </cdr:txBody>
    </cdr:sp>
  </cdr:relSizeAnchor>
  <cdr:relSizeAnchor xmlns:cdr="http://schemas.openxmlformats.org/drawingml/2006/chartDrawing">
    <cdr:from>
      <cdr:x>0.17941</cdr:x>
      <cdr:y>0.13043</cdr:y>
    </cdr:from>
    <cdr:to>
      <cdr:x>0.42282</cdr:x>
      <cdr:y>0.22376</cdr:y>
    </cdr:to>
    <cdr:sp macro="" textlink="">
      <cdr:nvSpPr>
        <cdr:cNvPr id="2" name="TextBox 1"/>
        <cdr:cNvSpPr txBox="1"/>
      </cdr:nvSpPr>
      <cdr:spPr>
        <a:xfrm xmlns:a="http://schemas.openxmlformats.org/drawingml/2006/main">
          <a:off x="1167668" y="543851"/>
          <a:ext cx="1584212" cy="3891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a:t>Literacy</a:t>
          </a:r>
        </a:p>
      </cdr:txBody>
    </cdr:sp>
  </cdr:relSizeAnchor>
  <cdr:relSizeAnchor xmlns:cdr="http://schemas.openxmlformats.org/drawingml/2006/chartDrawing">
    <cdr:from>
      <cdr:x>0.62464</cdr:x>
      <cdr:y>0.13219</cdr:y>
    </cdr:from>
    <cdr:to>
      <cdr:x>0.86805</cdr:x>
      <cdr:y>0.22168</cdr:y>
    </cdr:to>
    <cdr:sp macro="" textlink="">
      <cdr:nvSpPr>
        <cdr:cNvPr id="11" name="TextBox 1"/>
        <cdr:cNvSpPr txBox="1"/>
      </cdr:nvSpPr>
      <cdr:spPr>
        <a:xfrm xmlns:a="http://schemas.openxmlformats.org/drawingml/2006/main">
          <a:off x="4065428" y="551178"/>
          <a:ext cx="1584211" cy="3731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a:t>Numeracy</a:t>
          </a:r>
        </a:p>
      </cdr:txBody>
    </cdr:sp>
  </cdr:relSizeAnchor>
  <cdr:relSizeAnchor xmlns:cdr="http://schemas.openxmlformats.org/drawingml/2006/chartDrawing">
    <cdr:from>
      <cdr:x>0.06</cdr:x>
      <cdr:y>0.88251</cdr:y>
    </cdr:from>
    <cdr:to>
      <cdr:x>0.96962</cdr:x>
      <cdr:y>0.94577</cdr:y>
    </cdr:to>
    <cdr:sp macro="" textlink="">
      <cdr:nvSpPr>
        <cdr:cNvPr id="3" name="TextBox 2"/>
        <cdr:cNvSpPr txBox="1"/>
      </cdr:nvSpPr>
      <cdr:spPr>
        <a:xfrm xmlns:a="http://schemas.openxmlformats.org/drawingml/2006/main">
          <a:off x="390526" y="3679773"/>
          <a:ext cx="5920154" cy="2637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i="0" dirty="0">
              <a:effectLst/>
              <a:latin typeface="+mn-lt"/>
              <a:ea typeface="+mn-ea"/>
              <a:cs typeface="+mn-cs"/>
            </a:rPr>
            <a:t>Do you currently have any prison job</a:t>
          </a:r>
          <a:r>
            <a:rPr lang="en-US" sz="1400" b="1" i="0" dirty="0">
              <a:effectLst/>
            </a:rPr>
            <a:t>?</a:t>
          </a:r>
          <a:endParaRPr lang="en-US" sz="1400" b="1" dirty="0"/>
        </a:p>
      </cdr:txBody>
    </cdr:sp>
  </cdr:relSizeAnchor>
  <cdr:relSizeAnchor xmlns:cdr="http://schemas.openxmlformats.org/drawingml/2006/chartDrawing">
    <cdr:from>
      <cdr:x>0.24983</cdr:x>
      <cdr:y>0.24379</cdr:y>
    </cdr:from>
    <cdr:to>
      <cdr:x>0.27685</cdr:x>
      <cdr:y>0.29475</cdr:y>
    </cdr:to>
    <cdr:sp macro="" textlink="">
      <cdr:nvSpPr>
        <cdr:cNvPr id="12" name="TextBox 11"/>
        <cdr:cNvSpPr txBox="1"/>
      </cdr:nvSpPr>
      <cdr:spPr>
        <a:xfrm xmlns:a="http://schemas.openxmlformats.org/drawingml/2006/main">
          <a:off x="1829927" y="1210712"/>
          <a:ext cx="197911" cy="2530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400" dirty="0"/>
            <a:t>*</a:t>
          </a:r>
        </a:p>
      </cdr:txBody>
    </cdr:sp>
  </cdr:relSizeAnchor>
</c:userShapes>
</file>

<file path=ppt/drawings/drawing7.xml><?xml version="1.0" encoding="utf-8"?>
<c:userShapes xmlns:c="http://schemas.openxmlformats.org/drawingml/2006/chart">
  <cdr:relSizeAnchor xmlns:cdr="http://schemas.openxmlformats.org/drawingml/2006/chartDrawing">
    <cdr:from>
      <cdr:x>0.01462</cdr:x>
      <cdr:y>0</cdr:y>
    </cdr:from>
    <cdr:to>
      <cdr:x>1</cdr:x>
      <cdr:y>0.11038</cdr:y>
    </cdr:to>
    <cdr:sp macro="" textlink="">
      <cdr:nvSpPr>
        <cdr:cNvPr id="2" name="TextBox 1"/>
        <cdr:cNvSpPr txBox="1"/>
      </cdr:nvSpPr>
      <cdr:spPr>
        <a:xfrm xmlns:a="http://schemas.openxmlformats.org/drawingml/2006/main">
          <a:off x="127052" y="0"/>
          <a:ext cx="8563265" cy="4665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latin typeface="Cambria" panose="02040503050406030204" pitchFamily="18" charset="0"/>
            </a:rPr>
            <a:t>Percentage of incarcerated adults with prison jobs who report </a:t>
          </a:r>
          <a:r>
            <a:rPr lang="en-US" sz="2000" b="1" u="sng" dirty="0">
              <a:latin typeface="Cambria" panose="02040503050406030204" pitchFamily="18" charset="0"/>
            </a:rPr>
            <a:t>never</a:t>
          </a:r>
          <a:r>
            <a:rPr lang="en-US" sz="2000" dirty="0">
              <a:latin typeface="Cambria" panose="02040503050406030204" pitchFamily="18" charset="0"/>
            </a:rPr>
            <a:t> using various literacy and numeracy skills in their current prison job: 2014</a:t>
          </a:r>
        </a:p>
      </cdr:txBody>
    </cdr:sp>
  </cdr:relSizeAnchor>
</c:userShapes>
</file>

<file path=ppt/drawings/drawing8.xml><?xml version="1.0" encoding="utf-8"?>
<c:userShapes xmlns:c="http://schemas.openxmlformats.org/drawingml/2006/chart">
  <cdr:relSizeAnchor xmlns:cdr="http://schemas.openxmlformats.org/drawingml/2006/chartDrawing">
    <cdr:from>
      <cdr:x>0.05759</cdr:x>
      <cdr:y>0.00846</cdr:y>
    </cdr:from>
    <cdr:to>
      <cdr:x>1</cdr:x>
      <cdr:y>0.1705</cdr:y>
    </cdr:to>
    <cdr:sp macro="" textlink="">
      <cdr:nvSpPr>
        <cdr:cNvPr id="2" name="TextBox 1"/>
        <cdr:cNvSpPr txBox="1"/>
      </cdr:nvSpPr>
      <cdr:spPr>
        <a:xfrm xmlns:a="http://schemas.openxmlformats.org/drawingml/2006/main">
          <a:off x="523875" y="39485"/>
          <a:ext cx="8572500" cy="756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rtl="0"/>
          <a:r>
            <a:rPr lang="en-US" sz="2000" b="0" i="0" baseline="0" dirty="0">
              <a:effectLst/>
              <a:latin typeface="Cambria" panose="02040503050406030204" pitchFamily="18" charset="0"/>
            </a:rPr>
            <a:t>Percentage of incarcerated adults who wanted to enroll in an academic or certificate program, by main reason for wanting to enroll: 2014</a:t>
          </a:r>
          <a:endParaRPr lang="en-US" sz="2000" dirty="0">
            <a:effectLst/>
            <a:latin typeface="Cambria" panose="02040503050406030204" pitchFamily="18" charset="0"/>
          </a:endParaRPr>
        </a:p>
      </cdr:txBody>
    </cdr:sp>
  </cdr:relSizeAnchor>
  <cdr:relSizeAnchor xmlns:cdr="http://schemas.openxmlformats.org/drawingml/2006/chartDrawing">
    <cdr:from>
      <cdr:x>0</cdr:x>
      <cdr:y>0.17311</cdr:y>
    </cdr:from>
    <cdr:to>
      <cdr:x>0.5433</cdr:x>
      <cdr:y>0.29964</cdr:y>
    </cdr:to>
    <cdr:sp macro="" textlink="">
      <cdr:nvSpPr>
        <cdr:cNvPr id="3" name="TextBox 2"/>
        <cdr:cNvSpPr txBox="1"/>
      </cdr:nvSpPr>
      <cdr:spPr>
        <a:xfrm xmlns:a="http://schemas.openxmlformats.org/drawingml/2006/main">
          <a:off x="0" y="837075"/>
          <a:ext cx="5250663" cy="611849"/>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nchor="t"/>
        <a:lstStyle xmlns:a="http://schemas.openxmlformats.org/drawingml/2006/main"/>
        <a:p xmlns:a="http://schemas.openxmlformats.org/drawingml/2006/main">
          <a:pPr algn="r"/>
          <a:r>
            <a:rPr lang="en-US" sz="1500" dirty="0"/>
            <a:t>To increase knowledge or skills in subject that interests them</a:t>
          </a:r>
        </a:p>
      </cdr:txBody>
    </cdr:sp>
  </cdr:relSizeAnchor>
  <cdr:relSizeAnchor xmlns:cdr="http://schemas.openxmlformats.org/drawingml/2006/chartDrawing">
    <cdr:from>
      <cdr:x>0</cdr:x>
      <cdr:y>0.27707</cdr:y>
    </cdr:from>
    <cdr:to>
      <cdr:x>0.53962</cdr:x>
      <cdr:y>0.4036</cdr:y>
    </cdr:to>
    <cdr:sp macro="" textlink="">
      <cdr:nvSpPr>
        <cdr:cNvPr id="4" name="TextBox 1"/>
        <cdr:cNvSpPr txBox="1"/>
      </cdr:nvSpPr>
      <cdr:spPr>
        <a:xfrm xmlns:a="http://schemas.openxmlformats.org/drawingml/2006/main">
          <a:off x="0" y="1339786"/>
          <a:ext cx="5215097" cy="61185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500" dirty="0"/>
            <a:t>To increase possibilities of getting job when released</a:t>
          </a:r>
        </a:p>
      </cdr:txBody>
    </cdr:sp>
  </cdr:relSizeAnchor>
  <cdr:relSizeAnchor xmlns:cdr="http://schemas.openxmlformats.org/drawingml/2006/chartDrawing">
    <cdr:from>
      <cdr:x>0</cdr:x>
      <cdr:y>0.38744</cdr:y>
    </cdr:from>
    <cdr:to>
      <cdr:x>0.54066</cdr:x>
      <cdr:y>0.51398</cdr:y>
    </cdr:to>
    <cdr:sp macro="" textlink="">
      <cdr:nvSpPr>
        <cdr:cNvPr id="6" name="TextBox 1"/>
        <cdr:cNvSpPr txBox="1"/>
      </cdr:nvSpPr>
      <cdr:spPr>
        <a:xfrm xmlns:a="http://schemas.openxmlformats.org/drawingml/2006/main">
          <a:off x="0" y="1873529"/>
          <a:ext cx="5225149" cy="61189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500" dirty="0"/>
            <a:t>To increase the possibilities of getting job assignment</a:t>
          </a:r>
        </a:p>
      </cdr:txBody>
    </cdr:sp>
  </cdr:relSizeAnchor>
</c:userShapes>
</file>

<file path=ppt/drawings/drawing9.xml><?xml version="1.0" encoding="utf-8"?>
<c:userShapes xmlns:c="http://schemas.openxmlformats.org/drawingml/2006/chart">
  <cdr:relSizeAnchor xmlns:cdr="http://schemas.openxmlformats.org/drawingml/2006/chartDrawing">
    <cdr:from>
      <cdr:x>0.0273</cdr:x>
      <cdr:y>0.40779</cdr:y>
    </cdr:from>
    <cdr:to>
      <cdr:x>0.57779</cdr:x>
      <cdr:y>0.53229</cdr:y>
    </cdr:to>
    <cdr:sp macro="" textlink="">
      <cdr:nvSpPr>
        <cdr:cNvPr id="4" name="TextBox 1"/>
        <cdr:cNvSpPr txBox="1"/>
      </cdr:nvSpPr>
      <cdr:spPr>
        <a:xfrm xmlns:a="http://schemas.openxmlformats.org/drawingml/2006/main">
          <a:off x="267345" y="1863564"/>
          <a:ext cx="5391794" cy="56895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dirty="0"/>
            <a:t>Do not want to give up volunteer or work assignment </a:t>
          </a:r>
        </a:p>
      </cdr:txBody>
    </cdr:sp>
  </cdr:relSizeAnchor>
  <cdr:relSizeAnchor xmlns:cdr="http://schemas.openxmlformats.org/drawingml/2006/chartDrawing">
    <cdr:from>
      <cdr:x>0.02042</cdr:x>
      <cdr:y>0.5271</cdr:y>
    </cdr:from>
    <cdr:to>
      <cdr:x>0.57383</cdr:x>
      <cdr:y>0.62622</cdr:y>
    </cdr:to>
    <cdr:sp macro="" textlink="">
      <cdr:nvSpPr>
        <cdr:cNvPr id="5" name="TextBox 1"/>
        <cdr:cNvSpPr txBox="1"/>
      </cdr:nvSpPr>
      <cdr:spPr>
        <a:xfrm xmlns:a="http://schemas.openxmlformats.org/drawingml/2006/main">
          <a:off x="200025" y="2408789"/>
          <a:ext cx="5420369" cy="45298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dirty="0"/>
            <a:t>Want to enroll in higher level of classes than available </a:t>
          </a:r>
        </a:p>
      </cdr:txBody>
    </cdr:sp>
  </cdr:relSizeAnchor>
  <cdr:relSizeAnchor xmlns:cdr="http://schemas.openxmlformats.org/drawingml/2006/chartDrawing">
    <cdr:from>
      <cdr:x>0.0225</cdr:x>
      <cdr:y>0.01048</cdr:y>
    </cdr:from>
    <cdr:to>
      <cdr:x>1</cdr:x>
      <cdr:y>0.18325</cdr:y>
    </cdr:to>
    <cdr:sp macro="" textlink="">
      <cdr:nvSpPr>
        <cdr:cNvPr id="2" name="TextBox 1"/>
        <cdr:cNvSpPr txBox="1"/>
      </cdr:nvSpPr>
      <cdr:spPr>
        <a:xfrm xmlns:a="http://schemas.openxmlformats.org/drawingml/2006/main">
          <a:off x="220375" y="47915"/>
          <a:ext cx="9574073" cy="7895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2000" b="0" i="0" baseline="0" dirty="0">
              <a:effectLst/>
              <a:latin typeface="Cambria" panose="02040503050406030204" pitchFamily="18" charset="0"/>
            </a:rPr>
            <a:t>Percentage of incarcerated adults who did not want to enroll in an academic class or program of study, by the main reason they did not want to enroll: 2014</a:t>
          </a:r>
          <a:endParaRPr lang="en-US" sz="2000" dirty="0">
            <a:effectLst/>
            <a:latin typeface="Cambria" panose="020405030504060302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EF2B3-96A4-D945-A8B4-4FFBE692FB81}" type="datetimeFigureOut">
              <a:rPr lang="en-US" smtClean="0"/>
              <a:pPr/>
              <a:t>8/13/2019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74F6DE-42CE-664B-99ED-0476190FAEC5}" type="slidenum">
              <a:rPr lang="en-US" smtClean="0"/>
              <a:pPr/>
              <a:t>‹#›</a:t>
            </a:fld>
            <a:endParaRPr lang="en-US" dirty="0"/>
          </a:p>
        </p:txBody>
      </p:sp>
    </p:spTree>
    <p:extLst>
      <p:ext uri="{BB962C8B-B14F-4D97-AF65-F5344CB8AC3E}">
        <p14:creationId xmlns:p14="http://schemas.microsoft.com/office/powerpoint/2010/main" val="986229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74F6DE-42CE-664B-99ED-0476190FAEC5}" type="slidenum">
              <a:rPr lang="en-US" smtClean="0"/>
              <a:pPr/>
              <a:t>1</a:t>
            </a:fld>
            <a:endParaRPr lang="en-US" dirty="0"/>
          </a:p>
        </p:txBody>
      </p:sp>
    </p:spTree>
    <p:extLst>
      <p:ext uri="{BB962C8B-B14F-4D97-AF65-F5344CB8AC3E}">
        <p14:creationId xmlns:p14="http://schemas.microsoft.com/office/powerpoint/2010/main" val="1292886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Aft>
                <a:spcPts val="636"/>
              </a:spcAft>
            </a:pPr>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11</a:t>
            </a:fld>
            <a:endParaRPr lang="en-US"/>
          </a:p>
        </p:txBody>
      </p:sp>
    </p:spTree>
    <p:extLst>
      <p:ext uri="{BB962C8B-B14F-4D97-AF65-F5344CB8AC3E}">
        <p14:creationId xmlns:p14="http://schemas.microsoft.com/office/powerpoint/2010/main" val="3130173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624"/>
              </a:spcAft>
              <a:buClrTx/>
              <a:buSzTx/>
              <a:buFontTx/>
              <a:buNone/>
              <a:tabLst/>
              <a:defRPr/>
            </a:pPr>
            <a:r>
              <a:rPr lang="en-US" sz="1100" dirty="0"/>
              <a:t>A large number of U.S. household population perform level 1 and below literacy (19%).   However, a larger percentage  of incarcerated adults performing at this level (29%).</a:t>
            </a:r>
          </a:p>
          <a:p>
            <a:pPr>
              <a:spcAft>
                <a:spcPts val="624"/>
              </a:spcAft>
            </a:pPr>
            <a:endParaRPr lang="en-US" sz="1100" dirty="0"/>
          </a:p>
        </p:txBody>
      </p:sp>
      <p:sp>
        <p:nvSpPr>
          <p:cNvPr id="4" name="Slide Number Placeholder 3"/>
          <p:cNvSpPr>
            <a:spLocks noGrp="1"/>
          </p:cNvSpPr>
          <p:nvPr>
            <p:ph type="sldNum" sz="quarter" idx="10"/>
          </p:nvPr>
        </p:nvSpPr>
        <p:spPr/>
        <p:txBody>
          <a:bodyPr/>
          <a:lstStyle/>
          <a:p>
            <a:fld id="{4AADFEF4-30AC-BB4D-92F7-E0B05C24F027}" type="slidenum">
              <a:rPr lang="en-US" smtClean="0"/>
              <a:pPr/>
              <a:t>12</a:t>
            </a:fld>
            <a:endParaRPr lang="en-US"/>
          </a:p>
        </p:txBody>
      </p:sp>
    </p:spTree>
    <p:extLst>
      <p:ext uri="{BB962C8B-B14F-4D97-AF65-F5344CB8AC3E}">
        <p14:creationId xmlns:p14="http://schemas.microsoft.com/office/powerpoint/2010/main" val="1291730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457200" indent="-457200">
              <a:buFont typeface="Wingdings" panose="05000000000000000000" pitchFamily="2" charset="2"/>
              <a:buChar char="§"/>
            </a:pPr>
            <a:r>
              <a:rPr lang="en-US" sz="1100" dirty="0"/>
              <a:t>In numeracy, average scores of incarcerated adults was significantly lower than the household population and higher percentages (52%)</a:t>
            </a:r>
            <a:r>
              <a:rPr lang="en-US" sz="1100" baseline="0" dirty="0"/>
              <a:t> </a:t>
            </a:r>
            <a:r>
              <a:rPr lang="en-US" sz="1100" dirty="0"/>
              <a:t>of incarcerated performed at Level 1 and below than their household peers. </a:t>
            </a:r>
            <a:endParaRPr lang="en-US" sz="1100" dirty="0">
              <a:solidFill>
                <a:schemeClr val="tx1">
                  <a:lumMod val="65000"/>
                  <a:lumOff val="35000"/>
                </a:schemeClr>
              </a:solidFill>
              <a:latin typeface="Cambria" panose="02040503050406030204" pitchFamily="18" charset="0"/>
            </a:endParaRPr>
          </a:p>
          <a:p>
            <a:pPr>
              <a:spcAft>
                <a:spcPts val="624"/>
              </a:spcAft>
            </a:pPr>
            <a:endParaRPr lang="en-US" sz="1100" dirty="0"/>
          </a:p>
        </p:txBody>
      </p:sp>
      <p:sp>
        <p:nvSpPr>
          <p:cNvPr id="4" name="Slide Number Placeholder 3"/>
          <p:cNvSpPr>
            <a:spLocks noGrp="1"/>
          </p:cNvSpPr>
          <p:nvPr>
            <p:ph type="sldNum" sz="quarter" idx="10"/>
          </p:nvPr>
        </p:nvSpPr>
        <p:spPr/>
        <p:txBody>
          <a:bodyPr/>
          <a:lstStyle/>
          <a:p>
            <a:fld id="{4AADFEF4-30AC-BB4D-92F7-E0B05C24F027}" type="slidenum">
              <a:rPr lang="en-US" smtClean="0"/>
              <a:pPr/>
              <a:t>13</a:t>
            </a:fld>
            <a:endParaRPr lang="en-US"/>
          </a:p>
        </p:txBody>
      </p:sp>
    </p:spTree>
    <p:extLst>
      <p:ext uri="{BB962C8B-B14F-4D97-AF65-F5344CB8AC3E}">
        <p14:creationId xmlns:p14="http://schemas.microsoft.com/office/powerpoint/2010/main" val="2268583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baseline="0" dirty="0"/>
              <a:t>information on literacy levels and sample items, please see “Sample PIAAC Tasks” at the following link: http://piaacgateway.com/s/7-Sample-Tasks113014AIRlogofinal12814.pptx</a:t>
            </a:r>
            <a:endParaRPr lang="en-US" dirty="0"/>
          </a:p>
        </p:txBody>
      </p:sp>
      <p:sp>
        <p:nvSpPr>
          <p:cNvPr id="4" name="Slide Number Placeholder 3"/>
          <p:cNvSpPr>
            <a:spLocks noGrp="1"/>
          </p:cNvSpPr>
          <p:nvPr>
            <p:ph type="sldNum" sz="quarter" idx="10"/>
          </p:nvPr>
        </p:nvSpPr>
        <p:spPr/>
        <p:txBody>
          <a:bodyPr/>
          <a:lstStyle/>
          <a:p>
            <a:fld id="{4374F6DE-42CE-664B-99ED-0476190FAEC5}" type="slidenum">
              <a:rPr lang="en-US" smtClean="0"/>
              <a:pPr/>
              <a:t>14</a:t>
            </a:fld>
            <a:endParaRPr lang="en-US" dirty="0"/>
          </a:p>
        </p:txBody>
      </p:sp>
    </p:spTree>
    <p:extLst>
      <p:ext uri="{BB962C8B-B14F-4D97-AF65-F5344CB8AC3E}">
        <p14:creationId xmlns:p14="http://schemas.microsoft.com/office/powerpoint/2010/main" val="3622366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normAutofit fontScale="70000" lnSpcReduction="20000"/>
          </a:bodyPr>
          <a:lstStyle/>
          <a:p>
            <a:pPr defTabSz="916443">
              <a:defRPr/>
            </a:pPr>
            <a:r>
              <a:rPr lang="en-US" b="1" dirty="0"/>
              <a:t>let’s look at levels.  The numeracy average is solidly in level 1</a:t>
            </a:r>
          </a:p>
          <a:p>
            <a:pPr defTabSz="916443">
              <a:defRPr/>
            </a:pPr>
            <a:endParaRPr lang="en-US" b="1" dirty="0"/>
          </a:p>
          <a:p>
            <a:pPr defTabSz="916443">
              <a:defRPr/>
            </a:pPr>
            <a:r>
              <a:rPr lang="en-US" b="1" dirty="0"/>
              <a:t>Below Level 1: </a:t>
            </a:r>
            <a:r>
              <a:rPr lang="en-US" b="0" dirty="0"/>
              <a:t>Adults at this level can only cope with very simple tasks set in concrete, familiar contexts where the mathematical content </a:t>
            </a:r>
          </a:p>
          <a:p>
            <a:pPr defTabSz="916443">
              <a:defRPr/>
            </a:pPr>
            <a:r>
              <a:rPr lang="en-US" b="0" dirty="0"/>
              <a:t>is explicit and that require only simple processes such as counting; sorting; performing basic arithmetic operations with </a:t>
            </a:r>
          </a:p>
          <a:p>
            <a:pPr defTabSz="916443">
              <a:defRPr/>
            </a:pPr>
            <a:r>
              <a:rPr lang="en-US" b="0" dirty="0"/>
              <a:t>whole numbers or money, or recognizing common spatial representations. Adults who score less than 176 points are </a:t>
            </a:r>
          </a:p>
          <a:p>
            <a:pPr defTabSz="916443">
              <a:defRPr/>
            </a:pPr>
            <a:r>
              <a:rPr lang="en-US" b="0" dirty="0"/>
              <a:t>considered to be below Level 1. </a:t>
            </a:r>
            <a:endParaRPr lang="en-US" b="1" dirty="0"/>
          </a:p>
          <a:p>
            <a:pPr defTabSz="916443">
              <a:defRPr/>
            </a:pPr>
            <a:r>
              <a:rPr lang="en-US" b="1" dirty="0"/>
              <a:t>Level 1: </a:t>
            </a:r>
            <a:r>
              <a:rPr lang="en-US" dirty="0"/>
              <a:t>Adults at Level 1 can complete tasks involving basic mathematical processes in common, concrete contexts where the </a:t>
            </a:r>
          </a:p>
          <a:p>
            <a:pPr defTabSz="916443">
              <a:defRPr/>
            </a:pPr>
            <a:r>
              <a:rPr lang="en-US" dirty="0"/>
              <a:t>mathematical content is explicit with little text and minimal distractors. They can perform one-step or simple processes </a:t>
            </a:r>
          </a:p>
          <a:p>
            <a:pPr defTabSz="916443">
              <a:defRPr/>
            </a:pPr>
            <a:r>
              <a:rPr lang="en-US" dirty="0"/>
              <a:t>involving counting, sorting, basic arithmetic operations, understanding simple percents, and locating and identifying </a:t>
            </a:r>
          </a:p>
          <a:p>
            <a:pPr defTabSz="916443">
              <a:defRPr/>
            </a:pPr>
            <a:r>
              <a:rPr lang="en-US" dirty="0"/>
              <a:t>elements of simple or common graphical or spatial representations.</a:t>
            </a:r>
          </a:p>
          <a:p>
            <a:pPr defTabSz="916443">
              <a:defRPr/>
            </a:pPr>
            <a:r>
              <a:rPr lang="en-US" b="1" dirty="0"/>
              <a:t>Level 2: </a:t>
            </a:r>
            <a:r>
              <a:rPr lang="en-US" dirty="0"/>
              <a:t>Adults at this level can successfully perform tasks that require identifying and acting upon mathematical information and </a:t>
            </a:r>
          </a:p>
          <a:p>
            <a:pPr defTabSz="916443">
              <a:defRPr/>
            </a:pPr>
            <a:r>
              <a:rPr lang="en-US" dirty="0"/>
              <a:t>ideas embedded in a range of common contexts where the mathematical content is fairly explicit or visual with relatively </a:t>
            </a:r>
          </a:p>
          <a:p>
            <a:pPr defTabSz="916443">
              <a:defRPr/>
            </a:pPr>
            <a:r>
              <a:rPr lang="en-US" dirty="0"/>
              <a:t>few distractors. The tasks may require applying two or more steps or processes involving, for example, calculations </a:t>
            </a:r>
          </a:p>
          <a:p>
            <a:pPr defTabSz="916443">
              <a:defRPr/>
            </a:pPr>
            <a:r>
              <a:rPr lang="en-US" dirty="0"/>
              <a:t>with whole numbers and common decimals, percents and fractions; simple measurement and spatial representations; </a:t>
            </a:r>
          </a:p>
          <a:p>
            <a:pPr defTabSz="916443">
              <a:defRPr/>
            </a:pPr>
            <a:r>
              <a:rPr lang="en-US" dirty="0"/>
              <a:t>estimation; or interpreting relatively simple data and statistics in texts, tables and graphs. </a:t>
            </a:r>
            <a:endParaRPr lang="en-US" b="1" dirty="0"/>
          </a:p>
          <a:p>
            <a:pPr defTabSz="916443">
              <a:defRPr/>
            </a:pPr>
            <a:r>
              <a:rPr lang="en-US" b="1" dirty="0"/>
              <a:t>Level 3: </a:t>
            </a:r>
            <a:r>
              <a:rPr lang="en-US" dirty="0"/>
              <a:t>Adults at Level 3 can successfully complete tasks that require an understanding of mathematical information that may </a:t>
            </a:r>
          </a:p>
          <a:p>
            <a:pPr defTabSz="916443">
              <a:defRPr/>
            </a:pPr>
            <a:r>
              <a:rPr lang="en-US" dirty="0"/>
              <a:t>be less explicit, embedded in contexts that are not always familiar, and represented in more complex ways. They can </a:t>
            </a:r>
          </a:p>
          <a:p>
            <a:pPr defTabSz="916443">
              <a:defRPr/>
            </a:pPr>
            <a:r>
              <a:rPr lang="en-US" dirty="0"/>
              <a:t>perform tasks requiring several steps and that may involve a choice of problem-solving strategies and relevant processes. </a:t>
            </a:r>
          </a:p>
          <a:p>
            <a:pPr defTabSz="916443">
              <a:defRPr/>
            </a:pPr>
            <a:r>
              <a:rPr lang="en-US" dirty="0"/>
              <a:t>They have a good sense of number and space; can recognize and work with mathematical relationships, patterns, and </a:t>
            </a:r>
          </a:p>
          <a:p>
            <a:pPr defTabSz="916443">
              <a:defRPr/>
            </a:pPr>
            <a:r>
              <a:rPr lang="en-US" dirty="0"/>
              <a:t>proportions expressed in verbal or numerical form; and can interpret and perform basic analyses of data and statistics </a:t>
            </a:r>
          </a:p>
          <a:p>
            <a:pPr defTabSz="916443">
              <a:defRPr/>
            </a:pPr>
            <a:r>
              <a:rPr lang="en-US" dirty="0"/>
              <a:t>in texts, tables and graphs. </a:t>
            </a:r>
            <a:endParaRPr lang="en-US" b="1" dirty="0"/>
          </a:p>
          <a:p>
            <a:pPr defTabSz="916443">
              <a:defRPr/>
            </a:pPr>
            <a:r>
              <a:rPr lang="en-US" b="1" dirty="0"/>
              <a:t>Level 4: </a:t>
            </a:r>
            <a:r>
              <a:rPr lang="en-US" dirty="0"/>
              <a:t>At this level, adults understand a broad range of mathematical information that may be complex, abstract or embedded </a:t>
            </a:r>
          </a:p>
          <a:p>
            <a:pPr defTabSz="916443">
              <a:defRPr/>
            </a:pPr>
            <a:r>
              <a:rPr lang="en-US" dirty="0"/>
              <a:t>in unfamiliar contexts. They can perform tasks involving multiple steps and select appropriate problem-solving strategies </a:t>
            </a:r>
          </a:p>
          <a:p>
            <a:pPr defTabSz="916443">
              <a:defRPr/>
            </a:pPr>
            <a:r>
              <a:rPr lang="en-US" dirty="0"/>
              <a:t>and processes. They can analyze and engage in more complex reasoning about quantities and data, statistics and chance, </a:t>
            </a:r>
          </a:p>
          <a:p>
            <a:pPr defTabSz="916443">
              <a:defRPr/>
            </a:pPr>
            <a:r>
              <a:rPr lang="en-US" dirty="0"/>
              <a:t>spatial relationships, change, proportions and formulae. They can also understand arguments and communicate well-reasoned explanations for answers or choices.</a:t>
            </a:r>
          </a:p>
          <a:p>
            <a:pPr defTabSz="916443">
              <a:defRPr/>
            </a:pPr>
            <a:r>
              <a:rPr lang="en-US" b="1" dirty="0"/>
              <a:t>Level 5: </a:t>
            </a:r>
            <a:r>
              <a:rPr lang="en-US" dirty="0"/>
              <a:t>Adults at Level 5 on the numeracy scale can understand complex representations, and abstract and formal mathematical </a:t>
            </a:r>
          </a:p>
          <a:p>
            <a:pPr defTabSz="916443">
              <a:defRPr/>
            </a:pPr>
            <a:r>
              <a:rPr lang="en-US" dirty="0"/>
              <a:t>and statistical ideas, sometimes embedded in complex texts. They can integrate several types of mathematical information </a:t>
            </a:r>
          </a:p>
          <a:p>
            <a:pPr defTabSz="916443">
              <a:defRPr/>
            </a:pPr>
            <a:r>
              <a:rPr lang="en-US" dirty="0"/>
              <a:t>where considerable translation or interpretation is required; draw inferences; develop or work with mathematical </a:t>
            </a:r>
          </a:p>
          <a:p>
            <a:pPr defTabSz="916443">
              <a:defRPr/>
            </a:pPr>
            <a:r>
              <a:rPr lang="en-US" dirty="0"/>
              <a:t>arguments or models; and justify, evaluate and critically reflect upon solutions or choices. </a:t>
            </a:r>
          </a:p>
          <a:p>
            <a:pPr defTabSz="916443">
              <a:defRPr/>
            </a:pPr>
            <a:endParaRPr lang="en-US" b="1" dirty="0"/>
          </a:p>
          <a:p>
            <a:endParaRPr lang="en-US" dirty="0"/>
          </a:p>
        </p:txBody>
      </p:sp>
      <p:sp>
        <p:nvSpPr>
          <p:cNvPr id="4" name="Slide Number Placeholder 3"/>
          <p:cNvSpPr>
            <a:spLocks noGrp="1"/>
          </p:cNvSpPr>
          <p:nvPr>
            <p:ph type="sldNum" sz="quarter" idx="10"/>
          </p:nvPr>
        </p:nvSpPr>
        <p:spPr/>
        <p:txBody>
          <a:bodyPr/>
          <a:lstStyle/>
          <a:p>
            <a:fld id="{5CEA59CA-4453-4BC7-B613-75E810024494}" type="slidenum">
              <a:rPr lang="en-US" smtClean="0"/>
              <a:pPr/>
              <a:t>16</a:t>
            </a:fld>
            <a:endParaRPr lang="en-US"/>
          </a:p>
        </p:txBody>
      </p:sp>
    </p:spTree>
    <p:extLst>
      <p:ext uri="{BB962C8B-B14F-4D97-AF65-F5344CB8AC3E}">
        <p14:creationId xmlns:p14="http://schemas.microsoft.com/office/powerpoint/2010/main" val="1365757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17</a:t>
            </a:fld>
            <a:endParaRPr lang="en-US"/>
          </a:p>
        </p:txBody>
      </p:sp>
    </p:spTree>
    <p:extLst>
      <p:ext uri="{BB962C8B-B14F-4D97-AF65-F5344CB8AC3E}">
        <p14:creationId xmlns:p14="http://schemas.microsoft.com/office/powerpoint/2010/main" val="3994750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624"/>
              </a:spcAft>
              <a:buClrTx/>
              <a:buSzTx/>
              <a:buFontTx/>
              <a:buNone/>
              <a:tabLst/>
              <a:defRPr/>
            </a:pPr>
            <a:r>
              <a:rPr lang="en-US" sz="1100" dirty="0"/>
              <a:t>In the previous slide we looked at the</a:t>
            </a:r>
            <a:r>
              <a:rPr lang="en-US" sz="1100" baseline="0" dirty="0"/>
              <a:t> average literacy scores by race.  In this slide we are focusing on comparing </a:t>
            </a:r>
            <a:r>
              <a:rPr lang="en-US" sz="1100" u="sng" baseline="0" dirty="0"/>
              <a:t>performance levels </a:t>
            </a:r>
            <a:r>
              <a:rPr lang="en-US" sz="1100" baseline="0" dirty="0"/>
              <a:t>by race for both incarcerated and household adults. </a:t>
            </a:r>
            <a:endParaRPr lang="en-US" sz="1100" dirty="0"/>
          </a:p>
          <a:p>
            <a:pPr>
              <a:spcAft>
                <a:spcPts val="624"/>
              </a:spcAft>
            </a:pPr>
            <a:endParaRPr lang="en-US" sz="1100" dirty="0"/>
          </a:p>
        </p:txBody>
      </p:sp>
      <p:sp>
        <p:nvSpPr>
          <p:cNvPr id="4" name="Slide Number Placeholder 3"/>
          <p:cNvSpPr>
            <a:spLocks noGrp="1"/>
          </p:cNvSpPr>
          <p:nvPr>
            <p:ph type="sldNum" sz="quarter" idx="10"/>
          </p:nvPr>
        </p:nvSpPr>
        <p:spPr/>
        <p:txBody>
          <a:bodyPr/>
          <a:lstStyle/>
          <a:p>
            <a:fld id="{4AADFEF4-30AC-BB4D-92F7-E0B05C24F027}" type="slidenum">
              <a:rPr lang="en-US" smtClean="0"/>
              <a:pPr/>
              <a:t>18</a:t>
            </a:fld>
            <a:endParaRPr lang="en-US"/>
          </a:p>
        </p:txBody>
      </p:sp>
    </p:spTree>
    <p:extLst>
      <p:ext uri="{BB962C8B-B14F-4D97-AF65-F5344CB8AC3E}">
        <p14:creationId xmlns:p14="http://schemas.microsoft.com/office/powerpoint/2010/main" val="2395723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19</a:t>
            </a:fld>
            <a:endParaRPr lang="en-US"/>
          </a:p>
        </p:txBody>
      </p:sp>
    </p:spTree>
    <p:extLst>
      <p:ext uri="{BB962C8B-B14F-4D97-AF65-F5344CB8AC3E}">
        <p14:creationId xmlns:p14="http://schemas.microsoft.com/office/powerpoint/2010/main" val="1284634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624"/>
              </a:spcAft>
              <a:buClrTx/>
              <a:buSzTx/>
              <a:buFontTx/>
              <a:buNone/>
              <a:tabLst/>
              <a:defRPr/>
            </a:pPr>
            <a:r>
              <a:rPr lang="en-US" sz="1100" dirty="0"/>
              <a:t>In the previous slide we looked at the</a:t>
            </a:r>
            <a:r>
              <a:rPr lang="en-US" sz="1100" baseline="0" dirty="0"/>
              <a:t> average numeracy scores by race.  In this slide we are focusing on comparing </a:t>
            </a:r>
            <a:r>
              <a:rPr lang="en-US" sz="1100" u="sng" baseline="0" dirty="0"/>
              <a:t>performance levels </a:t>
            </a:r>
            <a:r>
              <a:rPr lang="en-US" sz="1100" baseline="0" dirty="0"/>
              <a:t>by race for both incarcerated and household adults. </a:t>
            </a:r>
            <a:endParaRPr lang="en-US" sz="1100" dirty="0"/>
          </a:p>
          <a:p>
            <a:pPr>
              <a:spcAft>
                <a:spcPts val="624"/>
              </a:spcAft>
            </a:pPr>
            <a:endParaRPr lang="en-US" sz="1100" dirty="0"/>
          </a:p>
        </p:txBody>
      </p:sp>
      <p:sp>
        <p:nvSpPr>
          <p:cNvPr id="4" name="Slide Number Placeholder 3"/>
          <p:cNvSpPr>
            <a:spLocks noGrp="1"/>
          </p:cNvSpPr>
          <p:nvPr>
            <p:ph type="sldNum" sz="quarter" idx="10"/>
          </p:nvPr>
        </p:nvSpPr>
        <p:spPr/>
        <p:txBody>
          <a:bodyPr/>
          <a:lstStyle/>
          <a:p>
            <a:fld id="{4AADFEF4-30AC-BB4D-92F7-E0B05C24F027}" type="slidenum">
              <a:rPr lang="en-US" smtClean="0"/>
              <a:pPr/>
              <a:t>20</a:t>
            </a:fld>
            <a:endParaRPr lang="en-US"/>
          </a:p>
        </p:txBody>
      </p:sp>
    </p:spTree>
    <p:extLst>
      <p:ext uri="{BB962C8B-B14F-4D97-AF65-F5344CB8AC3E}">
        <p14:creationId xmlns:p14="http://schemas.microsoft.com/office/powerpoint/2010/main" val="836478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21</a:t>
            </a:fld>
            <a:endParaRPr lang="en-US"/>
          </a:p>
        </p:txBody>
      </p:sp>
    </p:spTree>
    <p:extLst>
      <p:ext uri="{BB962C8B-B14F-4D97-AF65-F5344CB8AC3E}">
        <p14:creationId xmlns:p14="http://schemas.microsoft.com/office/powerpoint/2010/main" val="421640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2</a:t>
            </a:fld>
            <a:endParaRPr lang="en-US"/>
          </a:p>
        </p:txBody>
      </p:sp>
    </p:spTree>
    <p:extLst>
      <p:ext uri="{BB962C8B-B14F-4D97-AF65-F5344CB8AC3E}">
        <p14:creationId xmlns:p14="http://schemas.microsoft.com/office/powerpoint/2010/main" val="55200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22</a:t>
            </a:fld>
            <a:endParaRPr lang="en-US"/>
          </a:p>
        </p:txBody>
      </p:sp>
    </p:spTree>
    <p:extLst>
      <p:ext uri="{BB962C8B-B14F-4D97-AF65-F5344CB8AC3E}">
        <p14:creationId xmlns:p14="http://schemas.microsoft.com/office/powerpoint/2010/main" val="2972295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spcAft>
                <a:spcPts val="624"/>
              </a:spcAft>
            </a:pPr>
            <a:endParaRPr lang="en-US" sz="1100" dirty="0"/>
          </a:p>
        </p:txBody>
      </p:sp>
      <p:sp>
        <p:nvSpPr>
          <p:cNvPr id="4" name="Slide Number Placeholder 3"/>
          <p:cNvSpPr>
            <a:spLocks noGrp="1"/>
          </p:cNvSpPr>
          <p:nvPr>
            <p:ph type="sldNum" sz="quarter" idx="10"/>
          </p:nvPr>
        </p:nvSpPr>
        <p:spPr/>
        <p:txBody>
          <a:bodyPr/>
          <a:lstStyle/>
          <a:p>
            <a:fld id="{4AADFEF4-30AC-BB4D-92F7-E0B05C24F027}" type="slidenum">
              <a:rPr lang="en-US" smtClean="0"/>
              <a:pPr/>
              <a:t>24</a:t>
            </a:fld>
            <a:endParaRPr lang="en-US"/>
          </a:p>
        </p:txBody>
      </p:sp>
    </p:spTree>
    <p:extLst>
      <p:ext uri="{BB962C8B-B14F-4D97-AF65-F5344CB8AC3E}">
        <p14:creationId xmlns:p14="http://schemas.microsoft.com/office/powerpoint/2010/main" val="1732724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25</a:t>
            </a:fld>
            <a:endParaRPr lang="en-US"/>
          </a:p>
        </p:txBody>
      </p:sp>
    </p:spTree>
    <p:extLst>
      <p:ext uri="{BB962C8B-B14F-4D97-AF65-F5344CB8AC3E}">
        <p14:creationId xmlns:p14="http://schemas.microsoft.com/office/powerpoint/2010/main" val="2046162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26</a:t>
            </a:fld>
            <a:endParaRPr lang="en-US"/>
          </a:p>
        </p:txBody>
      </p:sp>
    </p:spTree>
    <p:extLst>
      <p:ext uri="{BB962C8B-B14F-4D97-AF65-F5344CB8AC3E}">
        <p14:creationId xmlns:p14="http://schemas.microsoft.com/office/powerpoint/2010/main" val="1429620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spcAft>
                <a:spcPts val="624"/>
              </a:spcAft>
            </a:pPr>
            <a:endParaRPr lang="en-US" sz="1100" dirty="0"/>
          </a:p>
        </p:txBody>
      </p:sp>
      <p:sp>
        <p:nvSpPr>
          <p:cNvPr id="4" name="Slide Number Placeholder 3"/>
          <p:cNvSpPr>
            <a:spLocks noGrp="1"/>
          </p:cNvSpPr>
          <p:nvPr>
            <p:ph type="sldNum" sz="quarter" idx="10"/>
          </p:nvPr>
        </p:nvSpPr>
        <p:spPr/>
        <p:txBody>
          <a:bodyPr/>
          <a:lstStyle/>
          <a:p>
            <a:fld id="{4AADFEF4-30AC-BB4D-92F7-E0B05C24F027}" type="slidenum">
              <a:rPr lang="en-US" smtClean="0"/>
              <a:pPr/>
              <a:t>28</a:t>
            </a:fld>
            <a:endParaRPr lang="en-US"/>
          </a:p>
        </p:txBody>
      </p:sp>
    </p:spTree>
    <p:extLst>
      <p:ext uri="{BB962C8B-B14F-4D97-AF65-F5344CB8AC3E}">
        <p14:creationId xmlns:p14="http://schemas.microsoft.com/office/powerpoint/2010/main" val="41971164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solidFill>
                <a:schemeClr val="tx1">
                  <a:lumMod val="65000"/>
                  <a:lumOff val="35000"/>
                </a:schemeClr>
              </a:solidFill>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86C42388-85CA-4F00-9B06-7AA7110AE2FE}" type="slidenum">
              <a:rPr lang="en-US" smtClean="0"/>
              <a:t>29</a:t>
            </a:fld>
            <a:endParaRPr lang="en-US"/>
          </a:p>
        </p:txBody>
      </p:sp>
    </p:spTree>
    <p:extLst>
      <p:ext uri="{BB962C8B-B14F-4D97-AF65-F5344CB8AC3E}">
        <p14:creationId xmlns:p14="http://schemas.microsoft.com/office/powerpoint/2010/main" val="1507656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30</a:t>
            </a:fld>
            <a:endParaRPr lang="en-US"/>
          </a:p>
        </p:txBody>
      </p:sp>
    </p:spTree>
    <p:extLst>
      <p:ext uri="{BB962C8B-B14F-4D97-AF65-F5344CB8AC3E}">
        <p14:creationId xmlns:p14="http://schemas.microsoft.com/office/powerpoint/2010/main" val="2467004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31</a:t>
            </a:fld>
            <a:endParaRPr lang="en-US"/>
          </a:p>
        </p:txBody>
      </p:sp>
    </p:spTree>
    <p:extLst>
      <p:ext uri="{BB962C8B-B14F-4D97-AF65-F5344CB8AC3E}">
        <p14:creationId xmlns:p14="http://schemas.microsoft.com/office/powerpoint/2010/main" val="2133779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For the 51% of individuals</a:t>
            </a:r>
            <a:r>
              <a:rPr lang="en-US" sz="1200" i="0" kern="1200" baseline="0" dirty="0">
                <a:solidFill>
                  <a:schemeClr val="tx1"/>
                </a:solidFill>
                <a:effectLst/>
                <a:latin typeface="+mn-lt"/>
                <a:ea typeface="+mn-ea"/>
                <a:cs typeface="+mn-cs"/>
              </a:rPr>
              <a:t> in the “Other” category, their </a:t>
            </a:r>
            <a:r>
              <a:rPr lang="en-US" sz="1200" i="0" kern="1200" dirty="0">
                <a:solidFill>
                  <a:schemeClr val="tx1"/>
                </a:solidFill>
                <a:effectLst/>
                <a:latin typeface="+mn-lt"/>
                <a:ea typeface="+mn-ea"/>
                <a:cs typeface="+mn-cs"/>
              </a:rPr>
              <a:t>open-ended responses included wanting to devote their time to working on their legal appeals, their imminent release from prison, being already enrolled in some type of class or training, or “not interested.”</a:t>
            </a:r>
          </a:p>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32</a:t>
            </a:fld>
            <a:endParaRPr lang="en-US"/>
          </a:p>
        </p:txBody>
      </p:sp>
    </p:spTree>
    <p:extLst>
      <p:ext uri="{BB962C8B-B14F-4D97-AF65-F5344CB8AC3E}">
        <p14:creationId xmlns:p14="http://schemas.microsoft.com/office/powerpoint/2010/main" val="3086157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33</a:t>
            </a:fld>
            <a:endParaRPr lang="en-US"/>
          </a:p>
        </p:txBody>
      </p:sp>
    </p:spTree>
    <p:extLst>
      <p:ext uri="{BB962C8B-B14F-4D97-AF65-F5344CB8AC3E}">
        <p14:creationId xmlns:p14="http://schemas.microsoft.com/office/powerpoint/2010/main" val="316187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NCES has conducted two previous prison studies—in the early 1990s and in the early 2000s—focused on the skills of the inmate population in the United States. Thus, the PIAAC prison study is the third such study of the U.S. incarcerated population.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Currently, the results of the PIAAC study cannot be compared to the results published for the earlier studies because the earlier studies have not yet been converted to the PIAAC scale. However, once the older results are put on the PIAAC scale, comparisons will be possible.</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3</a:t>
            </a:fld>
            <a:endParaRPr lang="en-US"/>
          </a:p>
        </p:txBody>
      </p:sp>
    </p:spTree>
    <p:extLst>
      <p:ext uri="{BB962C8B-B14F-4D97-AF65-F5344CB8AC3E}">
        <p14:creationId xmlns:p14="http://schemas.microsoft.com/office/powerpoint/2010/main" val="3766370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36</a:t>
            </a:fld>
            <a:endParaRPr lang="en-US"/>
          </a:p>
        </p:txBody>
      </p:sp>
    </p:spTree>
    <p:extLst>
      <p:ext uri="{BB962C8B-B14F-4D97-AF65-F5344CB8AC3E}">
        <p14:creationId xmlns:p14="http://schemas.microsoft.com/office/powerpoint/2010/main" val="1885201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37</a:t>
            </a:fld>
            <a:endParaRPr lang="en-US"/>
          </a:p>
        </p:txBody>
      </p:sp>
    </p:spTree>
    <p:extLst>
      <p:ext uri="{BB962C8B-B14F-4D97-AF65-F5344CB8AC3E}">
        <p14:creationId xmlns:p14="http://schemas.microsoft.com/office/powerpoint/2010/main" val="1160756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38</a:t>
            </a:fld>
            <a:endParaRPr lang="en-US"/>
          </a:p>
        </p:txBody>
      </p:sp>
    </p:spTree>
    <p:extLst>
      <p:ext uri="{BB962C8B-B14F-4D97-AF65-F5344CB8AC3E}">
        <p14:creationId xmlns:p14="http://schemas.microsoft.com/office/powerpoint/2010/main" val="3523580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39</a:t>
            </a:fld>
            <a:endParaRPr lang="en-US"/>
          </a:p>
        </p:txBody>
      </p:sp>
    </p:spTree>
    <p:extLst>
      <p:ext uri="{BB962C8B-B14F-4D97-AF65-F5344CB8AC3E}">
        <p14:creationId xmlns:p14="http://schemas.microsoft.com/office/powerpoint/2010/main" val="3996360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40</a:t>
            </a:fld>
            <a:endParaRPr lang="en-US"/>
          </a:p>
        </p:txBody>
      </p:sp>
    </p:spTree>
    <p:extLst>
      <p:ext uri="{BB962C8B-B14F-4D97-AF65-F5344CB8AC3E}">
        <p14:creationId xmlns:p14="http://schemas.microsoft.com/office/powerpoint/2010/main" val="4131000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Note: view</a:t>
            </a:r>
            <a:r>
              <a:rPr lang="en-US" baseline="0" dirty="0"/>
              <a:t> slide in “Animation” mode to see the graphic on the far right.</a:t>
            </a:r>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41</a:t>
            </a:fld>
            <a:endParaRPr lang="en-US"/>
          </a:p>
        </p:txBody>
      </p:sp>
    </p:spTree>
    <p:extLst>
      <p:ext uri="{BB962C8B-B14F-4D97-AF65-F5344CB8AC3E}">
        <p14:creationId xmlns:p14="http://schemas.microsoft.com/office/powerpoint/2010/main" val="4011960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Bilingual interviewers conducted the prison-specific background questionnaire on a laptop computer.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Explain the BQ,</a:t>
            </a:r>
            <a:r>
              <a:rPr lang="en-US" baseline="0" dirty="0"/>
              <a:t> here is an explanation to consider using:</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Background</a:t>
            </a:r>
            <a:r>
              <a:rPr lang="en-US" baseline="0" dirty="0"/>
              <a:t> Questionnaire or BQ </a:t>
            </a:r>
            <a:r>
              <a:rPr lang="en-US" sz="1200" kern="1200" dirty="0">
                <a:solidFill>
                  <a:srgbClr val="002060"/>
                </a:solidFill>
                <a:latin typeface="+mn-lt"/>
                <a:ea typeface="+mn-ea"/>
                <a:cs typeface="+mn-cs"/>
              </a:rPr>
              <a:t>was same as Household questions with some changes related to prison-specific programs and activities.  Questions included </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general information about inmates’ sociodemographic characteristics, as well as questions specifically related to their life in prison, such as participation in prison jobs, training and education within prison. </a:t>
            </a:r>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4</a:t>
            </a:fld>
            <a:endParaRPr lang="en-US"/>
          </a:p>
        </p:txBody>
      </p:sp>
    </p:spTree>
    <p:extLst>
      <p:ext uri="{BB962C8B-B14F-4D97-AF65-F5344CB8AC3E}">
        <p14:creationId xmlns:p14="http://schemas.microsoft.com/office/powerpoint/2010/main" val="210614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t>After completing the BQ, inmates who were familiar with computers, and who were willing to take an online version of the assessment, took the direct assessment on the laptop computer; the remaining inmates took the paper-and-pencil version of the assessment. </a:t>
            </a:r>
          </a:p>
          <a:p>
            <a:r>
              <a:rPr lang="en-US" sz="2400" dirty="0"/>
              <a:t>The same direct assessment used in household study was used in Prison Study</a:t>
            </a:r>
          </a:p>
          <a:p>
            <a:pPr lvl="1">
              <a:buSzPct val="100000"/>
              <a:buFont typeface="Wingdings" pitchFamily="2" charset="2"/>
              <a:buChar char="§"/>
            </a:pPr>
            <a:r>
              <a:rPr lang="en-US" sz="2000" b="1" dirty="0">
                <a:latin typeface="Calibri" pitchFamily="34" charset="0"/>
              </a:rPr>
              <a:t>Literacy: </a:t>
            </a:r>
            <a:r>
              <a:rPr lang="en-US" sz="2000" dirty="0">
                <a:latin typeface="Calibri" pitchFamily="34" charset="0"/>
              </a:rPr>
              <a:t> both paper &amp; pencil and computer versions</a:t>
            </a:r>
          </a:p>
          <a:p>
            <a:pPr lvl="1">
              <a:buSzPct val="100000"/>
              <a:buFont typeface="Wingdings" pitchFamily="2" charset="2"/>
              <a:buChar char="§"/>
            </a:pPr>
            <a:r>
              <a:rPr lang="en-US" sz="2000" b="1" dirty="0">
                <a:latin typeface="Calibri" pitchFamily="34" charset="0"/>
              </a:rPr>
              <a:t>Numeracy:</a:t>
            </a:r>
            <a:r>
              <a:rPr lang="en-US" sz="2000" dirty="0">
                <a:latin typeface="Calibri" pitchFamily="34" charset="0"/>
              </a:rPr>
              <a:t> both paper &amp; pencil and computer versions</a:t>
            </a:r>
          </a:p>
          <a:p>
            <a:pPr lvl="1">
              <a:buSzPct val="100000"/>
              <a:buFont typeface="Wingdings" pitchFamily="2" charset="2"/>
              <a:buChar char="§"/>
            </a:pPr>
            <a:r>
              <a:rPr lang="en-US" sz="2000" b="1" dirty="0">
                <a:latin typeface="Calibri" pitchFamily="34" charset="0"/>
              </a:rPr>
              <a:t>Problem solving in technology-rich environments: </a:t>
            </a:r>
            <a:r>
              <a:rPr lang="en-US" sz="2000" dirty="0">
                <a:latin typeface="Calibri" pitchFamily="34" charset="0"/>
              </a:rPr>
              <a:t>only on computer</a:t>
            </a:r>
          </a:p>
          <a:p>
            <a:pPr lvl="1">
              <a:buSzPct val="100000"/>
              <a:buFont typeface="Wingdings" pitchFamily="2" charset="2"/>
              <a:buChar char="§"/>
            </a:pPr>
            <a:r>
              <a:rPr lang="en-US" sz="2000" b="1" dirty="0">
                <a:latin typeface="Calibri" pitchFamily="34" charset="0"/>
              </a:rPr>
              <a:t>Reading components: </a:t>
            </a:r>
            <a:r>
              <a:rPr lang="en-US" sz="2000" dirty="0">
                <a:latin typeface="Calibri" pitchFamily="34" charset="0"/>
              </a:rPr>
              <a:t>only paper &amp; pencil</a:t>
            </a:r>
          </a:p>
          <a:p>
            <a:pPr>
              <a:buFont typeface="Arial" panose="020B0604020202020204" pitchFamily="34" charset="0"/>
              <a:buChar char="•"/>
            </a:pPr>
            <a:r>
              <a:rPr lang="en-US" dirty="0"/>
              <a:t>The majority of inmates took the direct assessment on the laptop.</a:t>
            </a:r>
          </a:p>
          <a:p>
            <a:endParaRPr lang="en-US" dirty="0"/>
          </a:p>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5</a:t>
            </a:fld>
            <a:endParaRPr lang="en-US"/>
          </a:p>
        </p:txBody>
      </p:sp>
    </p:spTree>
    <p:extLst>
      <p:ext uri="{BB962C8B-B14F-4D97-AF65-F5344CB8AC3E}">
        <p14:creationId xmlns:p14="http://schemas.microsoft.com/office/powerpoint/2010/main" val="260451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a:t>
            </a:r>
            <a:r>
              <a:rPr lang="en-US" baseline="0" dirty="0"/>
              <a:t> U.S. prison population had significantly more males and significantly fewer females than the household population. In addition, there were significantly more Black and Hispanics in the Prison population than the household population.</a:t>
            </a:r>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7</a:t>
            </a:fld>
            <a:endParaRPr lang="en-US"/>
          </a:p>
        </p:txBody>
      </p:sp>
    </p:spTree>
    <p:extLst>
      <p:ext uri="{BB962C8B-B14F-4D97-AF65-F5344CB8AC3E}">
        <p14:creationId xmlns:p14="http://schemas.microsoft.com/office/powerpoint/2010/main" val="3908361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prison population</a:t>
            </a:r>
            <a:r>
              <a:rPr lang="en-US" baseline="0" dirty="0"/>
              <a:t> was generally younger than the household population. There were significantly more individuals between the ages of 25-44 in the prison population in comparison to the wider U.S. population. In addition, </a:t>
            </a:r>
            <a:r>
              <a:rPr lang="en-US" strike="sngStrike" baseline="0" dirty="0"/>
              <a:t>the prison population contained significantly more native U.S. citizens than the wider household population</a:t>
            </a:r>
            <a:r>
              <a:rPr lang="en-US" strike="noStrike" baseline="0" dirty="0"/>
              <a:t>. Compared to household population, a higher percentage of incarcerated population were native-born. </a:t>
            </a:r>
            <a:endParaRPr lang="en-US" strike="noStrike" dirty="0"/>
          </a:p>
        </p:txBody>
      </p:sp>
      <p:sp>
        <p:nvSpPr>
          <p:cNvPr id="4" name="Slide Number Placeholder 3"/>
          <p:cNvSpPr>
            <a:spLocks noGrp="1"/>
          </p:cNvSpPr>
          <p:nvPr>
            <p:ph type="sldNum" sz="quarter" idx="10"/>
          </p:nvPr>
        </p:nvSpPr>
        <p:spPr/>
        <p:txBody>
          <a:bodyPr/>
          <a:lstStyle/>
          <a:p>
            <a:fld id="{86C42388-85CA-4F00-9B06-7AA7110AE2FE}" type="slidenum">
              <a:rPr lang="en-US" smtClean="0"/>
              <a:t>8</a:t>
            </a:fld>
            <a:endParaRPr lang="en-US"/>
          </a:p>
        </p:txBody>
      </p:sp>
    </p:spTree>
    <p:extLst>
      <p:ext uri="{BB962C8B-B14F-4D97-AF65-F5344CB8AC3E}">
        <p14:creationId xmlns:p14="http://schemas.microsoft.com/office/powerpoint/2010/main" val="2778902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a:t>
            </a:r>
            <a:r>
              <a:rPr lang="en-US" baseline="0" dirty="0"/>
              <a:t> percentage of the prison population with a degree more advanced than high school was significantly lower than the percentage of adults in the household population. Similarly, the percentage of incarcerated with a level of education of high school or below was significantly higher than the percentage with that level of education in the household population.</a:t>
            </a:r>
          </a:p>
          <a:p>
            <a:pPr marL="171450" indent="-171450">
              <a:buFont typeface="Arial" panose="020B0604020202020204" pitchFamily="34" charset="0"/>
              <a:buChar char="•"/>
            </a:pPr>
            <a:r>
              <a:rPr lang="en-US" baseline="0" dirty="0"/>
              <a:t>73% of the prison population had been previously incarcerated.</a:t>
            </a:r>
          </a:p>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9</a:t>
            </a:fld>
            <a:endParaRPr lang="en-US"/>
          </a:p>
        </p:txBody>
      </p:sp>
    </p:spTree>
    <p:extLst>
      <p:ext uri="{BB962C8B-B14F-4D97-AF65-F5344CB8AC3E}">
        <p14:creationId xmlns:p14="http://schemas.microsoft.com/office/powerpoint/2010/main" val="417243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C42388-85CA-4F00-9B06-7AA7110AE2FE}" type="slidenum">
              <a:rPr lang="en-US" smtClean="0"/>
              <a:t>10</a:t>
            </a:fld>
            <a:endParaRPr lang="en-US"/>
          </a:p>
        </p:txBody>
      </p:sp>
    </p:spTree>
    <p:extLst>
      <p:ext uri="{BB962C8B-B14F-4D97-AF65-F5344CB8AC3E}">
        <p14:creationId xmlns:p14="http://schemas.microsoft.com/office/powerpoint/2010/main" val="98188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FE24AA-1002-8C48-885A-5CF580C75323}" type="datetimeFigureOut">
              <a:rPr lang="en-US" smtClean="0"/>
              <a:pPr/>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77B17F-DC4C-344F-9C21-E658A727DE0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FE24AA-1002-8C48-885A-5CF580C75323}" type="datetimeFigureOut">
              <a:rPr lang="en-US" smtClean="0"/>
              <a:pPr/>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77B17F-DC4C-344F-9C21-E658A727DE0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FE24AA-1002-8C48-885A-5CF580C75323}" type="datetimeFigureOut">
              <a:rPr lang="en-US" smtClean="0"/>
              <a:pPr/>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77B17F-DC4C-344F-9C21-E658A727DE0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fld id="{42381DAD-0AF4-024B-BCB7-BED4EF14213B}" type="slidenum">
              <a:rPr>
                <a:solidFill>
                  <a:srgbClr val="FFFFFF">
                    <a:lumMod val="75000"/>
                  </a:srgbClr>
                </a:solidFill>
              </a:rPr>
              <a:pPr/>
              <a:t>‹#›</a:t>
            </a:fld>
            <a:endParaRPr>
              <a:solidFill>
                <a:srgbClr val="FFFFFF">
                  <a:lumMod val="75000"/>
                </a:srgbClr>
              </a:solidFill>
            </a:endParaRPr>
          </a:p>
        </p:txBody>
      </p:sp>
    </p:spTree>
    <p:extLst>
      <p:ext uri="{BB962C8B-B14F-4D97-AF65-F5344CB8AC3E}">
        <p14:creationId xmlns:p14="http://schemas.microsoft.com/office/powerpoint/2010/main" val="83301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FE24AA-1002-8C48-885A-5CF580C75323}" type="datetimeFigureOut">
              <a:rPr lang="en-US" smtClean="0"/>
              <a:pPr/>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77B17F-DC4C-344F-9C21-E658A727DE0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FE24AA-1002-8C48-885A-5CF580C75323}" type="datetimeFigureOut">
              <a:rPr lang="en-US" smtClean="0"/>
              <a:pPr/>
              <a:t>8/13/2019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77B17F-DC4C-344F-9C21-E658A727DE0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FE24AA-1002-8C48-885A-5CF580C75323}" type="datetimeFigureOut">
              <a:rPr lang="en-US" smtClean="0"/>
              <a:pPr/>
              <a:t>8/13/2019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77B17F-DC4C-344F-9C21-E658A727DE0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FE24AA-1002-8C48-885A-5CF580C75323}" type="datetimeFigureOut">
              <a:rPr lang="en-US" smtClean="0"/>
              <a:pPr/>
              <a:t>8/13/2019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77B17F-DC4C-344F-9C21-E658A727DE0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FE24AA-1002-8C48-885A-5CF580C75323}" type="datetimeFigureOut">
              <a:rPr lang="en-US" smtClean="0"/>
              <a:pPr/>
              <a:t>8/13/2019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77B17F-DC4C-344F-9C21-E658A727DE0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E24AA-1002-8C48-885A-5CF580C75323}" type="datetimeFigureOut">
              <a:rPr lang="en-US" smtClean="0"/>
              <a:pPr/>
              <a:t>8/13/2019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77B17F-DC4C-344F-9C21-E658A727DE0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FE24AA-1002-8C48-885A-5CF580C75323}" type="datetimeFigureOut">
              <a:rPr lang="en-US" smtClean="0"/>
              <a:pPr/>
              <a:t>8/13/2019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77B17F-DC4C-344F-9C21-E658A727DE0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FE24AA-1002-8C48-885A-5CF580C75323}" type="datetimeFigureOut">
              <a:rPr lang="en-US" smtClean="0"/>
              <a:pPr/>
              <a:t>8/13/2019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77B17F-DC4C-344F-9C21-E658A727DE0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E24AA-1002-8C48-885A-5CF580C75323}" type="datetimeFigureOut">
              <a:rPr lang="en-US" smtClean="0"/>
              <a:pPr/>
              <a:t>8/13/2019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7B17F-DC4C-344F-9C21-E658A727DE0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nces.ed.gov/surveys/piaac/questionnaires.asp"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s://nces.ed.gov/surveys/piaac/questionnaires.as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nces.ed.gov/surveys/piaac/questionnaires.as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4.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3" Type="http://schemas.openxmlformats.org/officeDocument/2006/relationships/hyperlink" Target="http://piaacgateway.com/s/7-Sample-Tasks113014AIRlogofinal12814.pptx" TargetMode="External"/><Relationship Id="rId2" Type="http://schemas.openxmlformats.org/officeDocument/2006/relationships/hyperlink" Target="http://piaacgateway.com/s/What-is-PIAAC-Household-Module050316.pptx" TargetMode="Externa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piaacgateway.com/s/8-MorePIAACResourcesfinallogo112414.pptx"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nces.ed.gov/pubs2016/2016040.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chemeClr val="bg1">
              <a:lumMod val="85000"/>
            </a:schemeClr>
          </a:solidFill>
          <a:ln>
            <a:solidFill>
              <a:srgbClr val="4F81BD"/>
            </a:solidFill>
            <a:prstDash val="solid"/>
          </a:ln>
        </p:spPr>
        <p:txBody>
          <a:bodyPr>
            <a:normAutofit/>
          </a:bodyPr>
          <a:lstStyle/>
          <a:p>
            <a:r>
              <a:rPr lang="en-US" sz="4900" dirty="0">
                <a:effectLst>
                  <a:outerShdw blurRad="38100" dist="38100" dir="2700000" algn="tl">
                    <a:srgbClr val="000000">
                      <a:alpha val="43137"/>
                    </a:srgbClr>
                  </a:outerShdw>
                </a:effectLst>
                <a:latin typeface="Cambria" panose="02040503050406030204" pitchFamily="18" charset="0"/>
              </a:rPr>
              <a:t>U.S. PIAAC Prison Study</a:t>
            </a:r>
          </a:p>
        </p:txBody>
      </p:sp>
      <p:pic>
        <p:nvPicPr>
          <p:cNvPr id="1026"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400" dirty="0">
                <a:solidFill>
                  <a:srgbClr val="002060"/>
                </a:solidFill>
                <a:effectLst>
                  <a:outerShdw blurRad="38100" dist="38100" dir="2700000" algn="tl">
                    <a:srgbClr val="000000">
                      <a:alpha val="43137"/>
                    </a:srgbClr>
                  </a:outerShdw>
                </a:effectLst>
                <a:latin typeface="Cambria" panose="02040503050406030204" pitchFamily="18" charset="0"/>
              </a:rPr>
              <a:t>PIAAC Prison Study Results</a:t>
            </a:r>
            <a:br>
              <a:rPr lang="en-US" sz="5400" dirty="0">
                <a:solidFill>
                  <a:srgbClr val="002060"/>
                </a:solidFill>
                <a:effectLst>
                  <a:outerShdw blurRad="38100" dist="38100" dir="2700000" algn="tl">
                    <a:srgbClr val="000000">
                      <a:alpha val="43137"/>
                    </a:srgbClr>
                  </a:outerShdw>
                </a:effectLst>
                <a:latin typeface="Cambria" panose="02040503050406030204" pitchFamily="18" charset="0"/>
              </a:rPr>
            </a:br>
            <a:endParaRPr lang="en-US" sz="5400" b="1" dirty="0">
              <a:solidFill>
                <a:schemeClr val="accent6">
                  <a:lumMod val="50000"/>
                </a:schemeClr>
              </a:solidFill>
              <a:latin typeface="Cambria" panose="02040503050406030204" pitchFamily="18" charset="0"/>
              <a:cs typeface="Arial" panose="020B0604020202020204" pitchFamily="34" charset="0"/>
            </a:endParaRPr>
          </a:p>
        </p:txBody>
      </p:sp>
      <p:sp>
        <p:nvSpPr>
          <p:cNvPr id="3" name="Subtitle 2"/>
          <p:cNvSpPr>
            <a:spLocks noGrp="1"/>
          </p:cNvSpPr>
          <p:nvPr>
            <p:ph type="subTitle" idx="1"/>
          </p:nvPr>
        </p:nvSpPr>
        <p:spPr>
          <a:xfrm>
            <a:off x="1300824" y="3977491"/>
            <a:ext cx="9359741" cy="1280954"/>
          </a:xfrm>
        </p:spPr>
        <p:txBody>
          <a:bodyPr>
            <a:normAutofit/>
          </a:bodyPr>
          <a:lstStyle/>
          <a:p>
            <a:pPr algn="ctr"/>
            <a:r>
              <a:rPr lang="en-US" sz="3500" dirty="0">
                <a:solidFill>
                  <a:srgbClr val="002060"/>
                </a:solidFill>
                <a:latin typeface="Cambria" panose="02040503050406030204" pitchFamily="18" charset="0"/>
              </a:rPr>
              <a:t>Skills of U.S. Incarcerated Adults Compared to the U.S. Household Sample</a:t>
            </a:r>
          </a:p>
          <a:p>
            <a:endParaRPr lang="en-US" dirty="0">
              <a:latin typeface="+mn-lt"/>
            </a:endParaRPr>
          </a:p>
        </p:txBody>
      </p:sp>
      <p:sp>
        <p:nvSpPr>
          <p:cNvPr id="7" name="Subtitle 2"/>
          <p:cNvSpPr txBox="1">
            <a:spLocks/>
          </p:cNvSpPr>
          <p:nvPr/>
        </p:nvSpPr>
        <p:spPr>
          <a:xfrm>
            <a:off x="7337353" y="4189343"/>
            <a:ext cx="2488019" cy="857250"/>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r"/>
            <a:endParaRPr lang="en-US" sz="1800" dirty="0"/>
          </a:p>
        </p:txBody>
      </p:sp>
      <p:pic>
        <p:nvPicPr>
          <p:cNvPr id="5"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63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0525" y="120317"/>
            <a:ext cx="11502250" cy="1088068"/>
          </a:xfrm>
        </p:spPr>
        <p:txBody>
          <a:bodyPr>
            <a:noAutofit/>
          </a:bodyPr>
          <a:lstStyle/>
          <a:p>
            <a:pPr algn="l"/>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Incarcerated adults had lower average literacy scores (249) and numeracy scores (220) than the U.S. household population (270 and 255).</a:t>
            </a:r>
            <a:endParaRPr lang="en-US" sz="2800" dirty="0">
              <a:solidFill>
                <a:srgbClr val="002060"/>
              </a:solidFill>
              <a:latin typeface="Cambria" panose="02040503050406030204" pitchFamily="18" charset="0"/>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t>11</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725770731"/>
              </p:ext>
            </p:extLst>
          </p:nvPr>
        </p:nvGraphicFramePr>
        <p:xfrm>
          <a:off x="2122429" y="1172379"/>
          <a:ext cx="8879604" cy="525297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447822" y="3207905"/>
            <a:ext cx="121920" cy="253916"/>
          </a:xfrm>
          <a:prstGeom prst="rect">
            <a:avLst/>
          </a:prstGeom>
          <a:noFill/>
        </p:spPr>
        <p:txBody>
          <a:bodyPr wrap="square" rtlCol="0">
            <a:spAutoFit/>
          </a:bodyPr>
          <a:lstStyle/>
          <a:p>
            <a:r>
              <a:rPr lang="en-US" sz="1050" dirty="0"/>
              <a:t>*</a:t>
            </a:r>
          </a:p>
        </p:txBody>
      </p:sp>
      <p:sp>
        <p:nvSpPr>
          <p:cNvPr id="7" name="TextBox 6"/>
          <p:cNvSpPr txBox="1"/>
          <p:nvPr/>
        </p:nvSpPr>
        <p:spPr>
          <a:xfrm>
            <a:off x="8434478" y="3890329"/>
            <a:ext cx="121920" cy="253916"/>
          </a:xfrm>
          <a:prstGeom prst="rect">
            <a:avLst/>
          </a:prstGeom>
          <a:noFill/>
        </p:spPr>
        <p:txBody>
          <a:bodyPr wrap="square" rtlCol="0">
            <a:spAutoFit/>
          </a:bodyPr>
          <a:lstStyle/>
          <a:p>
            <a:r>
              <a:rPr lang="en-US" sz="1050" dirty="0"/>
              <a:t>*</a:t>
            </a:r>
          </a:p>
        </p:txBody>
      </p:sp>
      <p:pic>
        <p:nvPicPr>
          <p:cNvPr id="8"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
          <p:cNvSpPr txBox="1"/>
          <p:nvPr/>
        </p:nvSpPr>
        <p:spPr>
          <a:xfrm>
            <a:off x="4004090" y="6494366"/>
            <a:ext cx="6868469" cy="22711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 Significantly different (</a:t>
            </a:r>
            <a:r>
              <a:rPr lang="en-US" sz="1400" i="1" dirty="0"/>
              <a:t>p</a:t>
            </a:r>
            <a:r>
              <a:rPr lang="en-US" sz="1400" dirty="0"/>
              <a:t> &lt; .05) from the comparison category: U.S. Household.</a:t>
            </a:r>
          </a:p>
        </p:txBody>
      </p:sp>
    </p:spTree>
    <p:extLst>
      <p:ext uri="{BB962C8B-B14F-4D97-AF65-F5344CB8AC3E}">
        <p14:creationId xmlns:p14="http://schemas.microsoft.com/office/powerpoint/2010/main" val="291228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3728" y="1633868"/>
            <a:ext cx="8655672" cy="4209958"/>
          </a:xfrm>
        </p:spPr>
        <p:txBody>
          <a:bodyPr>
            <a:normAutofit/>
          </a:bodyPr>
          <a:lstStyle/>
          <a:p>
            <a:pPr lvl="1">
              <a:spcBef>
                <a:spcPts val="400"/>
              </a:spcBef>
            </a:pPr>
            <a:endParaRPr lang="en-US" dirty="0">
              <a:latin typeface="Cambria" panose="02040503050406030204" pitchFamily="18" charset="0"/>
              <a:cs typeface="Franklin Gothic Book" pitchFamily="34" charset="0"/>
            </a:endParaRPr>
          </a:p>
          <a:p>
            <a:pPr lvl="3">
              <a:spcBef>
                <a:spcPts val="400"/>
              </a:spcBef>
            </a:pPr>
            <a:endParaRPr lang="en-US" sz="1600" dirty="0">
              <a:latin typeface="Cambria" panose="02040503050406030204" pitchFamily="18" charset="0"/>
              <a:cs typeface="Franklin Gothic Book" pitchFamily="34" charset="0"/>
            </a:endParaRPr>
          </a:p>
          <a:p>
            <a:pPr lvl="0"/>
            <a:endParaRPr lang="en-US" dirty="0">
              <a:solidFill>
                <a:schemeClr val="tx1">
                  <a:lumMod val="65000"/>
                  <a:lumOff val="35000"/>
                </a:schemeClr>
              </a:solidFill>
              <a:latin typeface="Cambria" panose="02040503050406030204" pitchFamily="18" charset="0"/>
            </a:endParaRPr>
          </a:p>
          <a:p>
            <a:endParaRPr lang="en-US" dirty="0">
              <a:latin typeface="Cambria" panose="02040503050406030204" pitchFamily="18" charset="0"/>
            </a:endParaRPr>
          </a:p>
        </p:txBody>
      </p:sp>
      <p:sp>
        <p:nvSpPr>
          <p:cNvPr id="3" name="Title 2"/>
          <p:cNvSpPr>
            <a:spLocks noGrp="1"/>
          </p:cNvSpPr>
          <p:nvPr>
            <p:ph type="title"/>
          </p:nvPr>
        </p:nvSpPr>
        <p:spPr>
          <a:xfrm>
            <a:off x="277179" y="139209"/>
            <a:ext cx="11701461" cy="1383713"/>
          </a:xfr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457200" indent="-457200" algn="l"/>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Compared to U.S. households, a larger percentage of incarcerated</a:t>
            </a:r>
            <a:br>
              <a:rPr lang="en-US" sz="3200" dirty="0">
                <a:solidFill>
                  <a:srgbClr val="002060"/>
                </a:solidFill>
                <a:effectLst>
                  <a:outerShdw blurRad="38100" dist="38100" dir="2700000" algn="tl">
                    <a:srgbClr val="000000">
                      <a:alpha val="43137"/>
                    </a:srgbClr>
                  </a:outerShdw>
                </a:effectLst>
                <a:latin typeface="Cambria" panose="02040503050406030204" pitchFamily="18" charset="0"/>
              </a:rPr>
            </a:br>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adults performed at Level 1 and below in literacy </a:t>
            </a:r>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(29% vs. 19%). </a:t>
            </a:r>
          </a:p>
        </p:txBody>
      </p:sp>
      <p:sp>
        <p:nvSpPr>
          <p:cNvPr id="4" name="Slide Number Placeholder 3"/>
          <p:cNvSpPr>
            <a:spLocks noGrp="1"/>
          </p:cNvSpPr>
          <p:nvPr>
            <p:ph type="sldNum" sz="quarter" idx="10"/>
          </p:nvPr>
        </p:nvSpPr>
        <p:spPr/>
        <p:txBody>
          <a:bodyPr/>
          <a:lstStyle/>
          <a:p>
            <a:fld id="{42381DAD-0AF4-024B-BCB7-BED4EF14213B}" type="slidenum">
              <a:rPr lang="en-US" smtClean="0"/>
              <a:pPr/>
              <a:t>12</a:t>
            </a:fld>
            <a:endParaRPr lang="en-US" dirty="0"/>
          </a:p>
        </p:txBody>
      </p:sp>
      <p:sp>
        <p:nvSpPr>
          <p:cNvPr id="7" name="Rectangle 6"/>
          <p:cNvSpPr/>
          <p:nvPr/>
        </p:nvSpPr>
        <p:spPr>
          <a:xfrm>
            <a:off x="2381693" y="1694482"/>
            <a:ext cx="7687339" cy="707886"/>
          </a:xfrm>
          <a:prstGeom prst="rect">
            <a:avLst/>
          </a:prstGeom>
        </p:spPr>
        <p:txBody>
          <a:bodyPr wrap="square">
            <a:spAutoFit/>
          </a:bodyPr>
          <a:lstStyle/>
          <a:p>
            <a:pPr lvl="0" defTabSz="914400">
              <a:defRPr/>
            </a:pPr>
            <a:r>
              <a:rPr lang="en-US" sz="2000" dirty="0">
                <a:latin typeface="Cambria" panose="02040503050406030204" pitchFamily="18" charset="0"/>
              </a:rPr>
              <a:t>Percentage of adults ages 16-74 at each level of proficiency on the PIAAC literary scale: 2012 and 2014</a:t>
            </a:r>
          </a:p>
        </p:txBody>
      </p:sp>
      <p:pic>
        <p:nvPicPr>
          <p:cNvPr id="8" name="Picture 7"/>
          <p:cNvPicPr>
            <a:picLocks noChangeAspect="1"/>
          </p:cNvPicPr>
          <p:nvPr/>
        </p:nvPicPr>
        <p:blipFill>
          <a:blip r:embed="rId3"/>
          <a:stretch>
            <a:fillRect/>
          </a:stretch>
        </p:blipFill>
        <p:spPr>
          <a:xfrm>
            <a:off x="1504634" y="2886260"/>
            <a:ext cx="9213856" cy="2708566"/>
          </a:xfrm>
          <a:prstGeom prst="rect">
            <a:avLst/>
          </a:prstGeom>
        </p:spPr>
      </p:pic>
      <p:pic>
        <p:nvPicPr>
          <p:cNvPr id="9"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913" y="6224588"/>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Brace 9"/>
          <p:cNvSpPr/>
          <p:nvPr/>
        </p:nvSpPr>
        <p:spPr>
          <a:xfrm rot="16200000">
            <a:off x="3185013" y="2430413"/>
            <a:ext cx="276106" cy="1449656"/>
          </a:xfrm>
          <a:prstGeom prst="rightBrace">
            <a:avLst/>
          </a:prstGeom>
          <a:ln>
            <a:solidFill>
              <a:srgbClr val="1F497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3031159" y="2606137"/>
            <a:ext cx="587020" cy="369332"/>
          </a:xfrm>
          <a:prstGeom prst="rect">
            <a:avLst/>
          </a:prstGeom>
          <a:noFill/>
        </p:spPr>
        <p:txBody>
          <a:bodyPr wrap="none" rtlCol="0">
            <a:spAutoFit/>
          </a:bodyPr>
          <a:lstStyle/>
          <a:p>
            <a:r>
              <a:rPr lang="en-US" b="1" dirty="0">
                <a:solidFill>
                  <a:srgbClr val="1F497D"/>
                </a:solidFill>
              </a:rPr>
              <a:t>19%</a:t>
            </a:r>
          </a:p>
        </p:txBody>
      </p:sp>
      <p:sp>
        <p:nvSpPr>
          <p:cNvPr id="13" name="Right Brace 12"/>
          <p:cNvSpPr/>
          <p:nvPr/>
        </p:nvSpPr>
        <p:spPr>
          <a:xfrm rot="16200000">
            <a:off x="3553002" y="2808682"/>
            <a:ext cx="276106" cy="2185635"/>
          </a:xfrm>
          <a:prstGeom prst="rightBrace">
            <a:avLst/>
          </a:prstGeom>
          <a:ln>
            <a:solidFill>
              <a:srgbClr val="1F497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3460874" y="3483323"/>
            <a:ext cx="587020" cy="369332"/>
          </a:xfrm>
          <a:prstGeom prst="rect">
            <a:avLst/>
          </a:prstGeom>
          <a:noFill/>
        </p:spPr>
        <p:txBody>
          <a:bodyPr wrap="none" rtlCol="0">
            <a:spAutoFit/>
          </a:bodyPr>
          <a:lstStyle/>
          <a:p>
            <a:r>
              <a:rPr lang="en-US" b="1" dirty="0">
                <a:solidFill>
                  <a:srgbClr val="1F497D"/>
                </a:solidFill>
              </a:rPr>
              <a:t>29%</a:t>
            </a:r>
          </a:p>
        </p:txBody>
      </p:sp>
    </p:spTree>
    <p:extLst>
      <p:ext uri="{BB962C8B-B14F-4D97-AF65-F5344CB8AC3E}">
        <p14:creationId xmlns:p14="http://schemas.microsoft.com/office/powerpoint/2010/main" val="278987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3728" y="2051102"/>
            <a:ext cx="8655672" cy="3723496"/>
          </a:xfrm>
        </p:spPr>
        <p:txBody>
          <a:bodyPr>
            <a:normAutofit/>
          </a:bodyPr>
          <a:lstStyle/>
          <a:p>
            <a:pPr lvl="1">
              <a:spcBef>
                <a:spcPts val="400"/>
              </a:spcBef>
            </a:pPr>
            <a:endParaRPr lang="en-US" dirty="0">
              <a:latin typeface="Cambria" panose="02040503050406030204" pitchFamily="18" charset="0"/>
              <a:cs typeface="Franklin Gothic Book" pitchFamily="34" charset="0"/>
            </a:endParaRPr>
          </a:p>
          <a:p>
            <a:pPr lvl="3">
              <a:spcBef>
                <a:spcPts val="400"/>
              </a:spcBef>
            </a:pPr>
            <a:endParaRPr lang="en-US" sz="1600" dirty="0">
              <a:latin typeface="Cambria" panose="02040503050406030204" pitchFamily="18" charset="0"/>
              <a:cs typeface="Franklin Gothic Book" pitchFamily="34" charset="0"/>
            </a:endParaRPr>
          </a:p>
          <a:p>
            <a:pPr lvl="0"/>
            <a:endParaRPr lang="en-US" dirty="0">
              <a:solidFill>
                <a:schemeClr val="tx1">
                  <a:lumMod val="65000"/>
                  <a:lumOff val="35000"/>
                </a:schemeClr>
              </a:solidFill>
              <a:latin typeface="Cambria" panose="02040503050406030204" pitchFamily="18" charset="0"/>
            </a:endParaRPr>
          </a:p>
          <a:p>
            <a:endParaRPr lang="en-US" dirty="0">
              <a:latin typeface="Cambria" panose="02040503050406030204" pitchFamily="18" charset="0"/>
            </a:endParaRPr>
          </a:p>
        </p:txBody>
      </p:sp>
      <p:sp>
        <p:nvSpPr>
          <p:cNvPr id="3" name="Title 2"/>
          <p:cNvSpPr>
            <a:spLocks noGrp="1"/>
          </p:cNvSpPr>
          <p:nvPr>
            <p:ph type="title"/>
          </p:nvPr>
        </p:nvSpPr>
        <p:spPr>
          <a:xfrm>
            <a:off x="509586" y="433084"/>
            <a:ext cx="11591925" cy="1413661"/>
          </a:xfr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l"/>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Compared to U.S. households, a larger percentage of incarcerated adults performed at Level 1 and below in numeracy </a:t>
            </a:r>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(52% vs. 29%).</a:t>
            </a:r>
          </a:p>
        </p:txBody>
      </p:sp>
      <p:sp>
        <p:nvSpPr>
          <p:cNvPr id="4" name="Slide Number Placeholder 3"/>
          <p:cNvSpPr>
            <a:spLocks noGrp="1"/>
          </p:cNvSpPr>
          <p:nvPr>
            <p:ph type="sldNum" sz="quarter" idx="10"/>
          </p:nvPr>
        </p:nvSpPr>
        <p:spPr/>
        <p:txBody>
          <a:bodyPr/>
          <a:lstStyle/>
          <a:p>
            <a:fld id="{42381DAD-0AF4-024B-BCB7-BED4EF14213B}" type="slidenum">
              <a:rPr lang="en-US" smtClean="0"/>
              <a:pPr/>
              <a:t>13</a:t>
            </a:fld>
            <a:endParaRPr lang="en-US" dirty="0"/>
          </a:p>
        </p:txBody>
      </p:sp>
      <p:pic>
        <p:nvPicPr>
          <p:cNvPr id="6" name="Picture 5"/>
          <p:cNvPicPr>
            <a:picLocks noChangeAspect="1"/>
          </p:cNvPicPr>
          <p:nvPr/>
        </p:nvPicPr>
        <p:blipFill>
          <a:blip r:embed="rId3"/>
          <a:stretch>
            <a:fillRect/>
          </a:stretch>
        </p:blipFill>
        <p:spPr>
          <a:xfrm>
            <a:off x="1553725" y="3053370"/>
            <a:ext cx="9536664" cy="2721227"/>
          </a:xfrm>
          <a:prstGeom prst="rect">
            <a:avLst/>
          </a:prstGeom>
        </p:spPr>
      </p:pic>
      <p:sp>
        <p:nvSpPr>
          <p:cNvPr id="9" name="Rectangle 8"/>
          <p:cNvSpPr/>
          <p:nvPr/>
        </p:nvSpPr>
        <p:spPr>
          <a:xfrm>
            <a:off x="2599626" y="2051102"/>
            <a:ext cx="7681798" cy="707886"/>
          </a:xfrm>
          <a:prstGeom prst="rect">
            <a:avLst/>
          </a:prstGeom>
        </p:spPr>
        <p:txBody>
          <a:bodyPr wrap="square">
            <a:spAutoFit/>
          </a:bodyPr>
          <a:lstStyle/>
          <a:p>
            <a:pPr lvl="0" defTabSz="914400">
              <a:defRPr/>
            </a:pPr>
            <a:r>
              <a:rPr lang="en-US" sz="2000" dirty="0">
                <a:latin typeface="Cambria" panose="02040503050406030204" pitchFamily="18" charset="0"/>
              </a:rPr>
              <a:t>Percentage of adults ages 16-74 at each level of proficiency on the PIAAC numeracy scale: 2012 and 2014</a:t>
            </a:r>
          </a:p>
        </p:txBody>
      </p:sp>
      <p:pic>
        <p:nvPicPr>
          <p:cNvPr id="10"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 Brace 4"/>
          <p:cNvSpPr/>
          <p:nvPr/>
        </p:nvSpPr>
        <p:spPr>
          <a:xfrm>
            <a:off x="2776654" y="3321949"/>
            <a:ext cx="2263697" cy="45719"/>
          </a:xfrm>
          <a:prstGeom prst="leftBrace">
            <a:avLst/>
          </a:prstGeom>
          <a:scene3d>
            <a:camera prst="orthographicFront">
              <a:rot lat="0" lon="5400000" rev="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ight Brace 10"/>
          <p:cNvSpPr/>
          <p:nvPr/>
        </p:nvSpPr>
        <p:spPr>
          <a:xfrm rot="16200000">
            <a:off x="3725844" y="2280424"/>
            <a:ext cx="276106" cy="2174487"/>
          </a:xfrm>
          <a:prstGeom prst="rightBrace">
            <a:avLst/>
          </a:prstGeom>
          <a:ln>
            <a:solidFill>
              <a:srgbClr val="238D3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8000"/>
              </a:solidFill>
            </a:endParaRPr>
          </a:p>
        </p:txBody>
      </p:sp>
      <p:sp>
        <p:nvSpPr>
          <p:cNvPr id="12" name="Right Brace 11"/>
          <p:cNvSpPr/>
          <p:nvPr/>
        </p:nvSpPr>
        <p:spPr>
          <a:xfrm rot="16200000">
            <a:off x="4659733" y="2109172"/>
            <a:ext cx="203679" cy="3969839"/>
          </a:xfrm>
          <a:prstGeom prst="rightBrace">
            <a:avLst/>
          </a:prstGeom>
          <a:ln>
            <a:solidFill>
              <a:srgbClr val="238D3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8000"/>
              </a:solidFill>
            </a:endParaRPr>
          </a:p>
        </p:txBody>
      </p:sp>
      <p:sp>
        <p:nvSpPr>
          <p:cNvPr id="13" name="TextBox 12"/>
          <p:cNvSpPr txBox="1"/>
          <p:nvPr/>
        </p:nvSpPr>
        <p:spPr>
          <a:xfrm>
            <a:off x="3616595" y="2923613"/>
            <a:ext cx="587020" cy="369332"/>
          </a:xfrm>
          <a:prstGeom prst="rect">
            <a:avLst/>
          </a:prstGeom>
          <a:noFill/>
        </p:spPr>
        <p:txBody>
          <a:bodyPr wrap="none" rtlCol="0">
            <a:spAutoFit/>
          </a:bodyPr>
          <a:lstStyle/>
          <a:p>
            <a:r>
              <a:rPr lang="en-US" b="1" dirty="0">
                <a:solidFill>
                  <a:srgbClr val="008000"/>
                </a:solidFill>
              </a:rPr>
              <a:t>29%</a:t>
            </a:r>
          </a:p>
        </p:txBody>
      </p:sp>
      <p:sp>
        <p:nvSpPr>
          <p:cNvPr id="14" name="TextBox 13"/>
          <p:cNvSpPr txBox="1"/>
          <p:nvPr/>
        </p:nvSpPr>
        <p:spPr>
          <a:xfrm>
            <a:off x="4558106" y="3681965"/>
            <a:ext cx="587020" cy="369332"/>
          </a:xfrm>
          <a:prstGeom prst="rect">
            <a:avLst/>
          </a:prstGeom>
          <a:noFill/>
        </p:spPr>
        <p:txBody>
          <a:bodyPr wrap="none" rtlCol="0">
            <a:spAutoFit/>
          </a:bodyPr>
          <a:lstStyle/>
          <a:p>
            <a:r>
              <a:rPr lang="en-US" b="1" dirty="0">
                <a:solidFill>
                  <a:srgbClr val="238D3C"/>
                </a:solidFill>
              </a:rPr>
              <a:t>52%</a:t>
            </a:r>
          </a:p>
        </p:txBody>
      </p:sp>
    </p:spTree>
    <p:extLst>
      <p:ext uri="{BB962C8B-B14F-4D97-AF65-F5344CB8AC3E}">
        <p14:creationId xmlns:p14="http://schemas.microsoft.com/office/powerpoint/2010/main" val="1702940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2991329" y="1649167"/>
            <a:ext cx="5695793" cy="3582837"/>
          </a:xfrm>
          <a:prstGeom prst="rect">
            <a:avLst/>
          </a:prstGeom>
        </p:spPr>
      </p:pic>
      <p:pic>
        <p:nvPicPr>
          <p:cNvPr id="13" name="Picture 12"/>
          <p:cNvPicPr>
            <a:picLocks noChangeAspect="1"/>
          </p:cNvPicPr>
          <p:nvPr/>
        </p:nvPicPr>
        <p:blipFill>
          <a:blip r:embed="rId4"/>
          <a:stretch>
            <a:fillRect/>
          </a:stretch>
        </p:blipFill>
        <p:spPr>
          <a:xfrm>
            <a:off x="5324815" y="2589086"/>
            <a:ext cx="4276387" cy="1786517"/>
          </a:xfrm>
          <a:prstGeom prst="rect">
            <a:avLst/>
          </a:prstGeom>
        </p:spPr>
      </p:pic>
      <p:sp>
        <p:nvSpPr>
          <p:cNvPr id="16" name="TextBox 15"/>
          <p:cNvSpPr txBox="1"/>
          <p:nvPr/>
        </p:nvSpPr>
        <p:spPr>
          <a:xfrm>
            <a:off x="6143478" y="2400300"/>
            <a:ext cx="2743200" cy="553998"/>
          </a:xfrm>
          <a:prstGeom prst="rect">
            <a:avLst/>
          </a:prstGeom>
          <a:solidFill>
            <a:schemeClr val="bg1"/>
          </a:solidFill>
        </p:spPr>
        <p:txBody>
          <a:bodyPr wrap="square" rtlCol="0">
            <a:spAutoFit/>
          </a:bodyPr>
          <a:lstStyle/>
          <a:p>
            <a:pPr algn="ctr"/>
            <a:r>
              <a:rPr lang="en-US" sz="1500" dirty="0"/>
              <a:t>Automotive Factory</a:t>
            </a:r>
          </a:p>
          <a:p>
            <a:pPr algn="ctr"/>
            <a:endParaRPr lang="en-US" sz="1500" dirty="0"/>
          </a:p>
        </p:txBody>
      </p:sp>
      <p:grpSp>
        <p:nvGrpSpPr>
          <p:cNvPr id="9" name="Group 8"/>
          <p:cNvGrpSpPr/>
          <p:nvPr/>
        </p:nvGrpSpPr>
        <p:grpSpPr>
          <a:xfrm>
            <a:off x="6400801" y="1620617"/>
            <a:ext cx="3978593" cy="702208"/>
            <a:chOff x="6840390" y="4933725"/>
            <a:chExt cx="2177211" cy="2851788"/>
          </a:xfrm>
        </p:grpSpPr>
        <p:sp>
          <p:nvSpPr>
            <p:cNvPr id="11" name="Rounded Rectangular Callout 10"/>
            <p:cNvSpPr/>
            <p:nvPr/>
          </p:nvSpPr>
          <p:spPr>
            <a:xfrm>
              <a:off x="6840390" y="4933725"/>
              <a:ext cx="2177211" cy="2851788"/>
            </a:xfrm>
            <a:prstGeom prst="wedgeRoundRectCallout">
              <a:avLst>
                <a:gd name="adj1" fmla="val -19629"/>
                <a:gd name="adj2" fmla="val 5036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 name="TextBox 9"/>
            <p:cNvSpPr txBox="1"/>
            <p:nvPr/>
          </p:nvSpPr>
          <p:spPr>
            <a:xfrm>
              <a:off x="6927176" y="5170008"/>
              <a:ext cx="2055814" cy="2249882"/>
            </a:xfrm>
            <a:prstGeom prst="rect">
              <a:avLst/>
            </a:prstGeom>
            <a:solidFill>
              <a:schemeClr val="bg1"/>
            </a:solidFill>
          </p:spPr>
          <p:txBody>
            <a:bodyPr wrap="square" rtlCol="0">
              <a:spAutoFit/>
            </a:bodyPr>
            <a:lstStyle/>
            <a:p>
              <a:r>
                <a:rPr lang="en-US" sz="1500" dirty="0">
                  <a:solidFill>
                    <a:srgbClr val="0070C0"/>
                  </a:solidFill>
                  <a:ea typeface="Adobe Kaiti Std R" pitchFamily="18" charset="-128"/>
                  <a:cs typeface="Arial" pitchFamily="34" charset="0"/>
                </a:rPr>
                <a:t>The test-taker is presented with factory data for</a:t>
              </a:r>
              <a:r>
                <a:rPr lang="en-US" sz="1500" dirty="0">
                  <a:solidFill>
                    <a:srgbClr val="0070C0"/>
                  </a:solidFill>
                  <a:cs typeface="Arial" pitchFamily="34" charset="0"/>
                </a:rPr>
                <a:t> two years and a bar graph.</a:t>
              </a:r>
              <a:endParaRPr lang="en-US" sz="1500" dirty="0"/>
            </a:p>
          </p:txBody>
        </p:sp>
      </p:grpSp>
      <p:sp>
        <p:nvSpPr>
          <p:cNvPr id="17" name="Title 1"/>
          <p:cNvSpPr txBox="1">
            <a:spLocks/>
          </p:cNvSpPr>
          <p:nvPr/>
        </p:nvSpPr>
        <p:spPr bwMode="auto">
          <a:xfrm>
            <a:off x="1210723" y="386679"/>
            <a:ext cx="10040857" cy="991043"/>
          </a:xfrm>
          <a:prstGeom prst="rect">
            <a:avLst/>
          </a:prstGeom>
          <a:solidFill>
            <a:srgbClr val="00B050"/>
          </a:solidFill>
          <a:scene3d>
            <a:camera prst="orthographicFront"/>
            <a:lightRig rig="threePt" dir="t"/>
          </a:scene3d>
          <a:sp3d>
            <a:bevelT/>
          </a:sp3d>
        </p:spPr>
        <p:txBody>
          <a:bodyPr vert="horz" lIns="68580" tIns="34290" rIns="68580" bIns="34290" rtlCol="0" anchor="ctr">
            <a:normAutofit/>
          </a:bodyPr>
          <a:lstStyle>
            <a:defPPr>
              <a:defRPr lang="en-US"/>
            </a:defPPr>
            <a:lvl1pPr algn="ctr" defTabSz="914400">
              <a:lnSpc>
                <a:spcPct val="85000"/>
              </a:lnSpc>
              <a:spcBef>
                <a:spcPct val="0"/>
              </a:spcBef>
              <a:buNone/>
              <a:defRPr sz="2600" b="1" spc="-50" baseline="0">
                <a:solidFill>
                  <a:schemeClr val="bg1"/>
                </a:solidFill>
                <a:latin typeface="+mj-lt"/>
                <a:ea typeface="+mj-ea"/>
                <a:cs typeface="+mj-cs"/>
              </a:defRPr>
            </a:lvl1pPr>
          </a:lstStyle>
          <a:p>
            <a:r>
              <a:rPr lang="en-US" sz="2400" dirty="0">
                <a:latin typeface="Cambria" panose="02040503050406030204" pitchFamily="18" charset="0"/>
              </a:rPr>
              <a:t>Numeracy example item:  Level 2</a:t>
            </a:r>
          </a:p>
        </p:txBody>
      </p:sp>
      <p:sp>
        <p:nvSpPr>
          <p:cNvPr id="19" name="Rectangle 18"/>
          <p:cNvSpPr/>
          <p:nvPr/>
        </p:nvSpPr>
        <p:spPr>
          <a:xfrm>
            <a:off x="3218565" y="4000500"/>
            <a:ext cx="1886837" cy="253916"/>
          </a:xfrm>
          <a:prstGeom prst="rect">
            <a:avLst/>
          </a:prstGeom>
        </p:spPr>
        <p:txBody>
          <a:bodyPr wrap="square">
            <a:spAutoFit/>
          </a:bodyPr>
          <a:lstStyle/>
          <a:p>
            <a:r>
              <a:rPr lang="en-US" sz="1050" dirty="0">
                <a:solidFill>
                  <a:srgbClr val="0070C0"/>
                </a:solidFill>
              </a:rPr>
              <a:t>Which two bars are incorrect?</a:t>
            </a:r>
            <a:endParaRPr lang="en-US" sz="1350" dirty="0"/>
          </a:p>
        </p:txBody>
      </p:sp>
      <p:sp>
        <p:nvSpPr>
          <p:cNvPr id="20" name="Oval 19"/>
          <p:cNvSpPr/>
          <p:nvPr/>
        </p:nvSpPr>
        <p:spPr>
          <a:xfrm>
            <a:off x="3051872" y="3871000"/>
            <a:ext cx="2015804" cy="580943"/>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 name="Group 20"/>
          <p:cNvGrpSpPr/>
          <p:nvPr/>
        </p:nvGrpSpPr>
        <p:grpSpPr>
          <a:xfrm>
            <a:off x="3272690" y="2662737"/>
            <a:ext cx="1691692" cy="309065"/>
            <a:chOff x="6296998" y="2966434"/>
            <a:chExt cx="2168263" cy="494244"/>
          </a:xfrm>
        </p:grpSpPr>
        <p:sp>
          <p:nvSpPr>
            <p:cNvPr id="22" name="Freeform 21"/>
            <p:cNvSpPr/>
            <p:nvPr/>
          </p:nvSpPr>
          <p:spPr>
            <a:xfrm>
              <a:off x="6296998" y="2966434"/>
              <a:ext cx="2159358" cy="50416"/>
            </a:xfrm>
            <a:custGeom>
              <a:avLst/>
              <a:gdLst>
                <a:gd name="connsiteX0" fmla="*/ 0 w 2150772"/>
                <a:gd name="connsiteY0" fmla="*/ 12988 h 67697"/>
                <a:gd name="connsiteX1" fmla="*/ 77273 w 2150772"/>
                <a:gd name="connsiteY1" fmla="*/ 25867 h 67697"/>
                <a:gd name="connsiteX2" fmla="*/ 115910 w 2150772"/>
                <a:gd name="connsiteY2" fmla="*/ 38746 h 67697"/>
                <a:gd name="connsiteX3" fmla="*/ 167425 w 2150772"/>
                <a:gd name="connsiteY3" fmla="*/ 12988 h 67697"/>
                <a:gd name="connsiteX4" fmla="*/ 218941 w 2150772"/>
                <a:gd name="connsiteY4" fmla="*/ 64503 h 67697"/>
                <a:gd name="connsiteX5" fmla="*/ 244699 w 2150772"/>
                <a:gd name="connsiteY5" fmla="*/ 25867 h 67697"/>
                <a:gd name="connsiteX6" fmla="*/ 321972 w 2150772"/>
                <a:gd name="connsiteY6" fmla="*/ 64503 h 67697"/>
                <a:gd name="connsiteX7" fmla="*/ 347730 w 2150772"/>
                <a:gd name="connsiteY7" fmla="*/ 25867 h 67697"/>
                <a:gd name="connsiteX8" fmla="*/ 386366 w 2150772"/>
                <a:gd name="connsiteY8" fmla="*/ 12988 h 67697"/>
                <a:gd name="connsiteX9" fmla="*/ 425003 w 2150772"/>
                <a:gd name="connsiteY9" fmla="*/ 51624 h 67697"/>
                <a:gd name="connsiteX10" fmla="*/ 515155 w 2150772"/>
                <a:gd name="connsiteY10" fmla="*/ 12988 h 67697"/>
                <a:gd name="connsiteX11" fmla="*/ 605307 w 2150772"/>
                <a:gd name="connsiteY11" fmla="*/ 64503 h 67697"/>
                <a:gd name="connsiteX12" fmla="*/ 643944 w 2150772"/>
                <a:gd name="connsiteY12" fmla="*/ 25867 h 67697"/>
                <a:gd name="connsiteX13" fmla="*/ 695459 w 2150772"/>
                <a:gd name="connsiteY13" fmla="*/ 51624 h 67697"/>
                <a:gd name="connsiteX14" fmla="*/ 772732 w 2150772"/>
                <a:gd name="connsiteY14" fmla="*/ 25867 h 67697"/>
                <a:gd name="connsiteX15" fmla="*/ 811369 w 2150772"/>
                <a:gd name="connsiteY15" fmla="*/ 38746 h 67697"/>
                <a:gd name="connsiteX16" fmla="*/ 850006 w 2150772"/>
                <a:gd name="connsiteY16" fmla="*/ 64503 h 67697"/>
                <a:gd name="connsiteX17" fmla="*/ 888642 w 2150772"/>
                <a:gd name="connsiteY17" fmla="*/ 38746 h 67697"/>
                <a:gd name="connsiteX18" fmla="*/ 927279 w 2150772"/>
                <a:gd name="connsiteY18" fmla="*/ 51624 h 67697"/>
                <a:gd name="connsiteX19" fmla="*/ 965916 w 2150772"/>
                <a:gd name="connsiteY19" fmla="*/ 38746 h 67697"/>
                <a:gd name="connsiteX20" fmla="*/ 1043189 w 2150772"/>
                <a:gd name="connsiteY20" fmla="*/ 64503 h 67697"/>
                <a:gd name="connsiteX21" fmla="*/ 1081825 w 2150772"/>
                <a:gd name="connsiteY21" fmla="*/ 38746 h 67697"/>
                <a:gd name="connsiteX22" fmla="*/ 1159099 w 2150772"/>
                <a:gd name="connsiteY22" fmla="*/ 12988 h 67697"/>
                <a:gd name="connsiteX23" fmla="*/ 1275009 w 2150772"/>
                <a:gd name="connsiteY23" fmla="*/ 25867 h 67697"/>
                <a:gd name="connsiteX24" fmla="*/ 1365161 w 2150772"/>
                <a:gd name="connsiteY24" fmla="*/ 25867 h 67697"/>
                <a:gd name="connsiteX25" fmla="*/ 1532586 w 2150772"/>
                <a:gd name="connsiteY25" fmla="*/ 64503 h 67697"/>
                <a:gd name="connsiteX26" fmla="*/ 1635617 w 2150772"/>
                <a:gd name="connsiteY26" fmla="*/ 25867 h 67697"/>
                <a:gd name="connsiteX27" fmla="*/ 1674254 w 2150772"/>
                <a:gd name="connsiteY27" fmla="*/ 109 h 67697"/>
                <a:gd name="connsiteX28" fmla="*/ 1712890 w 2150772"/>
                <a:gd name="connsiteY28" fmla="*/ 12988 h 67697"/>
                <a:gd name="connsiteX29" fmla="*/ 1751527 w 2150772"/>
                <a:gd name="connsiteY29" fmla="*/ 109 h 67697"/>
                <a:gd name="connsiteX30" fmla="*/ 1867437 w 2150772"/>
                <a:gd name="connsiteY30" fmla="*/ 51624 h 67697"/>
                <a:gd name="connsiteX31" fmla="*/ 1944710 w 2150772"/>
                <a:gd name="connsiteY31" fmla="*/ 25867 h 67697"/>
                <a:gd name="connsiteX32" fmla="*/ 2150772 w 2150772"/>
                <a:gd name="connsiteY32" fmla="*/ 51624 h 6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0772" h="67697">
                  <a:moveTo>
                    <a:pt x="0" y="12988"/>
                  </a:moveTo>
                  <a:cubicBezTo>
                    <a:pt x="25758" y="17281"/>
                    <a:pt x="51782" y="20202"/>
                    <a:pt x="77273" y="25867"/>
                  </a:cubicBezTo>
                  <a:cubicBezTo>
                    <a:pt x="90525" y="28812"/>
                    <a:pt x="102471" y="40666"/>
                    <a:pt x="115910" y="38746"/>
                  </a:cubicBezTo>
                  <a:cubicBezTo>
                    <a:pt x="134916" y="36031"/>
                    <a:pt x="150253" y="21574"/>
                    <a:pt x="167425" y="12988"/>
                  </a:cubicBezTo>
                  <a:cubicBezTo>
                    <a:pt x="173486" y="31171"/>
                    <a:pt x="178537" y="80664"/>
                    <a:pt x="218941" y="64503"/>
                  </a:cubicBezTo>
                  <a:cubicBezTo>
                    <a:pt x="233312" y="58755"/>
                    <a:pt x="236113" y="38746"/>
                    <a:pt x="244699" y="25867"/>
                  </a:cubicBezTo>
                  <a:cubicBezTo>
                    <a:pt x="252835" y="31291"/>
                    <a:pt x="305309" y="71168"/>
                    <a:pt x="321972" y="64503"/>
                  </a:cubicBezTo>
                  <a:cubicBezTo>
                    <a:pt x="336343" y="58755"/>
                    <a:pt x="335643" y="35536"/>
                    <a:pt x="347730" y="25867"/>
                  </a:cubicBezTo>
                  <a:cubicBezTo>
                    <a:pt x="358331" y="17387"/>
                    <a:pt x="373487" y="17281"/>
                    <a:pt x="386366" y="12988"/>
                  </a:cubicBezTo>
                  <a:cubicBezTo>
                    <a:pt x="399245" y="25867"/>
                    <a:pt x="407490" y="46620"/>
                    <a:pt x="425003" y="51624"/>
                  </a:cubicBezTo>
                  <a:cubicBezTo>
                    <a:pt x="454111" y="59941"/>
                    <a:pt x="494517" y="26747"/>
                    <a:pt x="515155" y="12988"/>
                  </a:cubicBezTo>
                  <a:cubicBezTo>
                    <a:pt x="527920" y="21498"/>
                    <a:pt x="591850" y="66425"/>
                    <a:pt x="605307" y="64503"/>
                  </a:cubicBezTo>
                  <a:cubicBezTo>
                    <a:pt x="623337" y="61927"/>
                    <a:pt x="631065" y="38746"/>
                    <a:pt x="643944" y="25867"/>
                  </a:cubicBezTo>
                  <a:cubicBezTo>
                    <a:pt x="661116" y="34453"/>
                    <a:pt x="676261" y="51624"/>
                    <a:pt x="695459" y="51624"/>
                  </a:cubicBezTo>
                  <a:cubicBezTo>
                    <a:pt x="722610" y="51624"/>
                    <a:pt x="772732" y="25867"/>
                    <a:pt x="772732" y="25867"/>
                  </a:cubicBezTo>
                  <a:cubicBezTo>
                    <a:pt x="785611" y="30160"/>
                    <a:pt x="799226" y="32675"/>
                    <a:pt x="811369" y="38746"/>
                  </a:cubicBezTo>
                  <a:cubicBezTo>
                    <a:pt x="825213" y="45668"/>
                    <a:pt x="834528" y="64503"/>
                    <a:pt x="850006" y="64503"/>
                  </a:cubicBezTo>
                  <a:cubicBezTo>
                    <a:pt x="865484" y="64503"/>
                    <a:pt x="875763" y="47332"/>
                    <a:pt x="888642" y="38746"/>
                  </a:cubicBezTo>
                  <a:cubicBezTo>
                    <a:pt x="901521" y="43039"/>
                    <a:pt x="913703" y="51624"/>
                    <a:pt x="927279" y="51624"/>
                  </a:cubicBezTo>
                  <a:cubicBezTo>
                    <a:pt x="940855" y="51624"/>
                    <a:pt x="952423" y="37247"/>
                    <a:pt x="965916" y="38746"/>
                  </a:cubicBezTo>
                  <a:cubicBezTo>
                    <a:pt x="992901" y="41744"/>
                    <a:pt x="1043189" y="64503"/>
                    <a:pt x="1043189" y="64503"/>
                  </a:cubicBezTo>
                  <a:cubicBezTo>
                    <a:pt x="1056068" y="55917"/>
                    <a:pt x="1067681" y="45032"/>
                    <a:pt x="1081825" y="38746"/>
                  </a:cubicBezTo>
                  <a:cubicBezTo>
                    <a:pt x="1106636" y="27719"/>
                    <a:pt x="1159099" y="12988"/>
                    <a:pt x="1159099" y="12988"/>
                  </a:cubicBezTo>
                  <a:cubicBezTo>
                    <a:pt x="1249251" y="43039"/>
                    <a:pt x="1210614" y="47332"/>
                    <a:pt x="1275009" y="25867"/>
                  </a:cubicBezTo>
                  <a:cubicBezTo>
                    <a:pt x="1391319" y="64638"/>
                    <a:pt x="1221093" y="15577"/>
                    <a:pt x="1365161" y="25867"/>
                  </a:cubicBezTo>
                  <a:cubicBezTo>
                    <a:pt x="1437504" y="31034"/>
                    <a:pt x="1474047" y="44990"/>
                    <a:pt x="1532586" y="64503"/>
                  </a:cubicBezTo>
                  <a:cubicBezTo>
                    <a:pt x="1623200" y="4096"/>
                    <a:pt x="1508297" y="73612"/>
                    <a:pt x="1635617" y="25867"/>
                  </a:cubicBezTo>
                  <a:cubicBezTo>
                    <a:pt x="1650110" y="20432"/>
                    <a:pt x="1661375" y="8695"/>
                    <a:pt x="1674254" y="109"/>
                  </a:cubicBezTo>
                  <a:cubicBezTo>
                    <a:pt x="1687133" y="4402"/>
                    <a:pt x="1699315" y="12988"/>
                    <a:pt x="1712890" y="12988"/>
                  </a:cubicBezTo>
                  <a:cubicBezTo>
                    <a:pt x="1726466" y="12988"/>
                    <a:pt x="1738034" y="-1390"/>
                    <a:pt x="1751527" y="109"/>
                  </a:cubicBezTo>
                  <a:cubicBezTo>
                    <a:pt x="1806699" y="6239"/>
                    <a:pt x="1827180" y="24787"/>
                    <a:pt x="1867437" y="51624"/>
                  </a:cubicBezTo>
                  <a:cubicBezTo>
                    <a:pt x="1893195" y="43038"/>
                    <a:pt x="1918604" y="18408"/>
                    <a:pt x="1944710" y="25867"/>
                  </a:cubicBezTo>
                  <a:cubicBezTo>
                    <a:pt x="2072012" y="62238"/>
                    <a:pt x="2003609" y="51624"/>
                    <a:pt x="2150772" y="51624"/>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Freeform 22"/>
            <p:cNvSpPr/>
            <p:nvPr/>
          </p:nvSpPr>
          <p:spPr>
            <a:xfrm>
              <a:off x="6305903" y="3118834"/>
              <a:ext cx="2159358" cy="50416"/>
            </a:xfrm>
            <a:custGeom>
              <a:avLst/>
              <a:gdLst>
                <a:gd name="connsiteX0" fmla="*/ 0 w 2150772"/>
                <a:gd name="connsiteY0" fmla="*/ 12988 h 67697"/>
                <a:gd name="connsiteX1" fmla="*/ 77273 w 2150772"/>
                <a:gd name="connsiteY1" fmla="*/ 25867 h 67697"/>
                <a:gd name="connsiteX2" fmla="*/ 115910 w 2150772"/>
                <a:gd name="connsiteY2" fmla="*/ 38746 h 67697"/>
                <a:gd name="connsiteX3" fmla="*/ 167425 w 2150772"/>
                <a:gd name="connsiteY3" fmla="*/ 12988 h 67697"/>
                <a:gd name="connsiteX4" fmla="*/ 218941 w 2150772"/>
                <a:gd name="connsiteY4" fmla="*/ 64503 h 67697"/>
                <a:gd name="connsiteX5" fmla="*/ 244699 w 2150772"/>
                <a:gd name="connsiteY5" fmla="*/ 25867 h 67697"/>
                <a:gd name="connsiteX6" fmla="*/ 321972 w 2150772"/>
                <a:gd name="connsiteY6" fmla="*/ 64503 h 67697"/>
                <a:gd name="connsiteX7" fmla="*/ 347730 w 2150772"/>
                <a:gd name="connsiteY7" fmla="*/ 25867 h 67697"/>
                <a:gd name="connsiteX8" fmla="*/ 386366 w 2150772"/>
                <a:gd name="connsiteY8" fmla="*/ 12988 h 67697"/>
                <a:gd name="connsiteX9" fmla="*/ 425003 w 2150772"/>
                <a:gd name="connsiteY9" fmla="*/ 51624 h 67697"/>
                <a:gd name="connsiteX10" fmla="*/ 515155 w 2150772"/>
                <a:gd name="connsiteY10" fmla="*/ 12988 h 67697"/>
                <a:gd name="connsiteX11" fmla="*/ 605307 w 2150772"/>
                <a:gd name="connsiteY11" fmla="*/ 64503 h 67697"/>
                <a:gd name="connsiteX12" fmla="*/ 643944 w 2150772"/>
                <a:gd name="connsiteY12" fmla="*/ 25867 h 67697"/>
                <a:gd name="connsiteX13" fmla="*/ 695459 w 2150772"/>
                <a:gd name="connsiteY13" fmla="*/ 51624 h 67697"/>
                <a:gd name="connsiteX14" fmla="*/ 772732 w 2150772"/>
                <a:gd name="connsiteY14" fmla="*/ 25867 h 67697"/>
                <a:gd name="connsiteX15" fmla="*/ 811369 w 2150772"/>
                <a:gd name="connsiteY15" fmla="*/ 38746 h 67697"/>
                <a:gd name="connsiteX16" fmla="*/ 850006 w 2150772"/>
                <a:gd name="connsiteY16" fmla="*/ 64503 h 67697"/>
                <a:gd name="connsiteX17" fmla="*/ 888642 w 2150772"/>
                <a:gd name="connsiteY17" fmla="*/ 38746 h 67697"/>
                <a:gd name="connsiteX18" fmla="*/ 927279 w 2150772"/>
                <a:gd name="connsiteY18" fmla="*/ 51624 h 67697"/>
                <a:gd name="connsiteX19" fmla="*/ 965916 w 2150772"/>
                <a:gd name="connsiteY19" fmla="*/ 38746 h 67697"/>
                <a:gd name="connsiteX20" fmla="*/ 1043189 w 2150772"/>
                <a:gd name="connsiteY20" fmla="*/ 64503 h 67697"/>
                <a:gd name="connsiteX21" fmla="*/ 1081825 w 2150772"/>
                <a:gd name="connsiteY21" fmla="*/ 38746 h 67697"/>
                <a:gd name="connsiteX22" fmla="*/ 1159099 w 2150772"/>
                <a:gd name="connsiteY22" fmla="*/ 12988 h 67697"/>
                <a:gd name="connsiteX23" fmla="*/ 1275009 w 2150772"/>
                <a:gd name="connsiteY23" fmla="*/ 25867 h 67697"/>
                <a:gd name="connsiteX24" fmla="*/ 1365161 w 2150772"/>
                <a:gd name="connsiteY24" fmla="*/ 25867 h 67697"/>
                <a:gd name="connsiteX25" fmla="*/ 1532586 w 2150772"/>
                <a:gd name="connsiteY25" fmla="*/ 64503 h 67697"/>
                <a:gd name="connsiteX26" fmla="*/ 1635617 w 2150772"/>
                <a:gd name="connsiteY26" fmla="*/ 25867 h 67697"/>
                <a:gd name="connsiteX27" fmla="*/ 1674254 w 2150772"/>
                <a:gd name="connsiteY27" fmla="*/ 109 h 67697"/>
                <a:gd name="connsiteX28" fmla="*/ 1712890 w 2150772"/>
                <a:gd name="connsiteY28" fmla="*/ 12988 h 67697"/>
                <a:gd name="connsiteX29" fmla="*/ 1751527 w 2150772"/>
                <a:gd name="connsiteY29" fmla="*/ 109 h 67697"/>
                <a:gd name="connsiteX30" fmla="*/ 1867437 w 2150772"/>
                <a:gd name="connsiteY30" fmla="*/ 51624 h 67697"/>
                <a:gd name="connsiteX31" fmla="*/ 1944710 w 2150772"/>
                <a:gd name="connsiteY31" fmla="*/ 25867 h 67697"/>
                <a:gd name="connsiteX32" fmla="*/ 2150772 w 2150772"/>
                <a:gd name="connsiteY32" fmla="*/ 51624 h 6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0772" h="67697">
                  <a:moveTo>
                    <a:pt x="0" y="12988"/>
                  </a:moveTo>
                  <a:cubicBezTo>
                    <a:pt x="25758" y="17281"/>
                    <a:pt x="51782" y="20202"/>
                    <a:pt x="77273" y="25867"/>
                  </a:cubicBezTo>
                  <a:cubicBezTo>
                    <a:pt x="90525" y="28812"/>
                    <a:pt x="102471" y="40666"/>
                    <a:pt x="115910" y="38746"/>
                  </a:cubicBezTo>
                  <a:cubicBezTo>
                    <a:pt x="134916" y="36031"/>
                    <a:pt x="150253" y="21574"/>
                    <a:pt x="167425" y="12988"/>
                  </a:cubicBezTo>
                  <a:cubicBezTo>
                    <a:pt x="173486" y="31171"/>
                    <a:pt x="178537" y="80664"/>
                    <a:pt x="218941" y="64503"/>
                  </a:cubicBezTo>
                  <a:cubicBezTo>
                    <a:pt x="233312" y="58755"/>
                    <a:pt x="236113" y="38746"/>
                    <a:pt x="244699" y="25867"/>
                  </a:cubicBezTo>
                  <a:cubicBezTo>
                    <a:pt x="252835" y="31291"/>
                    <a:pt x="305309" y="71168"/>
                    <a:pt x="321972" y="64503"/>
                  </a:cubicBezTo>
                  <a:cubicBezTo>
                    <a:pt x="336343" y="58755"/>
                    <a:pt x="335643" y="35536"/>
                    <a:pt x="347730" y="25867"/>
                  </a:cubicBezTo>
                  <a:cubicBezTo>
                    <a:pt x="358331" y="17387"/>
                    <a:pt x="373487" y="17281"/>
                    <a:pt x="386366" y="12988"/>
                  </a:cubicBezTo>
                  <a:cubicBezTo>
                    <a:pt x="399245" y="25867"/>
                    <a:pt x="407490" y="46620"/>
                    <a:pt x="425003" y="51624"/>
                  </a:cubicBezTo>
                  <a:cubicBezTo>
                    <a:pt x="454111" y="59941"/>
                    <a:pt x="494517" y="26747"/>
                    <a:pt x="515155" y="12988"/>
                  </a:cubicBezTo>
                  <a:cubicBezTo>
                    <a:pt x="527920" y="21498"/>
                    <a:pt x="591850" y="66425"/>
                    <a:pt x="605307" y="64503"/>
                  </a:cubicBezTo>
                  <a:cubicBezTo>
                    <a:pt x="623337" y="61927"/>
                    <a:pt x="631065" y="38746"/>
                    <a:pt x="643944" y="25867"/>
                  </a:cubicBezTo>
                  <a:cubicBezTo>
                    <a:pt x="661116" y="34453"/>
                    <a:pt x="676261" y="51624"/>
                    <a:pt x="695459" y="51624"/>
                  </a:cubicBezTo>
                  <a:cubicBezTo>
                    <a:pt x="722610" y="51624"/>
                    <a:pt x="772732" y="25867"/>
                    <a:pt x="772732" y="25867"/>
                  </a:cubicBezTo>
                  <a:cubicBezTo>
                    <a:pt x="785611" y="30160"/>
                    <a:pt x="799226" y="32675"/>
                    <a:pt x="811369" y="38746"/>
                  </a:cubicBezTo>
                  <a:cubicBezTo>
                    <a:pt x="825213" y="45668"/>
                    <a:pt x="834528" y="64503"/>
                    <a:pt x="850006" y="64503"/>
                  </a:cubicBezTo>
                  <a:cubicBezTo>
                    <a:pt x="865484" y="64503"/>
                    <a:pt x="875763" y="47332"/>
                    <a:pt x="888642" y="38746"/>
                  </a:cubicBezTo>
                  <a:cubicBezTo>
                    <a:pt x="901521" y="43039"/>
                    <a:pt x="913703" y="51624"/>
                    <a:pt x="927279" y="51624"/>
                  </a:cubicBezTo>
                  <a:cubicBezTo>
                    <a:pt x="940855" y="51624"/>
                    <a:pt x="952423" y="37247"/>
                    <a:pt x="965916" y="38746"/>
                  </a:cubicBezTo>
                  <a:cubicBezTo>
                    <a:pt x="992901" y="41744"/>
                    <a:pt x="1043189" y="64503"/>
                    <a:pt x="1043189" y="64503"/>
                  </a:cubicBezTo>
                  <a:cubicBezTo>
                    <a:pt x="1056068" y="55917"/>
                    <a:pt x="1067681" y="45032"/>
                    <a:pt x="1081825" y="38746"/>
                  </a:cubicBezTo>
                  <a:cubicBezTo>
                    <a:pt x="1106636" y="27719"/>
                    <a:pt x="1159099" y="12988"/>
                    <a:pt x="1159099" y="12988"/>
                  </a:cubicBezTo>
                  <a:cubicBezTo>
                    <a:pt x="1249251" y="43039"/>
                    <a:pt x="1210614" y="47332"/>
                    <a:pt x="1275009" y="25867"/>
                  </a:cubicBezTo>
                  <a:cubicBezTo>
                    <a:pt x="1391319" y="64638"/>
                    <a:pt x="1221093" y="15577"/>
                    <a:pt x="1365161" y="25867"/>
                  </a:cubicBezTo>
                  <a:cubicBezTo>
                    <a:pt x="1437504" y="31034"/>
                    <a:pt x="1474047" y="44990"/>
                    <a:pt x="1532586" y="64503"/>
                  </a:cubicBezTo>
                  <a:cubicBezTo>
                    <a:pt x="1623200" y="4096"/>
                    <a:pt x="1508297" y="73612"/>
                    <a:pt x="1635617" y="25867"/>
                  </a:cubicBezTo>
                  <a:cubicBezTo>
                    <a:pt x="1650110" y="20432"/>
                    <a:pt x="1661375" y="8695"/>
                    <a:pt x="1674254" y="109"/>
                  </a:cubicBezTo>
                  <a:cubicBezTo>
                    <a:pt x="1687133" y="4402"/>
                    <a:pt x="1699315" y="12988"/>
                    <a:pt x="1712890" y="12988"/>
                  </a:cubicBezTo>
                  <a:cubicBezTo>
                    <a:pt x="1726466" y="12988"/>
                    <a:pt x="1738034" y="-1390"/>
                    <a:pt x="1751527" y="109"/>
                  </a:cubicBezTo>
                  <a:cubicBezTo>
                    <a:pt x="1806699" y="6239"/>
                    <a:pt x="1827180" y="24787"/>
                    <a:pt x="1867437" y="51624"/>
                  </a:cubicBezTo>
                  <a:cubicBezTo>
                    <a:pt x="1893195" y="43038"/>
                    <a:pt x="1918604" y="18408"/>
                    <a:pt x="1944710" y="25867"/>
                  </a:cubicBezTo>
                  <a:cubicBezTo>
                    <a:pt x="2072012" y="62238"/>
                    <a:pt x="2003609" y="51624"/>
                    <a:pt x="2150772" y="51624"/>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23"/>
            <p:cNvSpPr/>
            <p:nvPr/>
          </p:nvSpPr>
          <p:spPr>
            <a:xfrm>
              <a:off x="6305903" y="3258321"/>
              <a:ext cx="2159358" cy="50416"/>
            </a:xfrm>
            <a:custGeom>
              <a:avLst/>
              <a:gdLst>
                <a:gd name="connsiteX0" fmla="*/ 0 w 2150772"/>
                <a:gd name="connsiteY0" fmla="*/ 12988 h 67697"/>
                <a:gd name="connsiteX1" fmla="*/ 77273 w 2150772"/>
                <a:gd name="connsiteY1" fmla="*/ 25867 h 67697"/>
                <a:gd name="connsiteX2" fmla="*/ 115910 w 2150772"/>
                <a:gd name="connsiteY2" fmla="*/ 38746 h 67697"/>
                <a:gd name="connsiteX3" fmla="*/ 167425 w 2150772"/>
                <a:gd name="connsiteY3" fmla="*/ 12988 h 67697"/>
                <a:gd name="connsiteX4" fmla="*/ 218941 w 2150772"/>
                <a:gd name="connsiteY4" fmla="*/ 64503 h 67697"/>
                <a:gd name="connsiteX5" fmla="*/ 244699 w 2150772"/>
                <a:gd name="connsiteY5" fmla="*/ 25867 h 67697"/>
                <a:gd name="connsiteX6" fmla="*/ 321972 w 2150772"/>
                <a:gd name="connsiteY6" fmla="*/ 64503 h 67697"/>
                <a:gd name="connsiteX7" fmla="*/ 347730 w 2150772"/>
                <a:gd name="connsiteY7" fmla="*/ 25867 h 67697"/>
                <a:gd name="connsiteX8" fmla="*/ 386366 w 2150772"/>
                <a:gd name="connsiteY8" fmla="*/ 12988 h 67697"/>
                <a:gd name="connsiteX9" fmla="*/ 425003 w 2150772"/>
                <a:gd name="connsiteY9" fmla="*/ 51624 h 67697"/>
                <a:gd name="connsiteX10" fmla="*/ 515155 w 2150772"/>
                <a:gd name="connsiteY10" fmla="*/ 12988 h 67697"/>
                <a:gd name="connsiteX11" fmla="*/ 605307 w 2150772"/>
                <a:gd name="connsiteY11" fmla="*/ 64503 h 67697"/>
                <a:gd name="connsiteX12" fmla="*/ 643944 w 2150772"/>
                <a:gd name="connsiteY12" fmla="*/ 25867 h 67697"/>
                <a:gd name="connsiteX13" fmla="*/ 695459 w 2150772"/>
                <a:gd name="connsiteY13" fmla="*/ 51624 h 67697"/>
                <a:gd name="connsiteX14" fmla="*/ 772732 w 2150772"/>
                <a:gd name="connsiteY14" fmla="*/ 25867 h 67697"/>
                <a:gd name="connsiteX15" fmla="*/ 811369 w 2150772"/>
                <a:gd name="connsiteY15" fmla="*/ 38746 h 67697"/>
                <a:gd name="connsiteX16" fmla="*/ 850006 w 2150772"/>
                <a:gd name="connsiteY16" fmla="*/ 64503 h 67697"/>
                <a:gd name="connsiteX17" fmla="*/ 888642 w 2150772"/>
                <a:gd name="connsiteY17" fmla="*/ 38746 h 67697"/>
                <a:gd name="connsiteX18" fmla="*/ 927279 w 2150772"/>
                <a:gd name="connsiteY18" fmla="*/ 51624 h 67697"/>
                <a:gd name="connsiteX19" fmla="*/ 965916 w 2150772"/>
                <a:gd name="connsiteY19" fmla="*/ 38746 h 67697"/>
                <a:gd name="connsiteX20" fmla="*/ 1043189 w 2150772"/>
                <a:gd name="connsiteY20" fmla="*/ 64503 h 67697"/>
                <a:gd name="connsiteX21" fmla="*/ 1081825 w 2150772"/>
                <a:gd name="connsiteY21" fmla="*/ 38746 h 67697"/>
                <a:gd name="connsiteX22" fmla="*/ 1159099 w 2150772"/>
                <a:gd name="connsiteY22" fmla="*/ 12988 h 67697"/>
                <a:gd name="connsiteX23" fmla="*/ 1275009 w 2150772"/>
                <a:gd name="connsiteY23" fmla="*/ 25867 h 67697"/>
                <a:gd name="connsiteX24" fmla="*/ 1365161 w 2150772"/>
                <a:gd name="connsiteY24" fmla="*/ 25867 h 67697"/>
                <a:gd name="connsiteX25" fmla="*/ 1532586 w 2150772"/>
                <a:gd name="connsiteY25" fmla="*/ 64503 h 67697"/>
                <a:gd name="connsiteX26" fmla="*/ 1635617 w 2150772"/>
                <a:gd name="connsiteY26" fmla="*/ 25867 h 67697"/>
                <a:gd name="connsiteX27" fmla="*/ 1674254 w 2150772"/>
                <a:gd name="connsiteY27" fmla="*/ 109 h 67697"/>
                <a:gd name="connsiteX28" fmla="*/ 1712890 w 2150772"/>
                <a:gd name="connsiteY28" fmla="*/ 12988 h 67697"/>
                <a:gd name="connsiteX29" fmla="*/ 1751527 w 2150772"/>
                <a:gd name="connsiteY29" fmla="*/ 109 h 67697"/>
                <a:gd name="connsiteX30" fmla="*/ 1867437 w 2150772"/>
                <a:gd name="connsiteY30" fmla="*/ 51624 h 67697"/>
                <a:gd name="connsiteX31" fmla="*/ 1944710 w 2150772"/>
                <a:gd name="connsiteY31" fmla="*/ 25867 h 67697"/>
                <a:gd name="connsiteX32" fmla="*/ 2150772 w 2150772"/>
                <a:gd name="connsiteY32" fmla="*/ 51624 h 6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0772" h="67697">
                  <a:moveTo>
                    <a:pt x="0" y="12988"/>
                  </a:moveTo>
                  <a:cubicBezTo>
                    <a:pt x="25758" y="17281"/>
                    <a:pt x="51782" y="20202"/>
                    <a:pt x="77273" y="25867"/>
                  </a:cubicBezTo>
                  <a:cubicBezTo>
                    <a:pt x="90525" y="28812"/>
                    <a:pt x="102471" y="40666"/>
                    <a:pt x="115910" y="38746"/>
                  </a:cubicBezTo>
                  <a:cubicBezTo>
                    <a:pt x="134916" y="36031"/>
                    <a:pt x="150253" y="21574"/>
                    <a:pt x="167425" y="12988"/>
                  </a:cubicBezTo>
                  <a:cubicBezTo>
                    <a:pt x="173486" y="31171"/>
                    <a:pt x="178537" y="80664"/>
                    <a:pt x="218941" y="64503"/>
                  </a:cubicBezTo>
                  <a:cubicBezTo>
                    <a:pt x="233312" y="58755"/>
                    <a:pt x="236113" y="38746"/>
                    <a:pt x="244699" y="25867"/>
                  </a:cubicBezTo>
                  <a:cubicBezTo>
                    <a:pt x="252835" y="31291"/>
                    <a:pt x="305309" y="71168"/>
                    <a:pt x="321972" y="64503"/>
                  </a:cubicBezTo>
                  <a:cubicBezTo>
                    <a:pt x="336343" y="58755"/>
                    <a:pt x="335643" y="35536"/>
                    <a:pt x="347730" y="25867"/>
                  </a:cubicBezTo>
                  <a:cubicBezTo>
                    <a:pt x="358331" y="17387"/>
                    <a:pt x="373487" y="17281"/>
                    <a:pt x="386366" y="12988"/>
                  </a:cubicBezTo>
                  <a:cubicBezTo>
                    <a:pt x="399245" y="25867"/>
                    <a:pt x="407490" y="46620"/>
                    <a:pt x="425003" y="51624"/>
                  </a:cubicBezTo>
                  <a:cubicBezTo>
                    <a:pt x="454111" y="59941"/>
                    <a:pt x="494517" y="26747"/>
                    <a:pt x="515155" y="12988"/>
                  </a:cubicBezTo>
                  <a:cubicBezTo>
                    <a:pt x="527920" y="21498"/>
                    <a:pt x="591850" y="66425"/>
                    <a:pt x="605307" y="64503"/>
                  </a:cubicBezTo>
                  <a:cubicBezTo>
                    <a:pt x="623337" y="61927"/>
                    <a:pt x="631065" y="38746"/>
                    <a:pt x="643944" y="25867"/>
                  </a:cubicBezTo>
                  <a:cubicBezTo>
                    <a:pt x="661116" y="34453"/>
                    <a:pt x="676261" y="51624"/>
                    <a:pt x="695459" y="51624"/>
                  </a:cubicBezTo>
                  <a:cubicBezTo>
                    <a:pt x="722610" y="51624"/>
                    <a:pt x="772732" y="25867"/>
                    <a:pt x="772732" y="25867"/>
                  </a:cubicBezTo>
                  <a:cubicBezTo>
                    <a:pt x="785611" y="30160"/>
                    <a:pt x="799226" y="32675"/>
                    <a:pt x="811369" y="38746"/>
                  </a:cubicBezTo>
                  <a:cubicBezTo>
                    <a:pt x="825213" y="45668"/>
                    <a:pt x="834528" y="64503"/>
                    <a:pt x="850006" y="64503"/>
                  </a:cubicBezTo>
                  <a:cubicBezTo>
                    <a:pt x="865484" y="64503"/>
                    <a:pt x="875763" y="47332"/>
                    <a:pt x="888642" y="38746"/>
                  </a:cubicBezTo>
                  <a:cubicBezTo>
                    <a:pt x="901521" y="43039"/>
                    <a:pt x="913703" y="51624"/>
                    <a:pt x="927279" y="51624"/>
                  </a:cubicBezTo>
                  <a:cubicBezTo>
                    <a:pt x="940855" y="51624"/>
                    <a:pt x="952423" y="37247"/>
                    <a:pt x="965916" y="38746"/>
                  </a:cubicBezTo>
                  <a:cubicBezTo>
                    <a:pt x="992901" y="41744"/>
                    <a:pt x="1043189" y="64503"/>
                    <a:pt x="1043189" y="64503"/>
                  </a:cubicBezTo>
                  <a:cubicBezTo>
                    <a:pt x="1056068" y="55917"/>
                    <a:pt x="1067681" y="45032"/>
                    <a:pt x="1081825" y="38746"/>
                  </a:cubicBezTo>
                  <a:cubicBezTo>
                    <a:pt x="1106636" y="27719"/>
                    <a:pt x="1159099" y="12988"/>
                    <a:pt x="1159099" y="12988"/>
                  </a:cubicBezTo>
                  <a:cubicBezTo>
                    <a:pt x="1249251" y="43039"/>
                    <a:pt x="1210614" y="47332"/>
                    <a:pt x="1275009" y="25867"/>
                  </a:cubicBezTo>
                  <a:cubicBezTo>
                    <a:pt x="1391319" y="64638"/>
                    <a:pt x="1221093" y="15577"/>
                    <a:pt x="1365161" y="25867"/>
                  </a:cubicBezTo>
                  <a:cubicBezTo>
                    <a:pt x="1437504" y="31034"/>
                    <a:pt x="1474047" y="44990"/>
                    <a:pt x="1532586" y="64503"/>
                  </a:cubicBezTo>
                  <a:cubicBezTo>
                    <a:pt x="1623200" y="4096"/>
                    <a:pt x="1508297" y="73612"/>
                    <a:pt x="1635617" y="25867"/>
                  </a:cubicBezTo>
                  <a:cubicBezTo>
                    <a:pt x="1650110" y="20432"/>
                    <a:pt x="1661375" y="8695"/>
                    <a:pt x="1674254" y="109"/>
                  </a:cubicBezTo>
                  <a:cubicBezTo>
                    <a:pt x="1687133" y="4402"/>
                    <a:pt x="1699315" y="12988"/>
                    <a:pt x="1712890" y="12988"/>
                  </a:cubicBezTo>
                  <a:cubicBezTo>
                    <a:pt x="1726466" y="12988"/>
                    <a:pt x="1738034" y="-1390"/>
                    <a:pt x="1751527" y="109"/>
                  </a:cubicBezTo>
                  <a:cubicBezTo>
                    <a:pt x="1806699" y="6239"/>
                    <a:pt x="1827180" y="24787"/>
                    <a:pt x="1867437" y="51624"/>
                  </a:cubicBezTo>
                  <a:cubicBezTo>
                    <a:pt x="1893195" y="43038"/>
                    <a:pt x="1918604" y="18408"/>
                    <a:pt x="1944710" y="25867"/>
                  </a:cubicBezTo>
                  <a:cubicBezTo>
                    <a:pt x="2072012" y="62238"/>
                    <a:pt x="2003609" y="51624"/>
                    <a:pt x="2150772" y="51624"/>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Freeform 24"/>
            <p:cNvSpPr/>
            <p:nvPr/>
          </p:nvSpPr>
          <p:spPr>
            <a:xfrm>
              <a:off x="6305903" y="3410262"/>
              <a:ext cx="2159358" cy="50416"/>
            </a:xfrm>
            <a:custGeom>
              <a:avLst/>
              <a:gdLst>
                <a:gd name="connsiteX0" fmla="*/ 0 w 2150772"/>
                <a:gd name="connsiteY0" fmla="*/ 12988 h 67697"/>
                <a:gd name="connsiteX1" fmla="*/ 77273 w 2150772"/>
                <a:gd name="connsiteY1" fmla="*/ 25867 h 67697"/>
                <a:gd name="connsiteX2" fmla="*/ 115910 w 2150772"/>
                <a:gd name="connsiteY2" fmla="*/ 38746 h 67697"/>
                <a:gd name="connsiteX3" fmla="*/ 167425 w 2150772"/>
                <a:gd name="connsiteY3" fmla="*/ 12988 h 67697"/>
                <a:gd name="connsiteX4" fmla="*/ 218941 w 2150772"/>
                <a:gd name="connsiteY4" fmla="*/ 64503 h 67697"/>
                <a:gd name="connsiteX5" fmla="*/ 244699 w 2150772"/>
                <a:gd name="connsiteY5" fmla="*/ 25867 h 67697"/>
                <a:gd name="connsiteX6" fmla="*/ 321972 w 2150772"/>
                <a:gd name="connsiteY6" fmla="*/ 64503 h 67697"/>
                <a:gd name="connsiteX7" fmla="*/ 347730 w 2150772"/>
                <a:gd name="connsiteY7" fmla="*/ 25867 h 67697"/>
                <a:gd name="connsiteX8" fmla="*/ 386366 w 2150772"/>
                <a:gd name="connsiteY8" fmla="*/ 12988 h 67697"/>
                <a:gd name="connsiteX9" fmla="*/ 425003 w 2150772"/>
                <a:gd name="connsiteY9" fmla="*/ 51624 h 67697"/>
                <a:gd name="connsiteX10" fmla="*/ 515155 w 2150772"/>
                <a:gd name="connsiteY10" fmla="*/ 12988 h 67697"/>
                <a:gd name="connsiteX11" fmla="*/ 605307 w 2150772"/>
                <a:gd name="connsiteY11" fmla="*/ 64503 h 67697"/>
                <a:gd name="connsiteX12" fmla="*/ 643944 w 2150772"/>
                <a:gd name="connsiteY12" fmla="*/ 25867 h 67697"/>
                <a:gd name="connsiteX13" fmla="*/ 695459 w 2150772"/>
                <a:gd name="connsiteY13" fmla="*/ 51624 h 67697"/>
                <a:gd name="connsiteX14" fmla="*/ 772732 w 2150772"/>
                <a:gd name="connsiteY14" fmla="*/ 25867 h 67697"/>
                <a:gd name="connsiteX15" fmla="*/ 811369 w 2150772"/>
                <a:gd name="connsiteY15" fmla="*/ 38746 h 67697"/>
                <a:gd name="connsiteX16" fmla="*/ 850006 w 2150772"/>
                <a:gd name="connsiteY16" fmla="*/ 64503 h 67697"/>
                <a:gd name="connsiteX17" fmla="*/ 888642 w 2150772"/>
                <a:gd name="connsiteY17" fmla="*/ 38746 h 67697"/>
                <a:gd name="connsiteX18" fmla="*/ 927279 w 2150772"/>
                <a:gd name="connsiteY18" fmla="*/ 51624 h 67697"/>
                <a:gd name="connsiteX19" fmla="*/ 965916 w 2150772"/>
                <a:gd name="connsiteY19" fmla="*/ 38746 h 67697"/>
                <a:gd name="connsiteX20" fmla="*/ 1043189 w 2150772"/>
                <a:gd name="connsiteY20" fmla="*/ 64503 h 67697"/>
                <a:gd name="connsiteX21" fmla="*/ 1081825 w 2150772"/>
                <a:gd name="connsiteY21" fmla="*/ 38746 h 67697"/>
                <a:gd name="connsiteX22" fmla="*/ 1159099 w 2150772"/>
                <a:gd name="connsiteY22" fmla="*/ 12988 h 67697"/>
                <a:gd name="connsiteX23" fmla="*/ 1275009 w 2150772"/>
                <a:gd name="connsiteY23" fmla="*/ 25867 h 67697"/>
                <a:gd name="connsiteX24" fmla="*/ 1365161 w 2150772"/>
                <a:gd name="connsiteY24" fmla="*/ 25867 h 67697"/>
                <a:gd name="connsiteX25" fmla="*/ 1532586 w 2150772"/>
                <a:gd name="connsiteY25" fmla="*/ 64503 h 67697"/>
                <a:gd name="connsiteX26" fmla="*/ 1635617 w 2150772"/>
                <a:gd name="connsiteY26" fmla="*/ 25867 h 67697"/>
                <a:gd name="connsiteX27" fmla="*/ 1674254 w 2150772"/>
                <a:gd name="connsiteY27" fmla="*/ 109 h 67697"/>
                <a:gd name="connsiteX28" fmla="*/ 1712890 w 2150772"/>
                <a:gd name="connsiteY28" fmla="*/ 12988 h 67697"/>
                <a:gd name="connsiteX29" fmla="*/ 1751527 w 2150772"/>
                <a:gd name="connsiteY29" fmla="*/ 109 h 67697"/>
                <a:gd name="connsiteX30" fmla="*/ 1867437 w 2150772"/>
                <a:gd name="connsiteY30" fmla="*/ 51624 h 67697"/>
                <a:gd name="connsiteX31" fmla="*/ 1944710 w 2150772"/>
                <a:gd name="connsiteY31" fmla="*/ 25867 h 67697"/>
                <a:gd name="connsiteX32" fmla="*/ 2150772 w 2150772"/>
                <a:gd name="connsiteY32" fmla="*/ 51624 h 6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0772" h="67697">
                  <a:moveTo>
                    <a:pt x="0" y="12988"/>
                  </a:moveTo>
                  <a:cubicBezTo>
                    <a:pt x="25758" y="17281"/>
                    <a:pt x="51782" y="20202"/>
                    <a:pt x="77273" y="25867"/>
                  </a:cubicBezTo>
                  <a:cubicBezTo>
                    <a:pt x="90525" y="28812"/>
                    <a:pt x="102471" y="40666"/>
                    <a:pt x="115910" y="38746"/>
                  </a:cubicBezTo>
                  <a:cubicBezTo>
                    <a:pt x="134916" y="36031"/>
                    <a:pt x="150253" y="21574"/>
                    <a:pt x="167425" y="12988"/>
                  </a:cubicBezTo>
                  <a:cubicBezTo>
                    <a:pt x="173486" y="31171"/>
                    <a:pt x="178537" y="80664"/>
                    <a:pt x="218941" y="64503"/>
                  </a:cubicBezTo>
                  <a:cubicBezTo>
                    <a:pt x="233312" y="58755"/>
                    <a:pt x="236113" y="38746"/>
                    <a:pt x="244699" y="25867"/>
                  </a:cubicBezTo>
                  <a:cubicBezTo>
                    <a:pt x="252835" y="31291"/>
                    <a:pt x="305309" y="71168"/>
                    <a:pt x="321972" y="64503"/>
                  </a:cubicBezTo>
                  <a:cubicBezTo>
                    <a:pt x="336343" y="58755"/>
                    <a:pt x="335643" y="35536"/>
                    <a:pt x="347730" y="25867"/>
                  </a:cubicBezTo>
                  <a:cubicBezTo>
                    <a:pt x="358331" y="17387"/>
                    <a:pt x="373487" y="17281"/>
                    <a:pt x="386366" y="12988"/>
                  </a:cubicBezTo>
                  <a:cubicBezTo>
                    <a:pt x="399245" y="25867"/>
                    <a:pt x="407490" y="46620"/>
                    <a:pt x="425003" y="51624"/>
                  </a:cubicBezTo>
                  <a:cubicBezTo>
                    <a:pt x="454111" y="59941"/>
                    <a:pt x="494517" y="26747"/>
                    <a:pt x="515155" y="12988"/>
                  </a:cubicBezTo>
                  <a:cubicBezTo>
                    <a:pt x="527920" y="21498"/>
                    <a:pt x="591850" y="66425"/>
                    <a:pt x="605307" y="64503"/>
                  </a:cubicBezTo>
                  <a:cubicBezTo>
                    <a:pt x="623337" y="61927"/>
                    <a:pt x="631065" y="38746"/>
                    <a:pt x="643944" y="25867"/>
                  </a:cubicBezTo>
                  <a:cubicBezTo>
                    <a:pt x="661116" y="34453"/>
                    <a:pt x="676261" y="51624"/>
                    <a:pt x="695459" y="51624"/>
                  </a:cubicBezTo>
                  <a:cubicBezTo>
                    <a:pt x="722610" y="51624"/>
                    <a:pt x="772732" y="25867"/>
                    <a:pt x="772732" y="25867"/>
                  </a:cubicBezTo>
                  <a:cubicBezTo>
                    <a:pt x="785611" y="30160"/>
                    <a:pt x="799226" y="32675"/>
                    <a:pt x="811369" y="38746"/>
                  </a:cubicBezTo>
                  <a:cubicBezTo>
                    <a:pt x="825213" y="45668"/>
                    <a:pt x="834528" y="64503"/>
                    <a:pt x="850006" y="64503"/>
                  </a:cubicBezTo>
                  <a:cubicBezTo>
                    <a:pt x="865484" y="64503"/>
                    <a:pt x="875763" y="47332"/>
                    <a:pt x="888642" y="38746"/>
                  </a:cubicBezTo>
                  <a:cubicBezTo>
                    <a:pt x="901521" y="43039"/>
                    <a:pt x="913703" y="51624"/>
                    <a:pt x="927279" y="51624"/>
                  </a:cubicBezTo>
                  <a:cubicBezTo>
                    <a:pt x="940855" y="51624"/>
                    <a:pt x="952423" y="37247"/>
                    <a:pt x="965916" y="38746"/>
                  </a:cubicBezTo>
                  <a:cubicBezTo>
                    <a:pt x="992901" y="41744"/>
                    <a:pt x="1043189" y="64503"/>
                    <a:pt x="1043189" y="64503"/>
                  </a:cubicBezTo>
                  <a:cubicBezTo>
                    <a:pt x="1056068" y="55917"/>
                    <a:pt x="1067681" y="45032"/>
                    <a:pt x="1081825" y="38746"/>
                  </a:cubicBezTo>
                  <a:cubicBezTo>
                    <a:pt x="1106636" y="27719"/>
                    <a:pt x="1159099" y="12988"/>
                    <a:pt x="1159099" y="12988"/>
                  </a:cubicBezTo>
                  <a:cubicBezTo>
                    <a:pt x="1249251" y="43039"/>
                    <a:pt x="1210614" y="47332"/>
                    <a:pt x="1275009" y="25867"/>
                  </a:cubicBezTo>
                  <a:cubicBezTo>
                    <a:pt x="1391319" y="64638"/>
                    <a:pt x="1221093" y="15577"/>
                    <a:pt x="1365161" y="25867"/>
                  </a:cubicBezTo>
                  <a:cubicBezTo>
                    <a:pt x="1437504" y="31034"/>
                    <a:pt x="1474047" y="44990"/>
                    <a:pt x="1532586" y="64503"/>
                  </a:cubicBezTo>
                  <a:cubicBezTo>
                    <a:pt x="1623200" y="4096"/>
                    <a:pt x="1508297" y="73612"/>
                    <a:pt x="1635617" y="25867"/>
                  </a:cubicBezTo>
                  <a:cubicBezTo>
                    <a:pt x="1650110" y="20432"/>
                    <a:pt x="1661375" y="8695"/>
                    <a:pt x="1674254" y="109"/>
                  </a:cubicBezTo>
                  <a:cubicBezTo>
                    <a:pt x="1687133" y="4402"/>
                    <a:pt x="1699315" y="12988"/>
                    <a:pt x="1712890" y="12988"/>
                  </a:cubicBezTo>
                  <a:cubicBezTo>
                    <a:pt x="1726466" y="12988"/>
                    <a:pt x="1738034" y="-1390"/>
                    <a:pt x="1751527" y="109"/>
                  </a:cubicBezTo>
                  <a:cubicBezTo>
                    <a:pt x="1806699" y="6239"/>
                    <a:pt x="1827180" y="24787"/>
                    <a:pt x="1867437" y="51624"/>
                  </a:cubicBezTo>
                  <a:cubicBezTo>
                    <a:pt x="1893195" y="43038"/>
                    <a:pt x="1918604" y="18408"/>
                    <a:pt x="1944710" y="25867"/>
                  </a:cubicBezTo>
                  <a:cubicBezTo>
                    <a:pt x="2072012" y="62238"/>
                    <a:pt x="2003609" y="51624"/>
                    <a:pt x="2150772" y="51624"/>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2" name="TextBox 51"/>
          <p:cNvSpPr txBox="1"/>
          <p:nvPr/>
        </p:nvSpPr>
        <p:spPr>
          <a:xfrm>
            <a:off x="5243594" y="2788811"/>
            <a:ext cx="1597231" cy="230832"/>
          </a:xfrm>
          <a:prstGeom prst="rect">
            <a:avLst/>
          </a:prstGeom>
          <a:solidFill>
            <a:schemeClr val="bg1"/>
          </a:solidFill>
        </p:spPr>
        <p:txBody>
          <a:bodyPr wrap="square" rtlCol="0">
            <a:spAutoFit/>
          </a:bodyPr>
          <a:lstStyle/>
          <a:p>
            <a:pPr algn="ctr"/>
            <a:endParaRPr lang="en-US" sz="900" dirty="0"/>
          </a:p>
        </p:txBody>
      </p:sp>
      <p:graphicFrame>
        <p:nvGraphicFramePr>
          <p:cNvPr id="7169" name="Table 7168"/>
          <p:cNvGraphicFramePr>
            <a:graphicFrameLocks noGrp="1"/>
          </p:cNvGraphicFramePr>
          <p:nvPr/>
        </p:nvGraphicFramePr>
        <p:xfrm>
          <a:off x="5232186" y="2878416"/>
          <a:ext cx="1395990" cy="1920240"/>
        </p:xfrm>
        <a:graphic>
          <a:graphicData uri="http://schemas.openxmlformats.org/drawingml/2006/table">
            <a:tbl>
              <a:tblPr firstRow="1" bandRow="1">
                <a:tableStyleId>{5C22544A-7EE6-4342-B048-85BDC9FD1C3A}</a:tableStyleId>
              </a:tblPr>
              <a:tblGrid>
                <a:gridCol w="465330">
                  <a:extLst>
                    <a:ext uri="{9D8B030D-6E8A-4147-A177-3AD203B41FA5}">
                      <a16:colId xmlns:a16="http://schemas.microsoft.com/office/drawing/2014/main" val="20000"/>
                    </a:ext>
                  </a:extLst>
                </a:gridCol>
                <a:gridCol w="465330">
                  <a:extLst>
                    <a:ext uri="{9D8B030D-6E8A-4147-A177-3AD203B41FA5}">
                      <a16:colId xmlns:a16="http://schemas.microsoft.com/office/drawing/2014/main" val="20001"/>
                    </a:ext>
                  </a:extLst>
                </a:gridCol>
                <a:gridCol w="465330">
                  <a:extLst>
                    <a:ext uri="{9D8B030D-6E8A-4147-A177-3AD203B41FA5}">
                      <a16:colId xmlns:a16="http://schemas.microsoft.com/office/drawing/2014/main" val="20002"/>
                    </a:ext>
                  </a:extLst>
                </a:gridCol>
              </a:tblGrid>
              <a:tr h="137160">
                <a:tc>
                  <a:txBody>
                    <a:bodyPr/>
                    <a:lstStyle/>
                    <a:p>
                      <a:r>
                        <a:rPr lang="en-US" sz="900" dirty="0"/>
                        <a:t>Month</a:t>
                      </a:r>
                    </a:p>
                  </a:txBody>
                  <a:tcPr marL="0" marR="0" marT="0" marB="0"/>
                </a:tc>
                <a:tc>
                  <a:txBody>
                    <a:bodyPr/>
                    <a:lstStyle/>
                    <a:p>
                      <a:r>
                        <a:rPr lang="en-US" sz="900" dirty="0"/>
                        <a:t>Year 1</a:t>
                      </a:r>
                    </a:p>
                  </a:txBody>
                  <a:tcPr marL="0" marR="0" marT="0" marB="0"/>
                </a:tc>
                <a:tc>
                  <a:txBody>
                    <a:bodyPr/>
                    <a:lstStyle/>
                    <a:p>
                      <a:r>
                        <a:rPr lang="en-US" sz="900" dirty="0"/>
                        <a:t>Year 2</a:t>
                      </a:r>
                    </a:p>
                  </a:txBody>
                  <a:tcPr marL="0" marR="0" marT="0" marB="0"/>
                </a:tc>
                <a:extLst>
                  <a:ext uri="{0D108BD9-81ED-4DB2-BD59-A6C34878D82A}">
                    <a16:rowId xmlns:a16="http://schemas.microsoft.com/office/drawing/2014/main" val="10000"/>
                  </a:ext>
                </a:extLst>
              </a:tr>
              <a:tr h="137160">
                <a:tc>
                  <a:txBody>
                    <a:bodyPr/>
                    <a:lstStyle/>
                    <a:p>
                      <a:r>
                        <a:rPr lang="en-US" sz="900" dirty="0"/>
                        <a:t>Jan</a:t>
                      </a:r>
                    </a:p>
                  </a:txBody>
                  <a:tcPr marL="0" marR="0" marT="0" marB="0"/>
                </a:tc>
                <a:tc>
                  <a:txBody>
                    <a:bodyPr/>
                    <a:lstStyle/>
                    <a:p>
                      <a:r>
                        <a:rPr lang="en-US" sz="900" dirty="0"/>
                        <a:t>20</a:t>
                      </a:r>
                    </a:p>
                  </a:txBody>
                  <a:tcPr marL="0" marR="0" marT="0" marB="0"/>
                </a:tc>
                <a:tc>
                  <a:txBody>
                    <a:bodyPr/>
                    <a:lstStyle/>
                    <a:p>
                      <a:r>
                        <a:rPr lang="en-US" sz="900" dirty="0"/>
                        <a:t>17</a:t>
                      </a:r>
                    </a:p>
                  </a:txBody>
                  <a:tcPr marL="0" marR="0" marT="0" marB="0"/>
                </a:tc>
                <a:extLst>
                  <a:ext uri="{0D108BD9-81ED-4DB2-BD59-A6C34878D82A}">
                    <a16:rowId xmlns:a16="http://schemas.microsoft.com/office/drawing/2014/main" val="10001"/>
                  </a:ext>
                </a:extLst>
              </a:tr>
              <a:tr h="137160">
                <a:tc>
                  <a:txBody>
                    <a:bodyPr/>
                    <a:lstStyle/>
                    <a:p>
                      <a:r>
                        <a:rPr lang="en-US" sz="900" dirty="0"/>
                        <a:t>Feb</a:t>
                      </a:r>
                    </a:p>
                  </a:txBody>
                  <a:tcPr marL="0" marR="0" marT="0" marB="0"/>
                </a:tc>
                <a:tc>
                  <a:txBody>
                    <a:bodyPr/>
                    <a:lstStyle/>
                    <a:p>
                      <a:r>
                        <a:rPr lang="en-US" sz="900" dirty="0"/>
                        <a:t>21</a:t>
                      </a:r>
                    </a:p>
                  </a:txBody>
                  <a:tcPr marL="0" marR="0" marT="0" marB="0"/>
                </a:tc>
                <a:tc>
                  <a:txBody>
                    <a:bodyPr/>
                    <a:lstStyle/>
                    <a:p>
                      <a:r>
                        <a:rPr lang="en-US" sz="900" dirty="0"/>
                        <a:t>22</a:t>
                      </a:r>
                    </a:p>
                  </a:txBody>
                  <a:tcPr marL="0" marR="0" marT="0" marB="0"/>
                </a:tc>
                <a:extLst>
                  <a:ext uri="{0D108BD9-81ED-4DB2-BD59-A6C34878D82A}">
                    <a16:rowId xmlns:a16="http://schemas.microsoft.com/office/drawing/2014/main" val="10002"/>
                  </a:ext>
                </a:extLst>
              </a:tr>
              <a:tr h="137160">
                <a:tc>
                  <a:txBody>
                    <a:bodyPr/>
                    <a:lstStyle/>
                    <a:p>
                      <a:r>
                        <a:rPr lang="en-US" sz="900" dirty="0"/>
                        <a:t>Mar</a:t>
                      </a:r>
                    </a:p>
                  </a:txBody>
                  <a:tcPr marL="0" marR="0" marT="0" marB="0"/>
                </a:tc>
                <a:tc>
                  <a:txBody>
                    <a:bodyPr/>
                    <a:lstStyle/>
                    <a:p>
                      <a:r>
                        <a:rPr lang="en-US" sz="900" dirty="0"/>
                        <a:t>34</a:t>
                      </a:r>
                    </a:p>
                  </a:txBody>
                  <a:tcPr marL="0" marR="0" marT="0" marB="0"/>
                </a:tc>
                <a:tc>
                  <a:txBody>
                    <a:bodyPr/>
                    <a:lstStyle/>
                    <a:p>
                      <a:r>
                        <a:rPr lang="en-US" sz="900" dirty="0"/>
                        <a:t>31</a:t>
                      </a:r>
                    </a:p>
                  </a:txBody>
                  <a:tcPr marL="0" marR="0" marT="0" marB="0"/>
                </a:tc>
                <a:extLst>
                  <a:ext uri="{0D108BD9-81ED-4DB2-BD59-A6C34878D82A}">
                    <a16:rowId xmlns:a16="http://schemas.microsoft.com/office/drawing/2014/main" val="10003"/>
                  </a:ext>
                </a:extLst>
              </a:tr>
              <a:tr h="137160">
                <a:tc>
                  <a:txBody>
                    <a:bodyPr/>
                    <a:lstStyle/>
                    <a:p>
                      <a:r>
                        <a:rPr lang="en-US" sz="900" dirty="0"/>
                        <a:t>Apr</a:t>
                      </a:r>
                    </a:p>
                  </a:txBody>
                  <a:tcPr marL="0" marR="0" marT="0" marB="0"/>
                </a:tc>
                <a:tc>
                  <a:txBody>
                    <a:bodyPr/>
                    <a:lstStyle/>
                    <a:p>
                      <a:r>
                        <a:rPr lang="en-US" sz="900" dirty="0"/>
                        <a:t>30</a:t>
                      </a:r>
                    </a:p>
                  </a:txBody>
                  <a:tcPr marL="0" marR="0" marT="0" marB="0"/>
                </a:tc>
                <a:tc>
                  <a:txBody>
                    <a:bodyPr/>
                    <a:lstStyle/>
                    <a:p>
                      <a:r>
                        <a:rPr lang="en-US" sz="900" dirty="0"/>
                        <a:t>36</a:t>
                      </a:r>
                    </a:p>
                  </a:txBody>
                  <a:tcPr marL="0" marR="0" marT="0" marB="0"/>
                </a:tc>
                <a:extLst>
                  <a:ext uri="{0D108BD9-81ED-4DB2-BD59-A6C34878D82A}">
                    <a16:rowId xmlns:a16="http://schemas.microsoft.com/office/drawing/2014/main" val="10004"/>
                  </a:ext>
                </a:extLst>
              </a:tr>
              <a:tr h="137160">
                <a:tc>
                  <a:txBody>
                    <a:bodyPr/>
                    <a:lstStyle/>
                    <a:p>
                      <a:r>
                        <a:rPr lang="en-US" sz="900" dirty="0"/>
                        <a:t>May</a:t>
                      </a:r>
                    </a:p>
                  </a:txBody>
                  <a:tcPr marL="0" marR="0" marT="0" marB="0"/>
                </a:tc>
                <a:tc>
                  <a:txBody>
                    <a:bodyPr/>
                    <a:lstStyle/>
                    <a:p>
                      <a:r>
                        <a:rPr lang="en-US" sz="900" dirty="0"/>
                        <a:t>35</a:t>
                      </a:r>
                    </a:p>
                  </a:txBody>
                  <a:tcPr marL="0" marR="0" marT="0" marB="0"/>
                </a:tc>
                <a:tc>
                  <a:txBody>
                    <a:bodyPr/>
                    <a:lstStyle/>
                    <a:p>
                      <a:r>
                        <a:rPr lang="en-US" sz="900" dirty="0"/>
                        <a:t>33</a:t>
                      </a:r>
                    </a:p>
                  </a:txBody>
                  <a:tcPr marL="0" marR="0" marT="0" marB="0"/>
                </a:tc>
                <a:extLst>
                  <a:ext uri="{0D108BD9-81ED-4DB2-BD59-A6C34878D82A}">
                    <a16:rowId xmlns:a16="http://schemas.microsoft.com/office/drawing/2014/main" val="10005"/>
                  </a:ext>
                </a:extLst>
              </a:tr>
              <a:tr h="137160">
                <a:tc>
                  <a:txBody>
                    <a:bodyPr/>
                    <a:lstStyle/>
                    <a:p>
                      <a:r>
                        <a:rPr lang="en-US" sz="900" dirty="0"/>
                        <a:t>Jun</a:t>
                      </a:r>
                    </a:p>
                  </a:txBody>
                  <a:tcPr marL="0" marR="0" marT="0" marB="0"/>
                </a:tc>
                <a:tc>
                  <a:txBody>
                    <a:bodyPr/>
                    <a:lstStyle/>
                    <a:p>
                      <a:r>
                        <a:rPr lang="en-US" sz="900" dirty="0"/>
                        <a:t>28</a:t>
                      </a:r>
                    </a:p>
                  </a:txBody>
                  <a:tcPr marL="0" marR="0" marT="0" marB="0"/>
                </a:tc>
                <a:tc>
                  <a:txBody>
                    <a:bodyPr/>
                    <a:lstStyle/>
                    <a:p>
                      <a:r>
                        <a:rPr lang="en-US" sz="900" dirty="0"/>
                        <a:t>23</a:t>
                      </a:r>
                    </a:p>
                  </a:txBody>
                  <a:tcPr marL="0" marR="0" marT="0" marB="0"/>
                </a:tc>
                <a:extLst>
                  <a:ext uri="{0D108BD9-81ED-4DB2-BD59-A6C34878D82A}">
                    <a16:rowId xmlns:a16="http://schemas.microsoft.com/office/drawing/2014/main" val="10006"/>
                  </a:ext>
                </a:extLst>
              </a:tr>
              <a:tr h="137160">
                <a:tc>
                  <a:txBody>
                    <a:bodyPr/>
                    <a:lstStyle/>
                    <a:p>
                      <a:r>
                        <a:rPr lang="en-US" sz="900" dirty="0"/>
                        <a:t>Jul</a:t>
                      </a:r>
                    </a:p>
                  </a:txBody>
                  <a:tcPr marL="0" marR="0" marT="0" marB="0"/>
                </a:tc>
                <a:tc>
                  <a:txBody>
                    <a:bodyPr/>
                    <a:lstStyle/>
                    <a:p>
                      <a:r>
                        <a:rPr lang="en-US" sz="900" dirty="0"/>
                        <a:t>24</a:t>
                      </a:r>
                    </a:p>
                  </a:txBody>
                  <a:tcPr marL="0" marR="0" marT="0" marB="0"/>
                </a:tc>
                <a:tc>
                  <a:txBody>
                    <a:bodyPr/>
                    <a:lstStyle/>
                    <a:p>
                      <a:r>
                        <a:rPr lang="en-US" sz="900" dirty="0"/>
                        <a:t>21</a:t>
                      </a:r>
                    </a:p>
                  </a:txBody>
                  <a:tcPr marL="0" marR="0" marT="0" marB="0"/>
                </a:tc>
                <a:extLst>
                  <a:ext uri="{0D108BD9-81ED-4DB2-BD59-A6C34878D82A}">
                    <a16:rowId xmlns:a16="http://schemas.microsoft.com/office/drawing/2014/main" val="10007"/>
                  </a:ext>
                </a:extLst>
              </a:tr>
              <a:tr h="137160">
                <a:tc>
                  <a:txBody>
                    <a:bodyPr/>
                    <a:lstStyle/>
                    <a:p>
                      <a:r>
                        <a:rPr lang="en-US" sz="900" dirty="0"/>
                        <a:t>Aug</a:t>
                      </a:r>
                    </a:p>
                  </a:txBody>
                  <a:tcPr marL="0" marR="0" marT="0" marB="0"/>
                </a:tc>
                <a:tc>
                  <a:txBody>
                    <a:bodyPr/>
                    <a:lstStyle/>
                    <a:p>
                      <a:r>
                        <a:rPr lang="en-US" sz="900" dirty="0"/>
                        <a:t>25</a:t>
                      </a:r>
                    </a:p>
                  </a:txBody>
                  <a:tcPr marL="0" marR="0" marT="0" marB="0"/>
                </a:tc>
                <a:tc>
                  <a:txBody>
                    <a:bodyPr/>
                    <a:lstStyle/>
                    <a:p>
                      <a:r>
                        <a:rPr lang="en-US" sz="900" dirty="0"/>
                        <a:t>19</a:t>
                      </a:r>
                    </a:p>
                  </a:txBody>
                  <a:tcPr marL="0" marR="0" marT="0" marB="0"/>
                </a:tc>
                <a:extLst>
                  <a:ext uri="{0D108BD9-81ED-4DB2-BD59-A6C34878D82A}">
                    <a16:rowId xmlns:a16="http://schemas.microsoft.com/office/drawing/2014/main" val="10008"/>
                  </a:ext>
                </a:extLst>
              </a:tr>
              <a:tr h="137160">
                <a:tc>
                  <a:txBody>
                    <a:bodyPr/>
                    <a:lstStyle/>
                    <a:p>
                      <a:r>
                        <a:rPr lang="en-US" sz="900" dirty="0"/>
                        <a:t>Sep</a:t>
                      </a:r>
                    </a:p>
                  </a:txBody>
                  <a:tcPr marL="0" marR="0" marT="0" marB="0"/>
                </a:tc>
                <a:tc>
                  <a:txBody>
                    <a:bodyPr/>
                    <a:lstStyle/>
                    <a:p>
                      <a:r>
                        <a:rPr lang="en-US" sz="900" dirty="0"/>
                        <a:t>19</a:t>
                      </a:r>
                    </a:p>
                  </a:txBody>
                  <a:tcPr marL="0" marR="0" marT="0" marB="0"/>
                </a:tc>
                <a:tc>
                  <a:txBody>
                    <a:bodyPr/>
                    <a:lstStyle/>
                    <a:p>
                      <a:r>
                        <a:rPr lang="en-US" sz="900" dirty="0"/>
                        <a:t>14</a:t>
                      </a:r>
                    </a:p>
                  </a:txBody>
                  <a:tcPr marL="0" marR="0" marT="0" marB="0"/>
                </a:tc>
                <a:extLst>
                  <a:ext uri="{0D108BD9-81ED-4DB2-BD59-A6C34878D82A}">
                    <a16:rowId xmlns:a16="http://schemas.microsoft.com/office/drawing/2014/main" val="10009"/>
                  </a:ext>
                </a:extLst>
              </a:tr>
              <a:tr h="137160">
                <a:tc>
                  <a:txBody>
                    <a:bodyPr/>
                    <a:lstStyle/>
                    <a:p>
                      <a:r>
                        <a:rPr lang="en-US" sz="900" dirty="0"/>
                        <a:t>Oct</a:t>
                      </a:r>
                    </a:p>
                  </a:txBody>
                  <a:tcPr marL="0" marR="0" marT="0" marB="0"/>
                </a:tc>
                <a:tc>
                  <a:txBody>
                    <a:bodyPr/>
                    <a:lstStyle/>
                    <a:p>
                      <a:r>
                        <a:rPr lang="en-US" sz="900" dirty="0"/>
                        <a:t>23</a:t>
                      </a:r>
                    </a:p>
                  </a:txBody>
                  <a:tcPr marL="0" marR="0" marT="0" marB="0"/>
                </a:tc>
                <a:tc>
                  <a:txBody>
                    <a:bodyPr/>
                    <a:lstStyle/>
                    <a:p>
                      <a:r>
                        <a:rPr lang="en-US" sz="900" dirty="0"/>
                        <a:t>18</a:t>
                      </a:r>
                    </a:p>
                  </a:txBody>
                  <a:tcPr marL="0" marR="0" marT="0" marB="0"/>
                </a:tc>
                <a:extLst>
                  <a:ext uri="{0D108BD9-81ED-4DB2-BD59-A6C34878D82A}">
                    <a16:rowId xmlns:a16="http://schemas.microsoft.com/office/drawing/2014/main" val="10010"/>
                  </a:ext>
                </a:extLst>
              </a:tr>
              <a:tr h="137160">
                <a:tc>
                  <a:txBody>
                    <a:bodyPr/>
                    <a:lstStyle/>
                    <a:p>
                      <a:r>
                        <a:rPr lang="en-US" sz="900" dirty="0"/>
                        <a:t>Nov</a:t>
                      </a:r>
                    </a:p>
                  </a:txBody>
                  <a:tcPr marL="0" marR="0" marT="0" marB="0"/>
                </a:tc>
                <a:tc>
                  <a:txBody>
                    <a:bodyPr/>
                    <a:lstStyle/>
                    <a:p>
                      <a:r>
                        <a:rPr lang="en-US" sz="900" dirty="0"/>
                        <a:t>22</a:t>
                      </a:r>
                    </a:p>
                  </a:txBody>
                  <a:tcPr marL="0" marR="0" marT="0" marB="0"/>
                </a:tc>
                <a:tc>
                  <a:txBody>
                    <a:bodyPr/>
                    <a:lstStyle/>
                    <a:p>
                      <a:r>
                        <a:rPr lang="en-US" sz="900" dirty="0"/>
                        <a:t>19</a:t>
                      </a:r>
                    </a:p>
                  </a:txBody>
                  <a:tcPr marL="0" marR="0" marT="0" marB="0"/>
                </a:tc>
                <a:extLst>
                  <a:ext uri="{0D108BD9-81ED-4DB2-BD59-A6C34878D82A}">
                    <a16:rowId xmlns:a16="http://schemas.microsoft.com/office/drawing/2014/main" val="10011"/>
                  </a:ext>
                </a:extLst>
              </a:tr>
              <a:tr h="137160">
                <a:tc>
                  <a:txBody>
                    <a:bodyPr/>
                    <a:lstStyle/>
                    <a:p>
                      <a:r>
                        <a:rPr lang="en-US" sz="900" dirty="0"/>
                        <a:t>Dec</a:t>
                      </a:r>
                    </a:p>
                  </a:txBody>
                  <a:tcPr marL="0" marR="0" marT="0" marB="0"/>
                </a:tc>
                <a:tc>
                  <a:txBody>
                    <a:bodyPr/>
                    <a:lstStyle/>
                    <a:p>
                      <a:r>
                        <a:rPr lang="en-US" sz="900" dirty="0"/>
                        <a:t>19</a:t>
                      </a:r>
                    </a:p>
                  </a:txBody>
                  <a:tcPr marL="0" marR="0" marT="0" marB="0"/>
                </a:tc>
                <a:tc>
                  <a:txBody>
                    <a:bodyPr/>
                    <a:lstStyle/>
                    <a:p>
                      <a:r>
                        <a:rPr lang="en-US" sz="900" dirty="0"/>
                        <a:t>22</a:t>
                      </a:r>
                    </a:p>
                  </a:txBody>
                  <a:tcPr marL="0" marR="0" marT="0" marB="0"/>
                </a:tc>
                <a:extLst>
                  <a:ext uri="{0D108BD9-81ED-4DB2-BD59-A6C34878D82A}">
                    <a16:rowId xmlns:a16="http://schemas.microsoft.com/office/drawing/2014/main" val="10012"/>
                  </a:ext>
                </a:extLst>
              </a:tr>
              <a:tr h="137160">
                <a:tc>
                  <a:txBody>
                    <a:bodyPr/>
                    <a:lstStyle/>
                    <a:p>
                      <a:r>
                        <a:rPr lang="en-US" sz="900" b="1" dirty="0"/>
                        <a:t>Total</a:t>
                      </a:r>
                    </a:p>
                  </a:txBody>
                  <a:tcPr marL="0" marR="0" marT="0" marB="0"/>
                </a:tc>
                <a:tc>
                  <a:txBody>
                    <a:bodyPr/>
                    <a:lstStyle/>
                    <a:p>
                      <a:r>
                        <a:rPr lang="en-US" sz="900" b="1" dirty="0"/>
                        <a:t>300</a:t>
                      </a:r>
                    </a:p>
                  </a:txBody>
                  <a:tcPr marL="0" marR="0" marT="0" marB="0"/>
                </a:tc>
                <a:tc>
                  <a:txBody>
                    <a:bodyPr/>
                    <a:lstStyle/>
                    <a:p>
                      <a:r>
                        <a:rPr lang="en-US" sz="900" b="1" dirty="0"/>
                        <a:t>273</a:t>
                      </a:r>
                    </a:p>
                  </a:txBody>
                  <a:tcPr marL="0" marR="0" marT="0" marB="0"/>
                </a:tc>
                <a:extLst>
                  <a:ext uri="{0D108BD9-81ED-4DB2-BD59-A6C34878D82A}">
                    <a16:rowId xmlns:a16="http://schemas.microsoft.com/office/drawing/2014/main" val="10013"/>
                  </a:ext>
                </a:extLst>
              </a:tr>
            </a:tbl>
          </a:graphicData>
        </a:graphic>
      </p:graphicFrame>
      <p:sp>
        <p:nvSpPr>
          <p:cNvPr id="7174" name="TextBox 7173"/>
          <p:cNvSpPr txBox="1"/>
          <p:nvPr/>
        </p:nvSpPr>
        <p:spPr>
          <a:xfrm>
            <a:off x="7446839" y="2701410"/>
            <a:ext cx="1850251" cy="461665"/>
          </a:xfrm>
          <a:prstGeom prst="rect">
            <a:avLst/>
          </a:prstGeom>
          <a:solidFill>
            <a:schemeClr val="bg1"/>
          </a:solidFill>
        </p:spPr>
        <p:txBody>
          <a:bodyPr wrap="none" rtlCol="0">
            <a:spAutoFit/>
          </a:bodyPr>
          <a:lstStyle/>
          <a:p>
            <a:pPr algn="ctr"/>
            <a:r>
              <a:rPr lang="en-US" sz="1200" dirty="0"/>
              <a:t>Number of workers absent</a:t>
            </a:r>
          </a:p>
          <a:p>
            <a:pPr algn="ctr"/>
            <a:r>
              <a:rPr lang="en-US" sz="1200" dirty="0"/>
              <a:t>In Year 2</a:t>
            </a:r>
          </a:p>
        </p:txBody>
      </p:sp>
      <p:grpSp>
        <p:nvGrpSpPr>
          <p:cNvPr id="57" name="Group 56"/>
          <p:cNvGrpSpPr/>
          <p:nvPr/>
        </p:nvGrpSpPr>
        <p:grpSpPr>
          <a:xfrm>
            <a:off x="7315202" y="4229101"/>
            <a:ext cx="3064193" cy="1084855"/>
            <a:chOff x="6428735" y="7041942"/>
            <a:chExt cx="2549151" cy="2029237"/>
          </a:xfrm>
        </p:grpSpPr>
        <p:sp>
          <p:nvSpPr>
            <p:cNvPr id="58" name="TextBox 57"/>
            <p:cNvSpPr txBox="1"/>
            <p:nvPr/>
          </p:nvSpPr>
          <p:spPr>
            <a:xfrm>
              <a:off x="6516334" y="7171367"/>
              <a:ext cx="2408934" cy="1899812"/>
            </a:xfrm>
            <a:prstGeom prst="rect">
              <a:avLst/>
            </a:prstGeom>
            <a:solidFill>
              <a:schemeClr val="bg1"/>
            </a:solidFill>
          </p:spPr>
          <p:txBody>
            <a:bodyPr wrap="square" rtlCol="0">
              <a:spAutoFit/>
            </a:bodyPr>
            <a:lstStyle/>
            <a:p>
              <a:pPr lvl="0"/>
              <a:r>
                <a:rPr lang="en-US" sz="1500" dirty="0">
                  <a:solidFill>
                    <a:srgbClr val="0070C0"/>
                  </a:solidFill>
                  <a:ea typeface="Adobe Kaiti Std R" pitchFamily="18" charset="-128"/>
                  <a:cs typeface="Arial" pitchFamily="34" charset="0"/>
                </a:rPr>
                <a:t>The </a:t>
              </a:r>
              <a:r>
                <a:rPr lang="en-US" sz="1500" dirty="0">
                  <a:solidFill>
                    <a:srgbClr val="0070C0"/>
                  </a:solidFill>
                  <a:ea typeface="Adobe Kaiti Std R" pitchFamily="18" charset="-128"/>
                </a:rPr>
                <a:t>test-taker needs to compare the table to the bars in the chart and find two bars that do not match the data table.</a:t>
              </a:r>
              <a:endParaRPr lang="en-US" sz="1500" dirty="0"/>
            </a:p>
          </p:txBody>
        </p:sp>
        <p:sp>
          <p:nvSpPr>
            <p:cNvPr id="59" name="Rounded Rectangular Callout 58"/>
            <p:cNvSpPr/>
            <p:nvPr/>
          </p:nvSpPr>
          <p:spPr>
            <a:xfrm>
              <a:off x="6428735" y="7041942"/>
              <a:ext cx="2549151" cy="1973235"/>
            </a:xfrm>
            <a:prstGeom prst="wedgeRoundRectCallout">
              <a:avLst>
                <a:gd name="adj1" fmla="val -15480"/>
                <a:gd name="adj2" fmla="val -6025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4" name="Group 33"/>
          <p:cNvGrpSpPr/>
          <p:nvPr/>
        </p:nvGrpSpPr>
        <p:grpSpPr>
          <a:xfrm>
            <a:off x="3261309" y="3177087"/>
            <a:ext cx="1691692" cy="309065"/>
            <a:chOff x="6296998" y="2966434"/>
            <a:chExt cx="2168263" cy="494244"/>
          </a:xfrm>
        </p:grpSpPr>
        <p:sp>
          <p:nvSpPr>
            <p:cNvPr id="35" name="Freeform 34"/>
            <p:cNvSpPr/>
            <p:nvPr/>
          </p:nvSpPr>
          <p:spPr>
            <a:xfrm>
              <a:off x="6296998" y="2966434"/>
              <a:ext cx="2159358" cy="50416"/>
            </a:xfrm>
            <a:custGeom>
              <a:avLst/>
              <a:gdLst>
                <a:gd name="connsiteX0" fmla="*/ 0 w 2150772"/>
                <a:gd name="connsiteY0" fmla="*/ 12988 h 67697"/>
                <a:gd name="connsiteX1" fmla="*/ 77273 w 2150772"/>
                <a:gd name="connsiteY1" fmla="*/ 25867 h 67697"/>
                <a:gd name="connsiteX2" fmla="*/ 115910 w 2150772"/>
                <a:gd name="connsiteY2" fmla="*/ 38746 h 67697"/>
                <a:gd name="connsiteX3" fmla="*/ 167425 w 2150772"/>
                <a:gd name="connsiteY3" fmla="*/ 12988 h 67697"/>
                <a:gd name="connsiteX4" fmla="*/ 218941 w 2150772"/>
                <a:gd name="connsiteY4" fmla="*/ 64503 h 67697"/>
                <a:gd name="connsiteX5" fmla="*/ 244699 w 2150772"/>
                <a:gd name="connsiteY5" fmla="*/ 25867 h 67697"/>
                <a:gd name="connsiteX6" fmla="*/ 321972 w 2150772"/>
                <a:gd name="connsiteY6" fmla="*/ 64503 h 67697"/>
                <a:gd name="connsiteX7" fmla="*/ 347730 w 2150772"/>
                <a:gd name="connsiteY7" fmla="*/ 25867 h 67697"/>
                <a:gd name="connsiteX8" fmla="*/ 386366 w 2150772"/>
                <a:gd name="connsiteY8" fmla="*/ 12988 h 67697"/>
                <a:gd name="connsiteX9" fmla="*/ 425003 w 2150772"/>
                <a:gd name="connsiteY9" fmla="*/ 51624 h 67697"/>
                <a:gd name="connsiteX10" fmla="*/ 515155 w 2150772"/>
                <a:gd name="connsiteY10" fmla="*/ 12988 h 67697"/>
                <a:gd name="connsiteX11" fmla="*/ 605307 w 2150772"/>
                <a:gd name="connsiteY11" fmla="*/ 64503 h 67697"/>
                <a:gd name="connsiteX12" fmla="*/ 643944 w 2150772"/>
                <a:gd name="connsiteY12" fmla="*/ 25867 h 67697"/>
                <a:gd name="connsiteX13" fmla="*/ 695459 w 2150772"/>
                <a:gd name="connsiteY13" fmla="*/ 51624 h 67697"/>
                <a:gd name="connsiteX14" fmla="*/ 772732 w 2150772"/>
                <a:gd name="connsiteY14" fmla="*/ 25867 h 67697"/>
                <a:gd name="connsiteX15" fmla="*/ 811369 w 2150772"/>
                <a:gd name="connsiteY15" fmla="*/ 38746 h 67697"/>
                <a:gd name="connsiteX16" fmla="*/ 850006 w 2150772"/>
                <a:gd name="connsiteY16" fmla="*/ 64503 h 67697"/>
                <a:gd name="connsiteX17" fmla="*/ 888642 w 2150772"/>
                <a:gd name="connsiteY17" fmla="*/ 38746 h 67697"/>
                <a:gd name="connsiteX18" fmla="*/ 927279 w 2150772"/>
                <a:gd name="connsiteY18" fmla="*/ 51624 h 67697"/>
                <a:gd name="connsiteX19" fmla="*/ 965916 w 2150772"/>
                <a:gd name="connsiteY19" fmla="*/ 38746 h 67697"/>
                <a:gd name="connsiteX20" fmla="*/ 1043189 w 2150772"/>
                <a:gd name="connsiteY20" fmla="*/ 64503 h 67697"/>
                <a:gd name="connsiteX21" fmla="*/ 1081825 w 2150772"/>
                <a:gd name="connsiteY21" fmla="*/ 38746 h 67697"/>
                <a:gd name="connsiteX22" fmla="*/ 1159099 w 2150772"/>
                <a:gd name="connsiteY22" fmla="*/ 12988 h 67697"/>
                <a:gd name="connsiteX23" fmla="*/ 1275009 w 2150772"/>
                <a:gd name="connsiteY23" fmla="*/ 25867 h 67697"/>
                <a:gd name="connsiteX24" fmla="*/ 1365161 w 2150772"/>
                <a:gd name="connsiteY24" fmla="*/ 25867 h 67697"/>
                <a:gd name="connsiteX25" fmla="*/ 1532586 w 2150772"/>
                <a:gd name="connsiteY25" fmla="*/ 64503 h 67697"/>
                <a:gd name="connsiteX26" fmla="*/ 1635617 w 2150772"/>
                <a:gd name="connsiteY26" fmla="*/ 25867 h 67697"/>
                <a:gd name="connsiteX27" fmla="*/ 1674254 w 2150772"/>
                <a:gd name="connsiteY27" fmla="*/ 109 h 67697"/>
                <a:gd name="connsiteX28" fmla="*/ 1712890 w 2150772"/>
                <a:gd name="connsiteY28" fmla="*/ 12988 h 67697"/>
                <a:gd name="connsiteX29" fmla="*/ 1751527 w 2150772"/>
                <a:gd name="connsiteY29" fmla="*/ 109 h 67697"/>
                <a:gd name="connsiteX30" fmla="*/ 1867437 w 2150772"/>
                <a:gd name="connsiteY30" fmla="*/ 51624 h 67697"/>
                <a:gd name="connsiteX31" fmla="*/ 1944710 w 2150772"/>
                <a:gd name="connsiteY31" fmla="*/ 25867 h 67697"/>
                <a:gd name="connsiteX32" fmla="*/ 2150772 w 2150772"/>
                <a:gd name="connsiteY32" fmla="*/ 51624 h 6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0772" h="67697">
                  <a:moveTo>
                    <a:pt x="0" y="12988"/>
                  </a:moveTo>
                  <a:cubicBezTo>
                    <a:pt x="25758" y="17281"/>
                    <a:pt x="51782" y="20202"/>
                    <a:pt x="77273" y="25867"/>
                  </a:cubicBezTo>
                  <a:cubicBezTo>
                    <a:pt x="90525" y="28812"/>
                    <a:pt x="102471" y="40666"/>
                    <a:pt x="115910" y="38746"/>
                  </a:cubicBezTo>
                  <a:cubicBezTo>
                    <a:pt x="134916" y="36031"/>
                    <a:pt x="150253" y="21574"/>
                    <a:pt x="167425" y="12988"/>
                  </a:cubicBezTo>
                  <a:cubicBezTo>
                    <a:pt x="173486" y="31171"/>
                    <a:pt x="178537" y="80664"/>
                    <a:pt x="218941" y="64503"/>
                  </a:cubicBezTo>
                  <a:cubicBezTo>
                    <a:pt x="233312" y="58755"/>
                    <a:pt x="236113" y="38746"/>
                    <a:pt x="244699" y="25867"/>
                  </a:cubicBezTo>
                  <a:cubicBezTo>
                    <a:pt x="252835" y="31291"/>
                    <a:pt x="305309" y="71168"/>
                    <a:pt x="321972" y="64503"/>
                  </a:cubicBezTo>
                  <a:cubicBezTo>
                    <a:pt x="336343" y="58755"/>
                    <a:pt x="335643" y="35536"/>
                    <a:pt x="347730" y="25867"/>
                  </a:cubicBezTo>
                  <a:cubicBezTo>
                    <a:pt x="358331" y="17387"/>
                    <a:pt x="373487" y="17281"/>
                    <a:pt x="386366" y="12988"/>
                  </a:cubicBezTo>
                  <a:cubicBezTo>
                    <a:pt x="399245" y="25867"/>
                    <a:pt x="407490" y="46620"/>
                    <a:pt x="425003" y="51624"/>
                  </a:cubicBezTo>
                  <a:cubicBezTo>
                    <a:pt x="454111" y="59941"/>
                    <a:pt x="494517" y="26747"/>
                    <a:pt x="515155" y="12988"/>
                  </a:cubicBezTo>
                  <a:cubicBezTo>
                    <a:pt x="527920" y="21498"/>
                    <a:pt x="591850" y="66425"/>
                    <a:pt x="605307" y="64503"/>
                  </a:cubicBezTo>
                  <a:cubicBezTo>
                    <a:pt x="623337" y="61927"/>
                    <a:pt x="631065" y="38746"/>
                    <a:pt x="643944" y="25867"/>
                  </a:cubicBezTo>
                  <a:cubicBezTo>
                    <a:pt x="661116" y="34453"/>
                    <a:pt x="676261" y="51624"/>
                    <a:pt x="695459" y="51624"/>
                  </a:cubicBezTo>
                  <a:cubicBezTo>
                    <a:pt x="722610" y="51624"/>
                    <a:pt x="772732" y="25867"/>
                    <a:pt x="772732" y="25867"/>
                  </a:cubicBezTo>
                  <a:cubicBezTo>
                    <a:pt x="785611" y="30160"/>
                    <a:pt x="799226" y="32675"/>
                    <a:pt x="811369" y="38746"/>
                  </a:cubicBezTo>
                  <a:cubicBezTo>
                    <a:pt x="825213" y="45668"/>
                    <a:pt x="834528" y="64503"/>
                    <a:pt x="850006" y="64503"/>
                  </a:cubicBezTo>
                  <a:cubicBezTo>
                    <a:pt x="865484" y="64503"/>
                    <a:pt x="875763" y="47332"/>
                    <a:pt x="888642" y="38746"/>
                  </a:cubicBezTo>
                  <a:cubicBezTo>
                    <a:pt x="901521" y="43039"/>
                    <a:pt x="913703" y="51624"/>
                    <a:pt x="927279" y="51624"/>
                  </a:cubicBezTo>
                  <a:cubicBezTo>
                    <a:pt x="940855" y="51624"/>
                    <a:pt x="952423" y="37247"/>
                    <a:pt x="965916" y="38746"/>
                  </a:cubicBezTo>
                  <a:cubicBezTo>
                    <a:pt x="992901" y="41744"/>
                    <a:pt x="1043189" y="64503"/>
                    <a:pt x="1043189" y="64503"/>
                  </a:cubicBezTo>
                  <a:cubicBezTo>
                    <a:pt x="1056068" y="55917"/>
                    <a:pt x="1067681" y="45032"/>
                    <a:pt x="1081825" y="38746"/>
                  </a:cubicBezTo>
                  <a:cubicBezTo>
                    <a:pt x="1106636" y="27719"/>
                    <a:pt x="1159099" y="12988"/>
                    <a:pt x="1159099" y="12988"/>
                  </a:cubicBezTo>
                  <a:cubicBezTo>
                    <a:pt x="1249251" y="43039"/>
                    <a:pt x="1210614" y="47332"/>
                    <a:pt x="1275009" y="25867"/>
                  </a:cubicBezTo>
                  <a:cubicBezTo>
                    <a:pt x="1391319" y="64638"/>
                    <a:pt x="1221093" y="15577"/>
                    <a:pt x="1365161" y="25867"/>
                  </a:cubicBezTo>
                  <a:cubicBezTo>
                    <a:pt x="1437504" y="31034"/>
                    <a:pt x="1474047" y="44990"/>
                    <a:pt x="1532586" y="64503"/>
                  </a:cubicBezTo>
                  <a:cubicBezTo>
                    <a:pt x="1623200" y="4096"/>
                    <a:pt x="1508297" y="73612"/>
                    <a:pt x="1635617" y="25867"/>
                  </a:cubicBezTo>
                  <a:cubicBezTo>
                    <a:pt x="1650110" y="20432"/>
                    <a:pt x="1661375" y="8695"/>
                    <a:pt x="1674254" y="109"/>
                  </a:cubicBezTo>
                  <a:cubicBezTo>
                    <a:pt x="1687133" y="4402"/>
                    <a:pt x="1699315" y="12988"/>
                    <a:pt x="1712890" y="12988"/>
                  </a:cubicBezTo>
                  <a:cubicBezTo>
                    <a:pt x="1726466" y="12988"/>
                    <a:pt x="1738034" y="-1390"/>
                    <a:pt x="1751527" y="109"/>
                  </a:cubicBezTo>
                  <a:cubicBezTo>
                    <a:pt x="1806699" y="6239"/>
                    <a:pt x="1827180" y="24787"/>
                    <a:pt x="1867437" y="51624"/>
                  </a:cubicBezTo>
                  <a:cubicBezTo>
                    <a:pt x="1893195" y="43038"/>
                    <a:pt x="1918604" y="18408"/>
                    <a:pt x="1944710" y="25867"/>
                  </a:cubicBezTo>
                  <a:cubicBezTo>
                    <a:pt x="2072012" y="62238"/>
                    <a:pt x="2003609" y="51624"/>
                    <a:pt x="2150772" y="51624"/>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Freeform 35"/>
            <p:cNvSpPr/>
            <p:nvPr/>
          </p:nvSpPr>
          <p:spPr>
            <a:xfrm>
              <a:off x="6305903" y="3118834"/>
              <a:ext cx="2159358" cy="50416"/>
            </a:xfrm>
            <a:custGeom>
              <a:avLst/>
              <a:gdLst>
                <a:gd name="connsiteX0" fmla="*/ 0 w 2150772"/>
                <a:gd name="connsiteY0" fmla="*/ 12988 h 67697"/>
                <a:gd name="connsiteX1" fmla="*/ 77273 w 2150772"/>
                <a:gd name="connsiteY1" fmla="*/ 25867 h 67697"/>
                <a:gd name="connsiteX2" fmla="*/ 115910 w 2150772"/>
                <a:gd name="connsiteY2" fmla="*/ 38746 h 67697"/>
                <a:gd name="connsiteX3" fmla="*/ 167425 w 2150772"/>
                <a:gd name="connsiteY3" fmla="*/ 12988 h 67697"/>
                <a:gd name="connsiteX4" fmla="*/ 218941 w 2150772"/>
                <a:gd name="connsiteY4" fmla="*/ 64503 h 67697"/>
                <a:gd name="connsiteX5" fmla="*/ 244699 w 2150772"/>
                <a:gd name="connsiteY5" fmla="*/ 25867 h 67697"/>
                <a:gd name="connsiteX6" fmla="*/ 321972 w 2150772"/>
                <a:gd name="connsiteY6" fmla="*/ 64503 h 67697"/>
                <a:gd name="connsiteX7" fmla="*/ 347730 w 2150772"/>
                <a:gd name="connsiteY7" fmla="*/ 25867 h 67697"/>
                <a:gd name="connsiteX8" fmla="*/ 386366 w 2150772"/>
                <a:gd name="connsiteY8" fmla="*/ 12988 h 67697"/>
                <a:gd name="connsiteX9" fmla="*/ 425003 w 2150772"/>
                <a:gd name="connsiteY9" fmla="*/ 51624 h 67697"/>
                <a:gd name="connsiteX10" fmla="*/ 515155 w 2150772"/>
                <a:gd name="connsiteY10" fmla="*/ 12988 h 67697"/>
                <a:gd name="connsiteX11" fmla="*/ 605307 w 2150772"/>
                <a:gd name="connsiteY11" fmla="*/ 64503 h 67697"/>
                <a:gd name="connsiteX12" fmla="*/ 643944 w 2150772"/>
                <a:gd name="connsiteY12" fmla="*/ 25867 h 67697"/>
                <a:gd name="connsiteX13" fmla="*/ 695459 w 2150772"/>
                <a:gd name="connsiteY13" fmla="*/ 51624 h 67697"/>
                <a:gd name="connsiteX14" fmla="*/ 772732 w 2150772"/>
                <a:gd name="connsiteY14" fmla="*/ 25867 h 67697"/>
                <a:gd name="connsiteX15" fmla="*/ 811369 w 2150772"/>
                <a:gd name="connsiteY15" fmla="*/ 38746 h 67697"/>
                <a:gd name="connsiteX16" fmla="*/ 850006 w 2150772"/>
                <a:gd name="connsiteY16" fmla="*/ 64503 h 67697"/>
                <a:gd name="connsiteX17" fmla="*/ 888642 w 2150772"/>
                <a:gd name="connsiteY17" fmla="*/ 38746 h 67697"/>
                <a:gd name="connsiteX18" fmla="*/ 927279 w 2150772"/>
                <a:gd name="connsiteY18" fmla="*/ 51624 h 67697"/>
                <a:gd name="connsiteX19" fmla="*/ 965916 w 2150772"/>
                <a:gd name="connsiteY19" fmla="*/ 38746 h 67697"/>
                <a:gd name="connsiteX20" fmla="*/ 1043189 w 2150772"/>
                <a:gd name="connsiteY20" fmla="*/ 64503 h 67697"/>
                <a:gd name="connsiteX21" fmla="*/ 1081825 w 2150772"/>
                <a:gd name="connsiteY21" fmla="*/ 38746 h 67697"/>
                <a:gd name="connsiteX22" fmla="*/ 1159099 w 2150772"/>
                <a:gd name="connsiteY22" fmla="*/ 12988 h 67697"/>
                <a:gd name="connsiteX23" fmla="*/ 1275009 w 2150772"/>
                <a:gd name="connsiteY23" fmla="*/ 25867 h 67697"/>
                <a:gd name="connsiteX24" fmla="*/ 1365161 w 2150772"/>
                <a:gd name="connsiteY24" fmla="*/ 25867 h 67697"/>
                <a:gd name="connsiteX25" fmla="*/ 1532586 w 2150772"/>
                <a:gd name="connsiteY25" fmla="*/ 64503 h 67697"/>
                <a:gd name="connsiteX26" fmla="*/ 1635617 w 2150772"/>
                <a:gd name="connsiteY26" fmla="*/ 25867 h 67697"/>
                <a:gd name="connsiteX27" fmla="*/ 1674254 w 2150772"/>
                <a:gd name="connsiteY27" fmla="*/ 109 h 67697"/>
                <a:gd name="connsiteX28" fmla="*/ 1712890 w 2150772"/>
                <a:gd name="connsiteY28" fmla="*/ 12988 h 67697"/>
                <a:gd name="connsiteX29" fmla="*/ 1751527 w 2150772"/>
                <a:gd name="connsiteY29" fmla="*/ 109 h 67697"/>
                <a:gd name="connsiteX30" fmla="*/ 1867437 w 2150772"/>
                <a:gd name="connsiteY30" fmla="*/ 51624 h 67697"/>
                <a:gd name="connsiteX31" fmla="*/ 1944710 w 2150772"/>
                <a:gd name="connsiteY31" fmla="*/ 25867 h 67697"/>
                <a:gd name="connsiteX32" fmla="*/ 2150772 w 2150772"/>
                <a:gd name="connsiteY32" fmla="*/ 51624 h 6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0772" h="67697">
                  <a:moveTo>
                    <a:pt x="0" y="12988"/>
                  </a:moveTo>
                  <a:cubicBezTo>
                    <a:pt x="25758" y="17281"/>
                    <a:pt x="51782" y="20202"/>
                    <a:pt x="77273" y="25867"/>
                  </a:cubicBezTo>
                  <a:cubicBezTo>
                    <a:pt x="90525" y="28812"/>
                    <a:pt x="102471" y="40666"/>
                    <a:pt x="115910" y="38746"/>
                  </a:cubicBezTo>
                  <a:cubicBezTo>
                    <a:pt x="134916" y="36031"/>
                    <a:pt x="150253" y="21574"/>
                    <a:pt x="167425" y="12988"/>
                  </a:cubicBezTo>
                  <a:cubicBezTo>
                    <a:pt x="173486" y="31171"/>
                    <a:pt x="178537" y="80664"/>
                    <a:pt x="218941" y="64503"/>
                  </a:cubicBezTo>
                  <a:cubicBezTo>
                    <a:pt x="233312" y="58755"/>
                    <a:pt x="236113" y="38746"/>
                    <a:pt x="244699" y="25867"/>
                  </a:cubicBezTo>
                  <a:cubicBezTo>
                    <a:pt x="252835" y="31291"/>
                    <a:pt x="305309" y="71168"/>
                    <a:pt x="321972" y="64503"/>
                  </a:cubicBezTo>
                  <a:cubicBezTo>
                    <a:pt x="336343" y="58755"/>
                    <a:pt x="335643" y="35536"/>
                    <a:pt x="347730" y="25867"/>
                  </a:cubicBezTo>
                  <a:cubicBezTo>
                    <a:pt x="358331" y="17387"/>
                    <a:pt x="373487" y="17281"/>
                    <a:pt x="386366" y="12988"/>
                  </a:cubicBezTo>
                  <a:cubicBezTo>
                    <a:pt x="399245" y="25867"/>
                    <a:pt x="407490" y="46620"/>
                    <a:pt x="425003" y="51624"/>
                  </a:cubicBezTo>
                  <a:cubicBezTo>
                    <a:pt x="454111" y="59941"/>
                    <a:pt x="494517" y="26747"/>
                    <a:pt x="515155" y="12988"/>
                  </a:cubicBezTo>
                  <a:cubicBezTo>
                    <a:pt x="527920" y="21498"/>
                    <a:pt x="591850" y="66425"/>
                    <a:pt x="605307" y="64503"/>
                  </a:cubicBezTo>
                  <a:cubicBezTo>
                    <a:pt x="623337" y="61927"/>
                    <a:pt x="631065" y="38746"/>
                    <a:pt x="643944" y="25867"/>
                  </a:cubicBezTo>
                  <a:cubicBezTo>
                    <a:pt x="661116" y="34453"/>
                    <a:pt x="676261" y="51624"/>
                    <a:pt x="695459" y="51624"/>
                  </a:cubicBezTo>
                  <a:cubicBezTo>
                    <a:pt x="722610" y="51624"/>
                    <a:pt x="772732" y="25867"/>
                    <a:pt x="772732" y="25867"/>
                  </a:cubicBezTo>
                  <a:cubicBezTo>
                    <a:pt x="785611" y="30160"/>
                    <a:pt x="799226" y="32675"/>
                    <a:pt x="811369" y="38746"/>
                  </a:cubicBezTo>
                  <a:cubicBezTo>
                    <a:pt x="825213" y="45668"/>
                    <a:pt x="834528" y="64503"/>
                    <a:pt x="850006" y="64503"/>
                  </a:cubicBezTo>
                  <a:cubicBezTo>
                    <a:pt x="865484" y="64503"/>
                    <a:pt x="875763" y="47332"/>
                    <a:pt x="888642" y="38746"/>
                  </a:cubicBezTo>
                  <a:cubicBezTo>
                    <a:pt x="901521" y="43039"/>
                    <a:pt x="913703" y="51624"/>
                    <a:pt x="927279" y="51624"/>
                  </a:cubicBezTo>
                  <a:cubicBezTo>
                    <a:pt x="940855" y="51624"/>
                    <a:pt x="952423" y="37247"/>
                    <a:pt x="965916" y="38746"/>
                  </a:cubicBezTo>
                  <a:cubicBezTo>
                    <a:pt x="992901" y="41744"/>
                    <a:pt x="1043189" y="64503"/>
                    <a:pt x="1043189" y="64503"/>
                  </a:cubicBezTo>
                  <a:cubicBezTo>
                    <a:pt x="1056068" y="55917"/>
                    <a:pt x="1067681" y="45032"/>
                    <a:pt x="1081825" y="38746"/>
                  </a:cubicBezTo>
                  <a:cubicBezTo>
                    <a:pt x="1106636" y="27719"/>
                    <a:pt x="1159099" y="12988"/>
                    <a:pt x="1159099" y="12988"/>
                  </a:cubicBezTo>
                  <a:cubicBezTo>
                    <a:pt x="1249251" y="43039"/>
                    <a:pt x="1210614" y="47332"/>
                    <a:pt x="1275009" y="25867"/>
                  </a:cubicBezTo>
                  <a:cubicBezTo>
                    <a:pt x="1391319" y="64638"/>
                    <a:pt x="1221093" y="15577"/>
                    <a:pt x="1365161" y="25867"/>
                  </a:cubicBezTo>
                  <a:cubicBezTo>
                    <a:pt x="1437504" y="31034"/>
                    <a:pt x="1474047" y="44990"/>
                    <a:pt x="1532586" y="64503"/>
                  </a:cubicBezTo>
                  <a:cubicBezTo>
                    <a:pt x="1623200" y="4096"/>
                    <a:pt x="1508297" y="73612"/>
                    <a:pt x="1635617" y="25867"/>
                  </a:cubicBezTo>
                  <a:cubicBezTo>
                    <a:pt x="1650110" y="20432"/>
                    <a:pt x="1661375" y="8695"/>
                    <a:pt x="1674254" y="109"/>
                  </a:cubicBezTo>
                  <a:cubicBezTo>
                    <a:pt x="1687133" y="4402"/>
                    <a:pt x="1699315" y="12988"/>
                    <a:pt x="1712890" y="12988"/>
                  </a:cubicBezTo>
                  <a:cubicBezTo>
                    <a:pt x="1726466" y="12988"/>
                    <a:pt x="1738034" y="-1390"/>
                    <a:pt x="1751527" y="109"/>
                  </a:cubicBezTo>
                  <a:cubicBezTo>
                    <a:pt x="1806699" y="6239"/>
                    <a:pt x="1827180" y="24787"/>
                    <a:pt x="1867437" y="51624"/>
                  </a:cubicBezTo>
                  <a:cubicBezTo>
                    <a:pt x="1893195" y="43038"/>
                    <a:pt x="1918604" y="18408"/>
                    <a:pt x="1944710" y="25867"/>
                  </a:cubicBezTo>
                  <a:cubicBezTo>
                    <a:pt x="2072012" y="62238"/>
                    <a:pt x="2003609" y="51624"/>
                    <a:pt x="2150772" y="51624"/>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Freeform 36"/>
            <p:cNvSpPr/>
            <p:nvPr/>
          </p:nvSpPr>
          <p:spPr>
            <a:xfrm>
              <a:off x="6305903" y="3258321"/>
              <a:ext cx="2159358" cy="50416"/>
            </a:xfrm>
            <a:custGeom>
              <a:avLst/>
              <a:gdLst>
                <a:gd name="connsiteX0" fmla="*/ 0 w 2150772"/>
                <a:gd name="connsiteY0" fmla="*/ 12988 h 67697"/>
                <a:gd name="connsiteX1" fmla="*/ 77273 w 2150772"/>
                <a:gd name="connsiteY1" fmla="*/ 25867 h 67697"/>
                <a:gd name="connsiteX2" fmla="*/ 115910 w 2150772"/>
                <a:gd name="connsiteY2" fmla="*/ 38746 h 67697"/>
                <a:gd name="connsiteX3" fmla="*/ 167425 w 2150772"/>
                <a:gd name="connsiteY3" fmla="*/ 12988 h 67697"/>
                <a:gd name="connsiteX4" fmla="*/ 218941 w 2150772"/>
                <a:gd name="connsiteY4" fmla="*/ 64503 h 67697"/>
                <a:gd name="connsiteX5" fmla="*/ 244699 w 2150772"/>
                <a:gd name="connsiteY5" fmla="*/ 25867 h 67697"/>
                <a:gd name="connsiteX6" fmla="*/ 321972 w 2150772"/>
                <a:gd name="connsiteY6" fmla="*/ 64503 h 67697"/>
                <a:gd name="connsiteX7" fmla="*/ 347730 w 2150772"/>
                <a:gd name="connsiteY7" fmla="*/ 25867 h 67697"/>
                <a:gd name="connsiteX8" fmla="*/ 386366 w 2150772"/>
                <a:gd name="connsiteY8" fmla="*/ 12988 h 67697"/>
                <a:gd name="connsiteX9" fmla="*/ 425003 w 2150772"/>
                <a:gd name="connsiteY9" fmla="*/ 51624 h 67697"/>
                <a:gd name="connsiteX10" fmla="*/ 515155 w 2150772"/>
                <a:gd name="connsiteY10" fmla="*/ 12988 h 67697"/>
                <a:gd name="connsiteX11" fmla="*/ 605307 w 2150772"/>
                <a:gd name="connsiteY11" fmla="*/ 64503 h 67697"/>
                <a:gd name="connsiteX12" fmla="*/ 643944 w 2150772"/>
                <a:gd name="connsiteY12" fmla="*/ 25867 h 67697"/>
                <a:gd name="connsiteX13" fmla="*/ 695459 w 2150772"/>
                <a:gd name="connsiteY13" fmla="*/ 51624 h 67697"/>
                <a:gd name="connsiteX14" fmla="*/ 772732 w 2150772"/>
                <a:gd name="connsiteY14" fmla="*/ 25867 h 67697"/>
                <a:gd name="connsiteX15" fmla="*/ 811369 w 2150772"/>
                <a:gd name="connsiteY15" fmla="*/ 38746 h 67697"/>
                <a:gd name="connsiteX16" fmla="*/ 850006 w 2150772"/>
                <a:gd name="connsiteY16" fmla="*/ 64503 h 67697"/>
                <a:gd name="connsiteX17" fmla="*/ 888642 w 2150772"/>
                <a:gd name="connsiteY17" fmla="*/ 38746 h 67697"/>
                <a:gd name="connsiteX18" fmla="*/ 927279 w 2150772"/>
                <a:gd name="connsiteY18" fmla="*/ 51624 h 67697"/>
                <a:gd name="connsiteX19" fmla="*/ 965916 w 2150772"/>
                <a:gd name="connsiteY19" fmla="*/ 38746 h 67697"/>
                <a:gd name="connsiteX20" fmla="*/ 1043189 w 2150772"/>
                <a:gd name="connsiteY20" fmla="*/ 64503 h 67697"/>
                <a:gd name="connsiteX21" fmla="*/ 1081825 w 2150772"/>
                <a:gd name="connsiteY21" fmla="*/ 38746 h 67697"/>
                <a:gd name="connsiteX22" fmla="*/ 1159099 w 2150772"/>
                <a:gd name="connsiteY22" fmla="*/ 12988 h 67697"/>
                <a:gd name="connsiteX23" fmla="*/ 1275009 w 2150772"/>
                <a:gd name="connsiteY23" fmla="*/ 25867 h 67697"/>
                <a:gd name="connsiteX24" fmla="*/ 1365161 w 2150772"/>
                <a:gd name="connsiteY24" fmla="*/ 25867 h 67697"/>
                <a:gd name="connsiteX25" fmla="*/ 1532586 w 2150772"/>
                <a:gd name="connsiteY25" fmla="*/ 64503 h 67697"/>
                <a:gd name="connsiteX26" fmla="*/ 1635617 w 2150772"/>
                <a:gd name="connsiteY26" fmla="*/ 25867 h 67697"/>
                <a:gd name="connsiteX27" fmla="*/ 1674254 w 2150772"/>
                <a:gd name="connsiteY27" fmla="*/ 109 h 67697"/>
                <a:gd name="connsiteX28" fmla="*/ 1712890 w 2150772"/>
                <a:gd name="connsiteY28" fmla="*/ 12988 h 67697"/>
                <a:gd name="connsiteX29" fmla="*/ 1751527 w 2150772"/>
                <a:gd name="connsiteY29" fmla="*/ 109 h 67697"/>
                <a:gd name="connsiteX30" fmla="*/ 1867437 w 2150772"/>
                <a:gd name="connsiteY30" fmla="*/ 51624 h 67697"/>
                <a:gd name="connsiteX31" fmla="*/ 1944710 w 2150772"/>
                <a:gd name="connsiteY31" fmla="*/ 25867 h 67697"/>
                <a:gd name="connsiteX32" fmla="*/ 2150772 w 2150772"/>
                <a:gd name="connsiteY32" fmla="*/ 51624 h 6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0772" h="67697">
                  <a:moveTo>
                    <a:pt x="0" y="12988"/>
                  </a:moveTo>
                  <a:cubicBezTo>
                    <a:pt x="25758" y="17281"/>
                    <a:pt x="51782" y="20202"/>
                    <a:pt x="77273" y="25867"/>
                  </a:cubicBezTo>
                  <a:cubicBezTo>
                    <a:pt x="90525" y="28812"/>
                    <a:pt x="102471" y="40666"/>
                    <a:pt x="115910" y="38746"/>
                  </a:cubicBezTo>
                  <a:cubicBezTo>
                    <a:pt x="134916" y="36031"/>
                    <a:pt x="150253" y="21574"/>
                    <a:pt x="167425" y="12988"/>
                  </a:cubicBezTo>
                  <a:cubicBezTo>
                    <a:pt x="173486" y="31171"/>
                    <a:pt x="178537" y="80664"/>
                    <a:pt x="218941" y="64503"/>
                  </a:cubicBezTo>
                  <a:cubicBezTo>
                    <a:pt x="233312" y="58755"/>
                    <a:pt x="236113" y="38746"/>
                    <a:pt x="244699" y="25867"/>
                  </a:cubicBezTo>
                  <a:cubicBezTo>
                    <a:pt x="252835" y="31291"/>
                    <a:pt x="305309" y="71168"/>
                    <a:pt x="321972" y="64503"/>
                  </a:cubicBezTo>
                  <a:cubicBezTo>
                    <a:pt x="336343" y="58755"/>
                    <a:pt x="335643" y="35536"/>
                    <a:pt x="347730" y="25867"/>
                  </a:cubicBezTo>
                  <a:cubicBezTo>
                    <a:pt x="358331" y="17387"/>
                    <a:pt x="373487" y="17281"/>
                    <a:pt x="386366" y="12988"/>
                  </a:cubicBezTo>
                  <a:cubicBezTo>
                    <a:pt x="399245" y="25867"/>
                    <a:pt x="407490" y="46620"/>
                    <a:pt x="425003" y="51624"/>
                  </a:cubicBezTo>
                  <a:cubicBezTo>
                    <a:pt x="454111" y="59941"/>
                    <a:pt x="494517" y="26747"/>
                    <a:pt x="515155" y="12988"/>
                  </a:cubicBezTo>
                  <a:cubicBezTo>
                    <a:pt x="527920" y="21498"/>
                    <a:pt x="591850" y="66425"/>
                    <a:pt x="605307" y="64503"/>
                  </a:cubicBezTo>
                  <a:cubicBezTo>
                    <a:pt x="623337" y="61927"/>
                    <a:pt x="631065" y="38746"/>
                    <a:pt x="643944" y="25867"/>
                  </a:cubicBezTo>
                  <a:cubicBezTo>
                    <a:pt x="661116" y="34453"/>
                    <a:pt x="676261" y="51624"/>
                    <a:pt x="695459" y="51624"/>
                  </a:cubicBezTo>
                  <a:cubicBezTo>
                    <a:pt x="722610" y="51624"/>
                    <a:pt x="772732" y="25867"/>
                    <a:pt x="772732" y="25867"/>
                  </a:cubicBezTo>
                  <a:cubicBezTo>
                    <a:pt x="785611" y="30160"/>
                    <a:pt x="799226" y="32675"/>
                    <a:pt x="811369" y="38746"/>
                  </a:cubicBezTo>
                  <a:cubicBezTo>
                    <a:pt x="825213" y="45668"/>
                    <a:pt x="834528" y="64503"/>
                    <a:pt x="850006" y="64503"/>
                  </a:cubicBezTo>
                  <a:cubicBezTo>
                    <a:pt x="865484" y="64503"/>
                    <a:pt x="875763" y="47332"/>
                    <a:pt x="888642" y="38746"/>
                  </a:cubicBezTo>
                  <a:cubicBezTo>
                    <a:pt x="901521" y="43039"/>
                    <a:pt x="913703" y="51624"/>
                    <a:pt x="927279" y="51624"/>
                  </a:cubicBezTo>
                  <a:cubicBezTo>
                    <a:pt x="940855" y="51624"/>
                    <a:pt x="952423" y="37247"/>
                    <a:pt x="965916" y="38746"/>
                  </a:cubicBezTo>
                  <a:cubicBezTo>
                    <a:pt x="992901" y="41744"/>
                    <a:pt x="1043189" y="64503"/>
                    <a:pt x="1043189" y="64503"/>
                  </a:cubicBezTo>
                  <a:cubicBezTo>
                    <a:pt x="1056068" y="55917"/>
                    <a:pt x="1067681" y="45032"/>
                    <a:pt x="1081825" y="38746"/>
                  </a:cubicBezTo>
                  <a:cubicBezTo>
                    <a:pt x="1106636" y="27719"/>
                    <a:pt x="1159099" y="12988"/>
                    <a:pt x="1159099" y="12988"/>
                  </a:cubicBezTo>
                  <a:cubicBezTo>
                    <a:pt x="1249251" y="43039"/>
                    <a:pt x="1210614" y="47332"/>
                    <a:pt x="1275009" y="25867"/>
                  </a:cubicBezTo>
                  <a:cubicBezTo>
                    <a:pt x="1391319" y="64638"/>
                    <a:pt x="1221093" y="15577"/>
                    <a:pt x="1365161" y="25867"/>
                  </a:cubicBezTo>
                  <a:cubicBezTo>
                    <a:pt x="1437504" y="31034"/>
                    <a:pt x="1474047" y="44990"/>
                    <a:pt x="1532586" y="64503"/>
                  </a:cubicBezTo>
                  <a:cubicBezTo>
                    <a:pt x="1623200" y="4096"/>
                    <a:pt x="1508297" y="73612"/>
                    <a:pt x="1635617" y="25867"/>
                  </a:cubicBezTo>
                  <a:cubicBezTo>
                    <a:pt x="1650110" y="20432"/>
                    <a:pt x="1661375" y="8695"/>
                    <a:pt x="1674254" y="109"/>
                  </a:cubicBezTo>
                  <a:cubicBezTo>
                    <a:pt x="1687133" y="4402"/>
                    <a:pt x="1699315" y="12988"/>
                    <a:pt x="1712890" y="12988"/>
                  </a:cubicBezTo>
                  <a:cubicBezTo>
                    <a:pt x="1726466" y="12988"/>
                    <a:pt x="1738034" y="-1390"/>
                    <a:pt x="1751527" y="109"/>
                  </a:cubicBezTo>
                  <a:cubicBezTo>
                    <a:pt x="1806699" y="6239"/>
                    <a:pt x="1827180" y="24787"/>
                    <a:pt x="1867437" y="51624"/>
                  </a:cubicBezTo>
                  <a:cubicBezTo>
                    <a:pt x="1893195" y="43038"/>
                    <a:pt x="1918604" y="18408"/>
                    <a:pt x="1944710" y="25867"/>
                  </a:cubicBezTo>
                  <a:cubicBezTo>
                    <a:pt x="2072012" y="62238"/>
                    <a:pt x="2003609" y="51624"/>
                    <a:pt x="2150772" y="51624"/>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Freeform 37"/>
            <p:cNvSpPr/>
            <p:nvPr/>
          </p:nvSpPr>
          <p:spPr>
            <a:xfrm>
              <a:off x="6305903" y="3410262"/>
              <a:ext cx="2159358" cy="50416"/>
            </a:xfrm>
            <a:custGeom>
              <a:avLst/>
              <a:gdLst>
                <a:gd name="connsiteX0" fmla="*/ 0 w 2150772"/>
                <a:gd name="connsiteY0" fmla="*/ 12988 h 67697"/>
                <a:gd name="connsiteX1" fmla="*/ 77273 w 2150772"/>
                <a:gd name="connsiteY1" fmla="*/ 25867 h 67697"/>
                <a:gd name="connsiteX2" fmla="*/ 115910 w 2150772"/>
                <a:gd name="connsiteY2" fmla="*/ 38746 h 67697"/>
                <a:gd name="connsiteX3" fmla="*/ 167425 w 2150772"/>
                <a:gd name="connsiteY3" fmla="*/ 12988 h 67697"/>
                <a:gd name="connsiteX4" fmla="*/ 218941 w 2150772"/>
                <a:gd name="connsiteY4" fmla="*/ 64503 h 67697"/>
                <a:gd name="connsiteX5" fmla="*/ 244699 w 2150772"/>
                <a:gd name="connsiteY5" fmla="*/ 25867 h 67697"/>
                <a:gd name="connsiteX6" fmla="*/ 321972 w 2150772"/>
                <a:gd name="connsiteY6" fmla="*/ 64503 h 67697"/>
                <a:gd name="connsiteX7" fmla="*/ 347730 w 2150772"/>
                <a:gd name="connsiteY7" fmla="*/ 25867 h 67697"/>
                <a:gd name="connsiteX8" fmla="*/ 386366 w 2150772"/>
                <a:gd name="connsiteY8" fmla="*/ 12988 h 67697"/>
                <a:gd name="connsiteX9" fmla="*/ 425003 w 2150772"/>
                <a:gd name="connsiteY9" fmla="*/ 51624 h 67697"/>
                <a:gd name="connsiteX10" fmla="*/ 515155 w 2150772"/>
                <a:gd name="connsiteY10" fmla="*/ 12988 h 67697"/>
                <a:gd name="connsiteX11" fmla="*/ 605307 w 2150772"/>
                <a:gd name="connsiteY11" fmla="*/ 64503 h 67697"/>
                <a:gd name="connsiteX12" fmla="*/ 643944 w 2150772"/>
                <a:gd name="connsiteY12" fmla="*/ 25867 h 67697"/>
                <a:gd name="connsiteX13" fmla="*/ 695459 w 2150772"/>
                <a:gd name="connsiteY13" fmla="*/ 51624 h 67697"/>
                <a:gd name="connsiteX14" fmla="*/ 772732 w 2150772"/>
                <a:gd name="connsiteY14" fmla="*/ 25867 h 67697"/>
                <a:gd name="connsiteX15" fmla="*/ 811369 w 2150772"/>
                <a:gd name="connsiteY15" fmla="*/ 38746 h 67697"/>
                <a:gd name="connsiteX16" fmla="*/ 850006 w 2150772"/>
                <a:gd name="connsiteY16" fmla="*/ 64503 h 67697"/>
                <a:gd name="connsiteX17" fmla="*/ 888642 w 2150772"/>
                <a:gd name="connsiteY17" fmla="*/ 38746 h 67697"/>
                <a:gd name="connsiteX18" fmla="*/ 927279 w 2150772"/>
                <a:gd name="connsiteY18" fmla="*/ 51624 h 67697"/>
                <a:gd name="connsiteX19" fmla="*/ 965916 w 2150772"/>
                <a:gd name="connsiteY19" fmla="*/ 38746 h 67697"/>
                <a:gd name="connsiteX20" fmla="*/ 1043189 w 2150772"/>
                <a:gd name="connsiteY20" fmla="*/ 64503 h 67697"/>
                <a:gd name="connsiteX21" fmla="*/ 1081825 w 2150772"/>
                <a:gd name="connsiteY21" fmla="*/ 38746 h 67697"/>
                <a:gd name="connsiteX22" fmla="*/ 1159099 w 2150772"/>
                <a:gd name="connsiteY22" fmla="*/ 12988 h 67697"/>
                <a:gd name="connsiteX23" fmla="*/ 1275009 w 2150772"/>
                <a:gd name="connsiteY23" fmla="*/ 25867 h 67697"/>
                <a:gd name="connsiteX24" fmla="*/ 1365161 w 2150772"/>
                <a:gd name="connsiteY24" fmla="*/ 25867 h 67697"/>
                <a:gd name="connsiteX25" fmla="*/ 1532586 w 2150772"/>
                <a:gd name="connsiteY25" fmla="*/ 64503 h 67697"/>
                <a:gd name="connsiteX26" fmla="*/ 1635617 w 2150772"/>
                <a:gd name="connsiteY26" fmla="*/ 25867 h 67697"/>
                <a:gd name="connsiteX27" fmla="*/ 1674254 w 2150772"/>
                <a:gd name="connsiteY27" fmla="*/ 109 h 67697"/>
                <a:gd name="connsiteX28" fmla="*/ 1712890 w 2150772"/>
                <a:gd name="connsiteY28" fmla="*/ 12988 h 67697"/>
                <a:gd name="connsiteX29" fmla="*/ 1751527 w 2150772"/>
                <a:gd name="connsiteY29" fmla="*/ 109 h 67697"/>
                <a:gd name="connsiteX30" fmla="*/ 1867437 w 2150772"/>
                <a:gd name="connsiteY30" fmla="*/ 51624 h 67697"/>
                <a:gd name="connsiteX31" fmla="*/ 1944710 w 2150772"/>
                <a:gd name="connsiteY31" fmla="*/ 25867 h 67697"/>
                <a:gd name="connsiteX32" fmla="*/ 2150772 w 2150772"/>
                <a:gd name="connsiteY32" fmla="*/ 51624 h 6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0772" h="67697">
                  <a:moveTo>
                    <a:pt x="0" y="12988"/>
                  </a:moveTo>
                  <a:cubicBezTo>
                    <a:pt x="25758" y="17281"/>
                    <a:pt x="51782" y="20202"/>
                    <a:pt x="77273" y="25867"/>
                  </a:cubicBezTo>
                  <a:cubicBezTo>
                    <a:pt x="90525" y="28812"/>
                    <a:pt x="102471" y="40666"/>
                    <a:pt x="115910" y="38746"/>
                  </a:cubicBezTo>
                  <a:cubicBezTo>
                    <a:pt x="134916" y="36031"/>
                    <a:pt x="150253" y="21574"/>
                    <a:pt x="167425" y="12988"/>
                  </a:cubicBezTo>
                  <a:cubicBezTo>
                    <a:pt x="173486" y="31171"/>
                    <a:pt x="178537" y="80664"/>
                    <a:pt x="218941" y="64503"/>
                  </a:cubicBezTo>
                  <a:cubicBezTo>
                    <a:pt x="233312" y="58755"/>
                    <a:pt x="236113" y="38746"/>
                    <a:pt x="244699" y="25867"/>
                  </a:cubicBezTo>
                  <a:cubicBezTo>
                    <a:pt x="252835" y="31291"/>
                    <a:pt x="305309" y="71168"/>
                    <a:pt x="321972" y="64503"/>
                  </a:cubicBezTo>
                  <a:cubicBezTo>
                    <a:pt x="336343" y="58755"/>
                    <a:pt x="335643" y="35536"/>
                    <a:pt x="347730" y="25867"/>
                  </a:cubicBezTo>
                  <a:cubicBezTo>
                    <a:pt x="358331" y="17387"/>
                    <a:pt x="373487" y="17281"/>
                    <a:pt x="386366" y="12988"/>
                  </a:cubicBezTo>
                  <a:cubicBezTo>
                    <a:pt x="399245" y="25867"/>
                    <a:pt x="407490" y="46620"/>
                    <a:pt x="425003" y="51624"/>
                  </a:cubicBezTo>
                  <a:cubicBezTo>
                    <a:pt x="454111" y="59941"/>
                    <a:pt x="494517" y="26747"/>
                    <a:pt x="515155" y="12988"/>
                  </a:cubicBezTo>
                  <a:cubicBezTo>
                    <a:pt x="527920" y="21498"/>
                    <a:pt x="591850" y="66425"/>
                    <a:pt x="605307" y="64503"/>
                  </a:cubicBezTo>
                  <a:cubicBezTo>
                    <a:pt x="623337" y="61927"/>
                    <a:pt x="631065" y="38746"/>
                    <a:pt x="643944" y="25867"/>
                  </a:cubicBezTo>
                  <a:cubicBezTo>
                    <a:pt x="661116" y="34453"/>
                    <a:pt x="676261" y="51624"/>
                    <a:pt x="695459" y="51624"/>
                  </a:cubicBezTo>
                  <a:cubicBezTo>
                    <a:pt x="722610" y="51624"/>
                    <a:pt x="772732" y="25867"/>
                    <a:pt x="772732" y="25867"/>
                  </a:cubicBezTo>
                  <a:cubicBezTo>
                    <a:pt x="785611" y="30160"/>
                    <a:pt x="799226" y="32675"/>
                    <a:pt x="811369" y="38746"/>
                  </a:cubicBezTo>
                  <a:cubicBezTo>
                    <a:pt x="825213" y="45668"/>
                    <a:pt x="834528" y="64503"/>
                    <a:pt x="850006" y="64503"/>
                  </a:cubicBezTo>
                  <a:cubicBezTo>
                    <a:pt x="865484" y="64503"/>
                    <a:pt x="875763" y="47332"/>
                    <a:pt x="888642" y="38746"/>
                  </a:cubicBezTo>
                  <a:cubicBezTo>
                    <a:pt x="901521" y="43039"/>
                    <a:pt x="913703" y="51624"/>
                    <a:pt x="927279" y="51624"/>
                  </a:cubicBezTo>
                  <a:cubicBezTo>
                    <a:pt x="940855" y="51624"/>
                    <a:pt x="952423" y="37247"/>
                    <a:pt x="965916" y="38746"/>
                  </a:cubicBezTo>
                  <a:cubicBezTo>
                    <a:pt x="992901" y="41744"/>
                    <a:pt x="1043189" y="64503"/>
                    <a:pt x="1043189" y="64503"/>
                  </a:cubicBezTo>
                  <a:cubicBezTo>
                    <a:pt x="1056068" y="55917"/>
                    <a:pt x="1067681" y="45032"/>
                    <a:pt x="1081825" y="38746"/>
                  </a:cubicBezTo>
                  <a:cubicBezTo>
                    <a:pt x="1106636" y="27719"/>
                    <a:pt x="1159099" y="12988"/>
                    <a:pt x="1159099" y="12988"/>
                  </a:cubicBezTo>
                  <a:cubicBezTo>
                    <a:pt x="1249251" y="43039"/>
                    <a:pt x="1210614" y="47332"/>
                    <a:pt x="1275009" y="25867"/>
                  </a:cubicBezTo>
                  <a:cubicBezTo>
                    <a:pt x="1391319" y="64638"/>
                    <a:pt x="1221093" y="15577"/>
                    <a:pt x="1365161" y="25867"/>
                  </a:cubicBezTo>
                  <a:cubicBezTo>
                    <a:pt x="1437504" y="31034"/>
                    <a:pt x="1474047" y="44990"/>
                    <a:pt x="1532586" y="64503"/>
                  </a:cubicBezTo>
                  <a:cubicBezTo>
                    <a:pt x="1623200" y="4096"/>
                    <a:pt x="1508297" y="73612"/>
                    <a:pt x="1635617" y="25867"/>
                  </a:cubicBezTo>
                  <a:cubicBezTo>
                    <a:pt x="1650110" y="20432"/>
                    <a:pt x="1661375" y="8695"/>
                    <a:pt x="1674254" y="109"/>
                  </a:cubicBezTo>
                  <a:cubicBezTo>
                    <a:pt x="1687133" y="4402"/>
                    <a:pt x="1699315" y="12988"/>
                    <a:pt x="1712890" y="12988"/>
                  </a:cubicBezTo>
                  <a:cubicBezTo>
                    <a:pt x="1726466" y="12988"/>
                    <a:pt x="1738034" y="-1390"/>
                    <a:pt x="1751527" y="109"/>
                  </a:cubicBezTo>
                  <a:cubicBezTo>
                    <a:pt x="1806699" y="6239"/>
                    <a:pt x="1827180" y="24787"/>
                    <a:pt x="1867437" y="51624"/>
                  </a:cubicBezTo>
                  <a:cubicBezTo>
                    <a:pt x="1893195" y="43038"/>
                    <a:pt x="1918604" y="18408"/>
                    <a:pt x="1944710" y="25867"/>
                  </a:cubicBezTo>
                  <a:cubicBezTo>
                    <a:pt x="2072012" y="62238"/>
                    <a:pt x="2003609" y="51624"/>
                    <a:pt x="2150772" y="51624"/>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0" name="Oval 59"/>
          <p:cNvSpPr/>
          <p:nvPr/>
        </p:nvSpPr>
        <p:spPr>
          <a:xfrm>
            <a:off x="8153402" y="3371852"/>
            <a:ext cx="486643" cy="635239"/>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Slide Number Placeholder 4"/>
          <p:cNvSpPr>
            <a:spLocks noGrp="1"/>
          </p:cNvSpPr>
          <p:nvPr>
            <p:ph type="sldNum" sz="quarter" idx="12"/>
          </p:nvPr>
        </p:nvSpPr>
        <p:spPr>
          <a:xfrm>
            <a:off x="7967150" y="5638119"/>
            <a:ext cx="2133600" cy="273844"/>
          </a:xfrm>
        </p:spPr>
        <p:txBody>
          <a:bodyPr/>
          <a:lstStyle/>
          <a:p>
            <a:fld id="{1410815D-DB67-4B58-9F93-40D129E664D9}" type="slidenum">
              <a:rPr lang="en-US" smtClean="0"/>
              <a:t>14</a:t>
            </a:fld>
            <a:endParaRPr lang="en-US" dirty="0"/>
          </a:p>
        </p:txBody>
      </p:sp>
      <p:sp>
        <p:nvSpPr>
          <p:cNvPr id="66" name="TextBox 65"/>
          <p:cNvSpPr txBox="1"/>
          <p:nvPr/>
        </p:nvSpPr>
        <p:spPr>
          <a:xfrm>
            <a:off x="5058611" y="6405900"/>
            <a:ext cx="2694739" cy="276999"/>
          </a:xfrm>
          <a:prstGeom prst="rect">
            <a:avLst/>
          </a:prstGeom>
          <a:noFill/>
          <a:ln>
            <a:solidFill>
              <a:schemeClr val="tx1"/>
            </a:solidFill>
          </a:ln>
        </p:spPr>
        <p:txBody>
          <a:bodyPr wrap="square" rtlCol="0">
            <a:spAutoFit/>
          </a:bodyPr>
          <a:lstStyle/>
          <a:p>
            <a:r>
              <a:rPr lang="en-US" sz="1200" dirty="0"/>
              <a:t>Note: Not an actual replica of test item</a:t>
            </a:r>
          </a:p>
        </p:txBody>
      </p:sp>
      <p:grpSp>
        <p:nvGrpSpPr>
          <p:cNvPr id="5" name="Group 4"/>
          <p:cNvGrpSpPr/>
          <p:nvPr/>
        </p:nvGrpSpPr>
        <p:grpSpPr>
          <a:xfrm>
            <a:off x="2791772" y="4723388"/>
            <a:ext cx="2377168" cy="1010556"/>
            <a:chOff x="384008" y="4250027"/>
            <a:chExt cx="1620062" cy="2286000"/>
          </a:xfrm>
        </p:grpSpPr>
        <p:sp>
          <p:nvSpPr>
            <p:cNvPr id="7" name="Rounded Rectangular Callout 6"/>
            <p:cNvSpPr/>
            <p:nvPr/>
          </p:nvSpPr>
          <p:spPr>
            <a:xfrm>
              <a:off x="384008" y="4250027"/>
              <a:ext cx="1620062" cy="2286000"/>
            </a:xfrm>
            <a:prstGeom prst="wedgeRoundRectCallout">
              <a:avLst>
                <a:gd name="adj1" fmla="val 2472"/>
                <a:gd name="adj2" fmla="val -7399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495408" y="4450865"/>
              <a:ext cx="1406842" cy="1810156"/>
            </a:xfrm>
            <a:prstGeom prst="rect">
              <a:avLst/>
            </a:prstGeom>
            <a:solidFill>
              <a:schemeClr val="bg1"/>
            </a:solidFill>
          </p:spPr>
          <p:txBody>
            <a:bodyPr wrap="square" rtlCol="0">
              <a:spAutoFit/>
            </a:bodyPr>
            <a:lstStyle/>
            <a:p>
              <a:pPr lvl="0"/>
              <a:r>
                <a:rPr lang="en-US" sz="1500" dirty="0">
                  <a:solidFill>
                    <a:srgbClr val="0070C0"/>
                  </a:solidFill>
                  <a:ea typeface="Adobe Kaiti Std R" pitchFamily="18" charset="-128"/>
                  <a:cs typeface="Arial" pitchFamily="34" charset="0"/>
                </a:rPr>
                <a:t>The test-taker is asked to find two mistakes in the bar graph.</a:t>
              </a:r>
            </a:p>
          </p:txBody>
        </p:sp>
      </p:grpSp>
      <p:sp>
        <p:nvSpPr>
          <p:cNvPr id="39" name="Oval 38"/>
          <p:cNvSpPr/>
          <p:nvPr/>
        </p:nvSpPr>
        <p:spPr>
          <a:xfrm>
            <a:off x="5990359" y="3657602"/>
            <a:ext cx="486643" cy="349489"/>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p:cNvSpPr txBox="1"/>
          <p:nvPr/>
        </p:nvSpPr>
        <p:spPr>
          <a:xfrm>
            <a:off x="422883" y="2331990"/>
            <a:ext cx="2477815" cy="3170099"/>
          </a:xfrm>
          <a:prstGeom prst="rect">
            <a:avLst/>
          </a:prstGeom>
          <a:noFill/>
          <a:ln>
            <a:noFill/>
          </a:ln>
        </p:spPr>
        <p:txBody>
          <a:bodyPr wrap="square" rtlCol="0">
            <a:spAutoFit/>
          </a:bodyPr>
          <a:lstStyle/>
          <a:p>
            <a:r>
              <a:rPr lang="en-US" sz="2000" dirty="0">
                <a:solidFill>
                  <a:srgbClr val="002060"/>
                </a:solidFill>
                <a:latin typeface="Cambria" panose="02040503050406030204" pitchFamily="18" charset="0"/>
              </a:rPr>
              <a:t>48% of the </a:t>
            </a:r>
            <a:r>
              <a:rPr lang="en-US" sz="2000" b="1" dirty="0">
                <a:solidFill>
                  <a:srgbClr val="002060"/>
                </a:solidFill>
                <a:latin typeface="Cambria" panose="02040503050406030204" pitchFamily="18" charset="0"/>
              </a:rPr>
              <a:t>prison</a:t>
            </a:r>
            <a:r>
              <a:rPr lang="en-US" sz="2000" dirty="0">
                <a:solidFill>
                  <a:srgbClr val="002060"/>
                </a:solidFill>
                <a:latin typeface="Cambria" panose="02040503050406030204" pitchFamily="18" charset="0"/>
              </a:rPr>
              <a:t> population are</a:t>
            </a:r>
          </a:p>
          <a:p>
            <a:r>
              <a:rPr lang="en-US" sz="2000" dirty="0">
                <a:solidFill>
                  <a:srgbClr val="002060"/>
                </a:solidFill>
                <a:latin typeface="Cambria" panose="02040503050406030204" pitchFamily="18" charset="0"/>
              </a:rPr>
              <a:t>likely to get this answer correct.</a:t>
            </a:r>
          </a:p>
          <a:p>
            <a:endParaRPr lang="en-US" sz="2000" dirty="0">
              <a:solidFill>
                <a:srgbClr val="002060"/>
              </a:solidFill>
              <a:latin typeface="Cambria" panose="02040503050406030204" pitchFamily="18" charset="0"/>
            </a:endParaRPr>
          </a:p>
          <a:p>
            <a:r>
              <a:rPr lang="en-US" sz="2000" dirty="0">
                <a:solidFill>
                  <a:srgbClr val="002060"/>
                </a:solidFill>
                <a:latin typeface="Cambria" panose="02040503050406030204" pitchFamily="18" charset="0"/>
              </a:rPr>
              <a:t>71% of the </a:t>
            </a:r>
            <a:r>
              <a:rPr lang="en-US" sz="2000" b="1" dirty="0">
                <a:solidFill>
                  <a:srgbClr val="002060"/>
                </a:solidFill>
                <a:latin typeface="Cambria" panose="02040503050406030204" pitchFamily="18" charset="0"/>
              </a:rPr>
              <a:t>household</a:t>
            </a:r>
            <a:r>
              <a:rPr lang="en-US" sz="2000" dirty="0">
                <a:solidFill>
                  <a:srgbClr val="002060"/>
                </a:solidFill>
                <a:latin typeface="Cambria" panose="02040503050406030204" pitchFamily="18" charset="0"/>
              </a:rPr>
              <a:t> population are</a:t>
            </a:r>
          </a:p>
          <a:p>
            <a:r>
              <a:rPr lang="en-US" sz="2000" dirty="0">
                <a:solidFill>
                  <a:srgbClr val="002060"/>
                </a:solidFill>
                <a:latin typeface="Cambria" panose="02040503050406030204" pitchFamily="18" charset="0"/>
              </a:rPr>
              <a:t>likely to get this answer correct.</a:t>
            </a:r>
          </a:p>
        </p:txBody>
      </p:sp>
      <p:pic>
        <p:nvPicPr>
          <p:cNvPr id="40" name="Picture 3"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2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arn(inVertical)">
                                      <p:cBhvr>
                                        <p:cTn id="25" dur="500"/>
                                        <p:tgtEl>
                                          <p:spTgt spid="6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arn(inVertical)">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57"/>
                                        </p:tgtEl>
                                        <p:attrNameLst>
                                          <p:attrName>style.visibility</p:attrName>
                                        </p:attrNameLst>
                                      </p:cBhvr>
                                      <p:to>
                                        <p:strVal val="hidden"/>
                                      </p:to>
                                    </p:set>
                                  </p:childTnLst>
                                </p:cTn>
                              </p:par>
                            </p:childTnLst>
                          </p:cTn>
                        </p:par>
                        <p:par>
                          <p:cTn id="33" fill="hold">
                            <p:stCondLst>
                              <p:cond delay="0"/>
                            </p:stCondLst>
                            <p:childTnLst>
                              <p:par>
                                <p:cTn id="34" presetID="1" presetClass="exit"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60" grpId="0" animBg="1"/>
      <p:bldP spid="39"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991328" y="1649167"/>
            <a:ext cx="7194854" cy="3582837"/>
          </a:xfrm>
          <a:prstGeom prst="rect">
            <a:avLst/>
          </a:prstGeom>
        </p:spPr>
      </p:pic>
      <p:grpSp>
        <p:nvGrpSpPr>
          <p:cNvPr id="26" name="Group 25"/>
          <p:cNvGrpSpPr/>
          <p:nvPr/>
        </p:nvGrpSpPr>
        <p:grpSpPr>
          <a:xfrm>
            <a:off x="2950970" y="4761858"/>
            <a:ext cx="2626952" cy="1306357"/>
            <a:chOff x="472114" y="9241501"/>
            <a:chExt cx="1788379" cy="3889869"/>
          </a:xfrm>
          <a:solidFill>
            <a:schemeClr val="bg1"/>
          </a:solidFill>
        </p:grpSpPr>
        <p:sp>
          <p:nvSpPr>
            <p:cNvPr id="28" name="Rounded Rectangular Callout 27"/>
            <p:cNvSpPr/>
            <p:nvPr/>
          </p:nvSpPr>
          <p:spPr>
            <a:xfrm>
              <a:off x="472114" y="9241501"/>
              <a:ext cx="1788379" cy="3889869"/>
            </a:xfrm>
            <a:prstGeom prst="wedgeRoundRectCallout">
              <a:avLst>
                <a:gd name="adj1" fmla="val -24735"/>
                <a:gd name="adj2" fmla="val -116885"/>
                <a:gd name="adj3" fmla="val 1666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p:cNvSpPr txBox="1"/>
            <p:nvPr/>
          </p:nvSpPr>
          <p:spPr>
            <a:xfrm>
              <a:off x="552051" y="9622792"/>
              <a:ext cx="1628504" cy="3024285"/>
            </a:xfrm>
            <a:prstGeom prst="rect">
              <a:avLst/>
            </a:prstGeom>
            <a:solidFill>
              <a:schemeClr val="bg1"/>
            </a:solidFill>
            <a:ln>
              <a:noFill/>
            </a:ln>
          </p:spPr>
          <p:txBody>
            <a:bodyPr wrap="square" rtlCol="0">
              <a:spAutoFit/>
            </a:bodyPr>
            <a:lstStyle/>
            <a:p>
              <a:pPr lvl="0"/>
              <a:r>
                <a:rPr lang="en-US" sz="1500" dirty="0">
                  <a:solidFill>
                    <a:srgbClr val="0070C0"/>
                  </a:solidFill>
                  <a:ea typeface="Adobe Kaiti Std R" pitchFamily="18" charset="-128"/>
                  <a:cs typeface="Arial" pitchFamily="34" charset="0"/>
                </a:rPr>
                <a:t>The test-taker is asked to calculate the total amount </a:t>
              </a:r>
              <a:r>
                <a:rPr lang="en-US" sz="1500" dirty="0">
                  <a:solidFill>
                    <a:srgbClr val="0070C0"/>
                  </a:solidFill>
                  <a:ea typeface="Adobe Kaiti Std R" pitchFamily="18" charset="-128"/>
                </a:rPr>
                <a:t>one</a:t>
              </a:r>
              <a:r>
                <a:rPr lang="en-US" sz="1500" dirty="0">
                  <a:solidFill>
                    <a:srgbClr val="0070C0"/>
                  </a:solidFill>
                  <a:ea typeface="Adobe Kaiti Std R" pitchFamily="18" charset="-128"/>
                  <a:cs typeface="Arial" pitchFamily="34" charset="0"/>
                </a:rPr>
                <a:t> would need to pay for both shoes during th</a:t>
              </a:r>
              <a:r>
                <a:rPr lang="en-US" sz="1500" dirty="0">
                  <a:solidFill>
                    <a:srgbClr val="0070C0"/>
                  </a:solidFill>
                  <a:ea typeface="Adobe Kaiti Std R" pitchFamily="18" charset="-128"/>
                </a:rPr>
                <a:t>e sale.</a:t>
              </a:r>
              <a:endParaRPr lang="en-US" sz="1500" dirty="0"/>
            </a:p>
          </p:txBody>
        </p:sp>
      </p:grpSp>
      <p:pic>
        <p:nvPicPr>
          <p:cNvPr id="2" name="Picture 1"/>
          <p:cNvPicPr>
            <a:picLocks noChangeAspect="1"/>
          </p:cNvPicPr>
          <p:nvPr/>
        </p:nvPicPr>
        <p:blipFill>
          <a:blip r:embed="rId3"/>
          <a:stretch>
            <a:fillRect/>
          </a:stretch>
        </p:blipFill>
        <p:spPr>
          <a:xfrm>
            <a:off x="6818975" y="3577814"/>
            <a:ext cx="3426088" cy="818531"/>
          </a:xfrm>
          <a:prstGeom prst="rect">
            <a:avLst/>
          </a:prstGeom>
        </p:spPr>
      </p:pic>
      <p:sp>
        <p:nvSpPr>
          <p:cNvPr id="6" name="Title 1"/>
          <p:cNvSpPr txBox="1">
            <a:spLocks/>
          </p:cNvSpPr>
          <p:nvPr/>
        </p:nvSpPr>
        <p:spPr bwMode="auto">
          <a:xfrm>
            <a:off x="1329504" y="336901"/>
            <a:ext cx="9757317" cy="1009567"/>
          </a:xfrm>
          <a:prstGeom prst="rect">
            <a:avLst/>
          </a:prstGeom>
          <a:solidFill>
            <a:srgbClr val="00B050"/>
          </a:solidFill>
          <a:scene3d>
            <a:camera prst="orthographicFront"/>
            <a:lightRig rig="threePt" dir="t"/>
          </a:scene3d>
          <a:sp3d>
            <a:bevelT/>
          </a:sp3d>
        </p:spPr>
        <p:txBody>
          <a:bodyPr vert="horz" lIns="68580" tIns="34290" rIns="68580" bIns="34290" rtlCol="0" anchor="ctr">
            <a:normAutofit/>
          </a:bodyPr>
          <a:lstStyle>
            <a:lvl1pPr defTabSz="914400">
              <a:lnSpc>
                <a:spcPct val="85000"/>
              </a:lnSpc>
              <a:spcBef>
                <a:spcPct val="0"/>
              </a:spcBef>
              <a:buNone/>
              <a:defRPr sz="2600" b="1" spc="-50" baseline="0">
                <a:solidFill>
                  <a:schemeClr val="bg1"/>
                </a:solidFill>
                <a:latin typeface="+mj-lt"/>
                <a:ea typeface="+mj-ea"/>
                <a:cs typeface="+mj-cs"/>
              </a:defRPr>
            </a:lvl1pPr>
          </a:lstStyle>
          <a:p>
            <a:pPr algn="ctr"/>
            <a:r>
              <a:rPr lang="en-US" sz="2400" dirty="0">
                <a:latin typeface="Cambria" panose="02040503050406030204" pitchFamily="18" charset="0"/>
              </a:rPr>
              <a:t>Numeracy example item:  Level 3</a:t>
            </a:r>
          </a:p>
        </p:txBody>
      </p:sp>
      <p:grpSp>
        <p:nvGrpSpPr>
          <p:cNvPr id="9" name="Group 8"/>
          <p:cNvGrpSpPr/>
          <p:nvPr/>
        </p:nvGrpSpPr>
        <p:grpSpPr>
          <a:xfrm>
            <a:off x="3152949" y="2428910"/>
            <a:ext cx="1801510" cy="459887"/>
            <a:chOff x="6296998" y="2966434"/>
            <a:chExt cx="2168263" cy="494244"/>
          </a:xfrm>
        </p:grpSpPr>
        <p:sp>
          <p:nvSpPr>
            <p:cNvPr id="10" name="Freeform 9"/>
            <p:cNvSpPr/>
            <p:nvPr/>
          </p:nvSpPr>
          <p:spPr>
            <a:xfrm>
              <a:off x="6296998" y="2966434"/>
              <a:ext cx="2159358" cy="50416"/>
            </a:xfrm>
            <a:custGeom>
              <a:avLst/>
              <a:gdLst>
                <a:gd name="connsiteX0" fmla="*/ 0 w 2150772"/>
                <a:gd name="connsiteY0" fmla="*/ 12988 h 67697"/>
                <a:gd name="connsiteX1" fmla="*/ 77273 w 2150772"/>
                <a:gd name="connsiteY1" fmla="*/ 25867 h 67697"/>
                <a:gd name="connsiteX2" fmla="*/ 115910 w 2150772"/>
                <a:gd name="connsiteY2" fmla="*/ 38746 h 67697"/>
                <a:gd name="connsiteX3" fmla="*/ 167425 w 2150772"/>
                <a:gd name="connsiteY3" fmla="*/ 12988 h 67697"/>
                <a:gd name="connsiteX4" fmla="*/ 218941 w 2150772"/>
                <a:gd name="connsiteY4" fmla="*/ 64503 h 67697"/>
                <a:gd name="connsiteX5" fmla="*/ 244699 w 2150772"/>
                <a:gd name="connsiteY5" fmla="*/ 25867 h 67697"/>
                <a:gd name="connsiteX6" fmla="*/ 321972 w 2150772"/>
                <a:gd name="connsiteY6" fmla="*/ 64503 h 67697"/>
                <a:gd name="connsiteX7" fmla="*/ 347730 w 2150772"/>
                <a:gd name="connsiteY7" fmla="*/ 25867 h 67697"/>
                <a:gd name="connsiteX8" fmla="*/ 386366 w 2150772"/>
                <a:gd name="connsiteY8" fmla="*/ 12988 h 67697"/>
                <a:gd name="connsiteX9" fmla="*/ 425003 w 2150772"/>
                <a:gd name="connsiteY9" fmla="*/ 51624 h 67697"/>
                <a:gd name="connsiteX10" fmla="*/ 515155 w 2150772"/>
                <a:gd name="connsiteY10" fmla="*/ 12988 h 67697"/>
                <a:gd name="connsiteX11" fmla="*/ 605307 w 2150772"/>
                <a:gd name="connsiteY11" fmla="*/ 64503 h 67697"/>
                <a:gd name="connsiteX12" fmla="*/ 643944 w 2150772"/>
                <a:gd name="connsiteY12" fmla="*/ 25867 h 67697"/>
                <a:gd name="connsiteX13" fmla="*/ 695459 w 2150772"/>
                <a:gd name="connsiteY13" fmla="*/ 51624 h 67697"/>
                <a:gd name="connsiteX14" fmla="*/ 772732 w 2150772"/>
                <a:gd name="connsiteY14" fmla="*/ 25867 h 67697"/>
                <a:gd name="connsiteX15" fmla="*/ 811369 w 2150772"/>
                <a:gd name="connsiteY15" fmla="*/ 38746 h 67697"/>
                <a:gd name="connsiteX16" fmla="*/ 850006 w 2150772"/>
                <a:gd name="connsiteY16" fmla="*/ 64503 h 67697"/>
                <a:gd name="connsiteX17" fmla="*/ 888642 w 2150772"/>
                <a:gd name="connsiteY17" fmla="*/ 38746 h 67697"/>
                <a:gd name="connsiteX18" fmla="*/ 927279 w 2150772"/>
                <a:gd name="connsiteY18" fmla="*/ 51624 h 67697"/>
                <a:gd name="connsiteX19" fmla="*/ 965916 w 2150772"/>
                <a:gd name="connsiteY19" fmla="*/ 38746 h 67697"/>
                <a:gd name="connsiteX20" fmla="*/ 1043189 w 2150772"/>
                <a:gd name="connsiteY20" fmla="*/ 64503 h 67697"/>
                <a:gd name="connsiteX21" fmla="*/ 1081825 w 2150772"/>
                <a:gd name="connsiteY21" fmla="*/ 38746 h 67697"/>
                <a:gd name="connsiteX22" fmla="*/ 1159099 w 2150772"/>
                <a:gd name="connsiteY22" fmla="*/ 12988 h 67697"/>
                <a:gd name="connsiteX23" fmla="*/ 1275009 w 2150772"/>
                <a:gd name="connsiteY23" fmla="*/ 25867 h 67697"/>
                <a:gd name="connsiteX24" fmla="*/ 1365161 w 2150772"/>
                <a:gd name="connsiteY24" fmla="*/ 25867 h 67697"/>
                <a:gd name="connsiteX25" fmla="*/ 1532586 w 2150772"/>
                <a:gd name="connsiteY25" fmla="*/ 64503 h 67697"/>
                <a:gd name="connsiteX26" fmla="*/ 1635617 w 2150772"/>
                <a:gd name="connsiteY26" fmla="*/ 25867 h 67697"/>
                <a:gd name="connsiteX27" fmla="*/ 1674254 w 2150772"/>
                <a:gd name="connsiteY27" fmla="*/ 109 h 67697"/>
                <a:gd name="connsiteX28" fmla="*/ 1712890 w 2150772"/>
                <a:gd name="connsiteY28" fmla="*/ 12988 h 67697"/>
                <a:gd name="connsiteX29" fmla="*/ 1751527 w 2150772"/>
                <a:gd name="connsiteY29" fmla="*/ 109 h 67697"/>
                <a:gd name="connsiteX30" fmla="*/ 1867437 w 2150772"/>
                <a:gd name="connsiteY30" fmla="*/ 51624 h 67697"/>
                <a:gd name="connsiteX31" fmla="*/ 1944710 w 2150772"/>
                <a:gd name="connsiteY31" fmla="*/ 25867 h 67697"/>
                <a:gd name="connsiteX32" fmla="*/ 2150772 w 2150772"/>
                <a:gd name="connsiteY32" fmla="*/ 51624 h 6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0772" h="67697">
                  <a:moveTo>
                    <a:pt x="0" y="12988"/>
                  </a:moveTo>
                  <a:cubicBezTo>
                    <a:pt x="25758" y="17281"/>
                    <a:pt x="51782" y="20202"/>
                    <a:pt x="77273" y="25867"/>
                  </a:cubicBezTo>
                  <a:cubicBezTo>
                    <a:pt x="90525" y="28812"/>
                    <a:pt x="102471" y="40666"/>
                    <a:pt x="115910" y="38746"/>
                  </a:cubicBezTo>
                  <a:cubicBezTo>
                    <a:pt x="134916" y="36031"/>
                    <a:pt x="150253" y="21574"/>
                    <a:pt x="167425" y="12988"/>
                  </a:cubicBezTo>
                  <a:cubicBezTo>
                    <a:pt x="173486" y="31171"/>
                    <a:pt x="178537" y="80664"/>
                    <a:pt x="218941" y="64503"/>
                  </a:cubicBezTo>
                  <a:cubicBezTo>
                    <a:pt x="233312" y="58755"/>
                    <a:pt x="236113" y="38746"/>
                    <a:pt x="244699" y="25867"/>
                  </a:cubicBezTo>
                  <a:cubicBezTo>
                    <a:pt x="252835" y="31291"/>
                    <a:pt x="305309" y="71168"/>
                    <a:pt x="321972" y="64503"/>
                  </a:cubicBezTo>
                  <a:cubicBezTo>
                    <a:pt x="336343" y="58755"/>
                    <a:pt x="335643" y="35536"/>
                    <a:pt x="347730" y="25867"/>
                  </a:cubicBezTo>
                  <a:cubicBezTo>
                    <a:pt x="358331" y="17387"/>
                    <a:pt x="373487" y="17281"/>
                    <a:pt x="386366" y="12988"/>
                  </a:cubicBezTo>
                  <a:cubicBezTo>
                    <a:pt x="399245" y="25867"/>
                    <a:pt x="407490" y="46620"/>
                    <a:pt x="425003" y="51624"/>
                  </a:cubicBezTo>
                  <a:cubicBezTo>
                    <a:pt x="454111" y="59941"/>
                    <a:pt x="494517" y="26747"/>
                    <a:pt x="515155" y="12988"/>
                  </a:cubicBezTo>
                  <a:cubicBezTo>
                    <a:pt x="527920" y="21498"/>
                    <a:pt x="591850" y="66425"/>
                    <a:pt x="605307" y="64503"/>
                  </a:cubicBezTo>
                  <a:cubicBezTo>
                    <a:pt x="623337" y="61927"/>
                    <a:pt x="631065" y="38746"/>
                    <a:pt x="643944" y="25867"/>
                  </a:cubicBezTo>
                  <a:cubicBezTo>
                    <a:pt x="661116" y="34453"/>
                    <a:pt x="676261" y="51624"/>
                    <a:pt x="695459" y="51624"/>
                  </a:cubicBezTo>
                  <a:cubicBezTo>
                    <a:pt x="722610" y="51624"/>
                    <a:pt x="772732" y="25867"/>
                    <a:pt x="772732" y="25867"/>
                  </a:cubicBezTo>
                  <a:cubicBezTo>
                    <a:pt x="785611" y="30160"/>
                    <a:pt x="799226" y="32675"/>
                    <a:pt x="811369" y="38746"/>
                  </a:cubicBezTo>
                  <a:cubicBezTo>
                    <a:pt x="825213" y="45668"/>
                    <a:pt x="834528" y="64503"/>
                    <a:pt x="850006" y="64503"/>
                  </a:cubicBezTo>
                  <a:cubicBezTo>
                    <a:pt x="865484" y="64503"/>
                    <a:pt x="875763" y="47332"/>
                    <a:pt x="888642" y="38746"/>
                  </a:cubicBezTo>
                  <a:cubicBezTo>
                    <a:pt x="901521" y="43039"/>
                    <a:pt x="913703" y="51624"/>
                    <a:pt x="927279" y="51624"/>
                  </a:cubicBezTo>
                  <a:cubicBezTo>
                    <a:pt x="940855" y="51624"/>
                    <a:pt x="952423" y="37247"/>
                    <a:pt x="965916" y="38746"/>
                  </a:cubicBezTo>
                  <a:cubicBezTo>
                    <a:pt x="992901" y="41744"/>
                    <a:pt x="1043189" y="64503"/>
                    <a:pt x="1043189" y="64503"/>
                  </a:cubicBezTo>
                  <a:cubicBezTo>
                    <a:pt x="1056068" y="55917"/>
                    <a:pt x="1067681" y="45032"/>
                    <a:pt x="1081825" y="38746"/>
                  </a:cubicBezTo>
                  <a:cubicBezTo>
                    <a:pt x="1106636" y="27719"/>
                    <a:pt x="1159099" y="12988"/>
                    <a:pt x="1159099" y="12988"/>
                  </a:cubicBezTo>
                  <a:cubicBezTo>
                    <a:pt x="1249251" y="43039"/>
                    <a:pt x="1210614" y="47332"/>
                    <a:pt x="1275009" y="25867"/>
                  </a:cubicBezTo>
                  <a:cubicBezTo>
                    <a:pt x="1391319" y="64638"/>
                    <a:pt x="1221093" y="15577"/>
                    <a:pt x="1365161" y="25867"/>
                  </a:cubicBezTo>
                  <a:cubicBezTo>
                    <a:pt x="1437504" y="31034"/>
                    <a:pt x="1474047" y="44990"/>
                    <a:pt x="1532586" y="64503"/>
                  </a:cubicBezTo>
                  <a:cubicBezTo>
                    <a:pt x="1623200" y="4096"/>
                    <a:pt x="1508297" y="73612"/>
                    <a:pt x="1635617" y="25867"/>
                  </a:cubicBezTo>
                  <a:cubicBezTo>
                    <a:pt x="1650110" y="20432"/>
                    <a:pt x="1661375" y="8695"/>
                    <a:pt x="1674254" y="109"/>
                  </a:cubicBezTo>
                  <a:cubicBezTo>
                    <a:pt x="1687133" y="4402"/>
                    <a:pt x="1699315" y="12988"/>
                    <a:pt x="1712890" y="12988"/>
                  </a:cubicBezTo>
                  <a:cubicBezTo>
                    <a:pt x="1726466" y="12988"/>
                    <a:pt x="1738034" y="-1390"/>
                    <a:pt x="1751527" y="109"/>
                  </a:cubicBezTo>
                  <a:cubicBezTo>
                    <a:pt x="1806699" y="6239"/>
                    <a:pt x="1827180" y="24787"/>
                    <a:pt x="1867437" y="51624"/>
                  </a:cubicBezTo>
                  <a:cubicBezTo>
                    <a:pt x="1893195" y="43038"/>
                    <a:pt x="1918604" y="18408"/>
                    <a:pt x="1944710" y="25867"/>
                  </a:cubicBezTo>
                  <a:cubicBezTo>
                    <a:pt x="2072012" y="62238"/>
                    <a:pt x="2003609" y="51624"/>
                    <a:pt x="2150772" y="51624"/>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p:cNvSpPr/>
            <p:nvPr/>
          </p:nvSpPr>
          <p:spPr>
            <a:xfrm>
              <a:off x="6305903" y="3118834"/>
              <a:ext cx="2159358" cy="50416"/>
            </a:xfrm>
            <a:custGeom>
              <a:avLst/>
              <a:gdLst>
                <a:gd name="connsiteX0" fmla="*/ 0 w 2150772"/>
                <a:gd name="connsiteY0" fmla="*/ 12988 h 67697"/>
                <a:gd name="connsiteX1" fmla="*/ 77273 w 2150772"/>
                <a:gd name="connsiteY1" fmla="*/ 25867 h 67697"/>
                <a:gd name="connsiteX2" fmla="*/ 115910 w 2150772"/>
                <a:gd name="connsiteY2" fmla="*/ 38746 h 67697"/>
                <a:gd name="connsiteX3" fmla="*/ 167425 w 2150772"/>
                <a:gd name="connsiteY3" fmla="*/ 12988 h 67697"/>
                <a:gd name="connsiteX4" fmla="*/ 218941 w 2150772"/>
                <a:gd name="connsiteY4" fmla="*/ 64503 h 67697"/>
                <a:gd name="connsiteX5" fmla="*/ 244699 w 2150772"/>
                <a:gd name="connsiteY5" fmla="*/ 25867 h 67697"/>
                <a:gd name="connsiteX6" fmla="*/ 321972 w 2150772"/>
                <a:gd name="connsiteY6" fmla="*/ 64503 h 67697"/>
                <a:gd name="connsiteX7" fmla="*/ 347730 w 2150772"/>
                <a:gd name="connsiteY7" fmla="*/ 25867 h 67697"/>
                <a:gd name="connsiteX8" fmla="*/ 386366 w 2150772"/>
                <a:gd name="connsiteY8" fmla="*/ 12988 h 67697"/>
                <a:gd name="connsiteX9" fmla="*/ 425003 w 2150772"/>
                <a:gd name="connsiteY9" fmla="*/ 51624 h 67697"/>
                <a:gd name="connsiteX10" fmla="*/ 515155 w 2150772"/>
                <a:gd name="connsiteY10" fmla="*/ 12988 h 67697"/>
                <a:gd name="connsiteX11" fmla="*/ 605307 w 2150772"/>
                <a:gd name="connsiteY11" fmla="*/ 64503 h 67697"/>
                <a:gd name="connsiteX12" fmla="*/ 643944 w 2150772"/>
                <a:gd name="connsiteY12" fmla="*/ 25867 h 67697"/>
                <a:gd name="connsiteX13" fmla="*/ 695459 w 2150772"/>
                <a:gd name="connsiteY13" fmla="*/ 51624 h 67697"/>
                <a:gd name="connsiteX14" fmla="*/ 772732 w 2150772"/>
                <a:gd name="connsiteY14" fmla="*/ 25867 h 67697"/>
                <a:gd name="connsiteX15" fmla="*/ 811369 w 2150772"/>
                <a:gd name="connsiteY15" fmla="*/ 38746 h 67697"/>
                <a:gd name="connsiteX16" fmla="*/ 850006 w 2150772"/>
                <a:gd name="connsiteY16" fmla="*/ 64503 h 67697"/>
                <a:gd name="connsiteX17" fmla="*/ 888642 w 2150772"/>
                <a:gd name="connsiteY17" fmla="*/ 38746 h 67697"/>
                <a:gd name="connsiteX18" fmla="*/ 927279 w 2150772"/>
                <a:gd name="connsiteY18" fmla="*/ 51624 h 67697"/>
                <a:gd name="connsiteX19" fmla="*/ 965916 w 2150772"/>
                <a:gd name="connsiteY19" fmla="*/ 38746 h 67697"/>
                <a:gd name="connsiteX20" fmla="*/ 1043189 w 2150772"/>
                <a:gd name="connsiteY20" fmla="*/ 64503 h 67697"/>
                <a:gd name="connsiteX21" fmla="*/ 1081825 w 2150772"/>
                <a:gd name="connsiteY21" fmla="*/ 38746 h 67697"/>
                <a:gd name="connsiteX22" fmla="*/ 1159099 w 2150772"/>
                <a:gd name="connsiteY22" fmla="*/ 12988 h 67697"/>
                <a:gd name="connsiteX23" fmla="*/ 1275009 w 2150772"/>
                <a:gd name="connsiteY23" fmla="*/ 25867 h 67697"/>
                <a:gd name="connsiteX24" fmla="*/ 1365161 w 2150772"/>
                <a:gd name="connsiteY24" fmla="*/ 25867 h 67697"/>
                <a:gd name="connsiteX25" fmla="*/ 1532586 w 2150772"/>
                <a:gd name="connsiteY25" fmla="*/ 64503 h 67697"/>
                <a:gd name="connsiteX26" fmla="*/ 1635617 w 2150772"/>
                <a:gd name="connsiteY26" fmla="*/ 25867 h 67697"/>
                <a:gd name="connsiteX27" fmla="*/ 1674254 w 2150772"/>
                <a:gd name="connsiteY27" fmla="*/ 109 h 67697"/>
                <a:gd name="connsiteX28" fmla="*/ 1712890 w 2150772"/>
                <a:gd name="connsiteY28" fmla="*/ 12988 h 67697"/>
                <a:gd name="connsiteX29" fmla="*/ 1751527 w 2150772"/>
                <a:gd name="connsiteY29" fmla="*/ 109 h 67697"/>
                <a:gd name="connsiteX30" fmla="*/ 1867437 w 2150772"/>
                <a:gd name="connsiteY30" fmla="*/ 51624 h 67697"/>
                <a:gd name="connsiteX31" fmla="*/ 1944710 w 2150772"/>
                <a:gd name="connsiteY31" fmla="*/ 25867 h 67697"/>
                <a:gd name="connsiteX32" fmla="*/ 2150772 w 2150772"/>
                <a:gd name="connsiteY32" fmla="*/ 51624 h 6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0772" h="67697">
                  <a:moveTo>
                    <a:pt x="0" y="12988"/>
                  </a:moveTo>
                  <a:cubicBezTo>
                    <a:pt x="25758" y="17281"/>
                    <a:pt x="51782" y="20202"/>
                    <a:pt x="77273" y="25867"/>
                  </a:cubicBezTo>
                  <a:cubicBezTo>
                    <a:pt x="90525" y="28812"/>
                    <a:pt x="102471" y="40666"/>
                    <a:pt x="115910" y="38746"/>
                  </a:cubicBezTo>
                  <a:cubicBezTo>
                    <a:pt x="134916" y="36031"/>
                    <a:pt x="150253" y="21574"/>
                    <a:pt x="167425" y="12988"/>
                  </a:cubicBezTo>
                  <a:cubicBezTo>
                    <a:pt x="173486" y="31171"/>
                    <a:pt x="178537" y="80664"/>
                    <a:pt x="218941" y="64503"/>
                  </a:cubicBezTo>
                  <a:cubicBezTo>
                    <a:pt x="233312" y="58755"/>
                    <a:pt x="236113" y="38746"/>
                    <a:pt x="244699" y="25867"/>
                  </a:cubicBezTo>
                  <a:cubicBezTo>
                    <a:pt x="252835" y="31291"/>
                    <a:pt x="305309" y="71168"/>
                    <a:pt x="321972" y="64503"/>
                  </a:cubicBezTo>
                  <a:cubicBezTo>
                    <a:pt x="336343" y="58755"/>
                    <a:pt x="335643" y="35536"/>
                    <a:pt x="347730" y="25867"/>
                  </a:cubicBezTo>
                  <a:cubicBezTo>
                    <a:pt x="358331" y="17387"/>
                    <a:pt x="373487" y="17281"/>
                    <a:pt x="386366" y="12988"/>
                  </a:cubicBezTo>
                  <a:cubicBezTo>
                    <a:pt x="399245" y="25867"/>
                    <a:pt x="407490" y="46620"/>
                    <a:pt x="425003" y="51624"/>
                  </a:cubicBezTo>
                  <a:cubicBezTo>
                    <a:pt x="454111" y="59941"/>
                    <a:pt x="494517" y="26747"/>
                    <a:pt x="515155" y="12988"/>
                  </a:cubicBezTo>
                  <a:cubicBezTo>
                    <a:pt x="527920" y="21498"/>
                    <a:pt x="591850" y="66425"/>
                    <a:pt x="605307" y="64503"/>
                  </a:cubicBezTo>
                  <a:cubicBezTo>
                    <a:pt x="623337" y="61927"/>
                    <a:pt x="631065" y="38746"/>
                    <a:pt x="643944" y="25867"/>
                  </a:cubicBezTo>
                  <a:cubicBezTo>
                    <a:pt x="661116" y="34453"/>
                    <a:pt x="676261" y="51624"/>
                    <a:pt x="695459" y="51624"/>
                  </a:cubicBezTo>
                  <a:cubicBezTo>
                    <a:pt x="722610" y="51624"/>
                    <a:pt x="772732" y="25867"/>
                    <a:pt x="772732" y="25867"/>
                  </a:cubicBezTo>
                  <a:cubicBezTo>
                    <a:pt x="785611" y="30160"/>
                    <a:pt x="799226" y="32675"/>
                    <a:pt x="811369" y="38746"/>
                  </a:cubicBezTo>
                  <a:cubicBezTo>
                    <a:pt x="825213" y="45668"/>
                    <a:pt x="834528" y="64503"/>
                    <a:pt x="850006" y="64503"/>
                  </a:cubicBezTo>
                  <a:cubicBezTo>
                    <a:pt x="865484" y="64503"/>
                    <a:pt x="875763" y="47332"/>
                    <a:pt x="888642" y="38746"/>
                  </a:cubicBezTo>
                  <a:cubicBezTo>
                    <a:pt x="901521" y="43039"/>
                    <a:pt x="913703" y="51624"/>
                    <a:pt x="927279" y="51624"/>
                  </a:cubicBezTo>
                  <a:cubicBezTo>
                    <a:pt x="940855" y="51624"/>
                    <a:pt x="952423" y="37247"/>
                    <a:pt x="965916" y="38746"/>
                  </a:cubicBezTo>
                  <a:cubicBezTo>
                    <a:pt x="992901" y="41744"/>
                    <a:pt x="1043189" y="64503"/>
                    <a:pt x="1043189" y="64503"/>
                  </a:cubicBezTo>
                  <a:cubicBezTo>
                    <a:pt x="1056068" y="55917"/>
                    <a:pt x="1067681" y="45032"/>
                    <a:pt x="1081825" y="38746"/>
                  </a:cubicBezTo>
                  <a:cubicBezTo>
                    <a:pt x="1106636" y="27719"/>
                    <a:pt x="1159099" y="12988"/>
                    <a:pt x="1159099" y="12988"/>
                  </a:cubicBezTo>
                  <a:cubicBezTo>
                    <a:pt x="1249251" y="43039"/>
                    <a:pt x="1210614" y="47332"/>
                    <a:pt x="1275009" y="25867"/>
                  </a:cubicBezTo>
                  <a:cubicBezTo>
                    <a:pt x="1391319" y="64638"/>
                    <a:pt x="1221093" y="15577"/>
                    <a:pt x="1365161" y="25867"/>
                  </a:cubicBezTo>
                  <a:cubicBezTo>
                    <a:pt x="1437504" y="31034"/>
                    <a:pt x="1474047" y="44990"/>
                    <a:pt x="1532586" y="64503"/>
                  </a:cubicBezTo>
                  <a:cubicBezTo>
                    <a:pt x="1623200" y="4096"/>
                    <a:pt x="1508297" y="73612"/>
                    <a:pt x="1635617" y="25867"/>
                  </a:cubicBezTo>
                  <a:cubicBezTo>
                    <a:pt x="1650110" y="20432"/>
                    <a:pt x="1661375" y="8695"/>
                    <a:pt x="1674254" y="109"/>
                  </a:cubicBezTo>
                  <a:cubicBezTo>
                    <a:pt x="1687133" y="4402"/>
                    <a:pt x="1699315" y="12988"/>
                    <a:pt x="1712890" y="12988"/>
                  </a:cubicBezTo>
                  <a:cubicBezTo>
                    <a:pt x="1726466" y="12988"/>
                    <a:pt x="1738034" y="-1390"/>
                    <a:pt x="1751527" y="109"/>
                  </a:cubicBezTo>
                  <a:cubicBezTo>
                    <a:pt x="1806699" y="6239"/>
                    <a:pt x="1827180" y="24787"/>
                    <a:pt x="1867437" y="51624"/>
                  </a:cubicBezTo>
                  <a:cubicBezTo>
                    <a:pt x="1893195" y="43038"/>
                    <a:pt x="1918604" y="18408"/>
                    <a:pt x="1944710" y="25867"/>
                  </a:cubicBezTo>
                  <a:cubicBezTo>
                    <a:pt x="2072012" y="62238"/>
                    <a:pt x="2003609" y="51624"/>
                    <a:pt x="2150772" y="51624"/>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p:cNvSpPr/>
            <p:nvPr/>
          </p:nvSpPr>
          <p:spPr>
            <a:xfrm>
              <a:off x="6305903" y="3258321"/>
              <a:ext cx="2159358" cy="50416"/>
            </a:xfrm>
            <a:custGeom>
              <a:avLst/>
              <a:gdLst>
                <a:gd name="connsiteX0" fmla="*/ 0 w 2150772"/>
                <a:gd name="connsiteY0" fmla="*/ 12988 h 67697"/>
                <a:gd name="connsiteX1" fmla="*/ 77273 w 2150772"/>
                <a:gd name="connsiteY1" fmla="*/ 25867 h 67697"/>
                <a:gd name="connsiteX2" fmla="*/ 115910 w 2150772"/>
                <a:gd name="connsiteY2" fmla="*/ 38746 h 67697"/>
                <a:gd name="connsiteX3" fmla="*/ 167425 w 2150772"/>
                <a:gd name="connsiteY3" fmla="*/ 12988 h 67697"/>
                <a:gd name="connsiteX4" fmla="*/ 218941 w 2150772"/>
                <a:gd name="connsiteY4" fmla="*/ 64503 h 67697"/>
                <a:gd name="connsiteX5" fmla="*/ 244699 w 2150772"/>
                <a:gd name="connsiteY5" fmla="*/ 25867 h 67697"/>
                <a:gd name="connsiteX6" fmla="*/ 321972 w 2150772"/>
                <a:gd name="connsiteY6" fmla="*/ 64503 h 67697"/>
                <a:gd name="connsiteX7" fmla="*/ 347730 w 2150772"/>
                <a:gd name="connsiteY7" fmla="*/ 25867 h 67697"/>
                <a:gd name="connsiteX8" fmla="*/ 386366 w 2150772"/>
                <a:gd name="connsiteY8" fmla="*/ 12988 h 67697"/>
                <a:gd name="connsiteX9" fmla="*/ 425003 w 2150772"/>
                <a:gd name="connsiteY9" fmla="*/ 51624 h 67697"/>
                <a:gd name="connsiteX10" fmla="*/ 515155 w 2150772"/>
                <a:gd name="connsiteY10" fmla="*/ 12988 h 67697"/>
                <a:gd name="connsiteX11" fmla="*/ 605307 w 2150772"/>
                <a:gd name="connsiteY11" fmla="*/ 64503 h 67697"/>
                <a:gd name="connsiteX12" fmla="*/ 643944 w 2150772"/>
                <a:gd name="connsiteY12" fmla="*/ 25867 h 67697"/>
                <a:gd name="connsiteX13" fmla="*/ 695459 w 2150772"/>
                <a:gd name="connsiteY13" fmla="*/ 51624 h 67697"/>
                <a:gd name="connsiteX14" fmla="*/ 772732 w 2150772"/>
                <a:gd name="connsiteY14" fmla="*/ 25867 h 67697"/>
                <a:gd name="connsiteX15" fmla="*/ 811369 w 2150772"/>
                <a:gd name="connsiteY15" fmla="*/ 38746 h 67697"/>
                <a:gd name="connsiteX16" fmla="*/ 850006 w 2150772"/>
                <a:gd name="connsiteY16" fmla="*/ 64503 h 67697"/>
                <a:gd name="connsiteX17" fmla="*/ 888642 w 2150772"/>
                <a:gd name="connsiteY17" fmla="*/ 38746 h 67697"/>
                <a:gd name="connsiteX18" fmla="*/ 927279 w 2150772"/>
                <a:gd name="connsiteY18" fmla="*/ 51624 h 67697"/>
                <a:gd name="connsiteX19" fmla="*/ 965916 w 2150772"/>
                <a:gd name="connsiteY19" fmla="*/ 38746 h 67697"/>
                <a:gd name="connsiteX20" fmla="*/ 1043189 w 2150772"/>
                <a:gd name="connsiteY20" fmla="*/ 64503 h 67697"/>
                <a:gd name="connsiteX21" fmla="*/ 1081825 w 2150772"/>
                <a:gd name="connsiteY21" fmla="*/ 38746 h 67697"/>
                <a:gd name="connsiteX22" fmla="*/ 1159099 w 2150772"/>
                <a:gd name="connsiteY22" fmla="*/ 12988 h 67697"/>
                <a:gd name="connsiteX23" fmla="*/ 1275009 w 2150772"/>
                <a:gd name="connsiteY23" fmla="*/ 25867 h 67697"/>
                <a:gd name="connsiteX24" fmla="*/ 1365161 w 2150772"/>
                <a:gd name="connsiteY24" fmla="*/ 25867 h 67697"/>
                <a:gd name="connsiteX25" fmla="*/ 1532586 w 2150772"/>
                <a:gd name="connsiteY25" fmla="*/ 64503 h 67697"/>
                <a:gd name="connsiteX26" fmla="*/ 1635617 w 2150772"/>
                <a:gd name="connsiteY26" fmla="*/ 25867 h 67697"/>
                <a:gd name="connsiteX27" fmla="*/ 1674254 w 2150772"/>
                <a:gd name="connsiteY27" fmla="*/ 109 h 67697"/>
                <a:gd name="connsiteX28" fmla="*/ 1712890 w 2150772"/>
                <a:gd name="connsiteY28" fmla="*/ 12988 h 67697"/>
                <a:gd name="connsiteX29" fmla="*/ 1751527 w 2150772"/>
                <a:gd name="connsiteY29" fmla="*/ 109 h 67697"/>
                <a:gd name="connsiteX30" fmla="*/ 1867437 w 2150772"/>
                <a:gd name="connsiteY30" fmla="*/ 51624 h 67697"/>
                <a:gd name="connsiteX31" fmla="*/ 1944710 w 2150772"/>
                <a:gd name="connsiteY31" fmla="*/ 25867 h 67697"/>
                <a:gd name="connsiteX32" fmla="*/ 2150772 w 2150772"/>
                <a:gd name="connsiteY32" fmla="*/ 51624 h 6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0772" h="67697">
                  <a:moveTo>
                    <a:pt x="0" y="12988"/>
                  </a:moveTo>
                  <a:cubicBezTo>
                    <a:pt x="25758" y="17281"/>
                    <a:pt x="51782" y="20202"/>
                    <a:pt x="77273" y="25867"/>
                  </a:cubicBezTo>
                  <a:cubicBezTo>
                    <a:pt x="90525" y="28812"/>
                    <a:pt x="102471" y="40666"/>
                    <a:pt x="115910" y="38746"/>
                  </a:cubicBezTo>
                  <a:cubicBezTo>
                    <a:pt x="134916" y="36031"/>
                    <a:pt x="150253" y="21574"/>
                    <a:pt x="167425" y="12988"/>
                  </a:cubicBezTo>
                  <a:cubicBezTo>
                    <a:pt x="173486" y="31171"/>
                    <a:pt x="178537" y="80664"/>
                    <a:pt x="218941" y="64503"/>
                  </a:cubicBezTo>
                  <a:cubicBezTo>
                    <a:pt x="233312" y="58755"/>
                    <a:pt x="236113" y="38746"/>
                    <a:pt x="244699" y="25867"/>
                  </a:cubicBezTo>
                  <a:cubicBezTo>
                    <a:pt x="252835" y="31291"/>
                    <a:pt x="305309" y="71168"/>
                    <a:pt x="321972" y="64503"/>
                  </a:cubicBezTo>
                  <a:cubicBezTo>
                    <a:pt x="336343" y="58755"/>
                    <a:pt x="335643" y="35536"/>
                    <a:pt x="347730" y="25867"/>
                  </a:cubicBezTo>
                  <a:cubicBezTo>
                    <a:pt x="358331" y="17387"/>
                    <a:pt x="373487" y="17281"/>
                    <a:pt x="386366" y="12988"/>
                  </a:cubicBezTo>
                  <a:cubicBezTo>
                    <a:pt x="399245" y="25867"/>
                    <a:pt x="407490" y="46620"/>
                    <a:pt x="425003" y="51624"/>
                  </a:cubicBezTo>
                  <a:cubicBezTo>
                    <a:pt x="454111" y="59941"/>
                    <a:pt x="494517" y="26747"/>
                    <a:pt x="515155" y="12988"/>
                  </a:cubicBezTo>
                  <a:cubicBezTo>
                    <a:pt x="527920" y="21498"/>
                    <a:pt x="591850" y="66425"/>
                    <a:pt x="605307" y="64503"/>
                  </a:cubicBezTo>
                  <a:cubicBezTo>
                    <a:pt x="623337" y="61927"/>
                    <a:pt x="631065" y="38746"/>
                    <a:pt x="643944" y="25867"/>
                  </a:cubicBezTo>
                  <a:cubicBezTo>
                    <a:pt x="661116" y="34453"/>
                    <a:pt x="676261" y="51624"/>
                    <a:pt x="695459" y="51624"/>
                  </a:cubicBezTo>
                  <a:cubicBezTo>
                    <a:pt x="722610" y="51624"/>
                    <a:pt x="772732" y="25867"/>
                    <a:pt x="772732" y="25867"/>
                  </a:cubicBezTo>
                  <a:cubicBezTo>
                    <a:pt x="785611" y="30160"/>
                    <a:pt x="799226" y="32675"/>
                    <a:pt x="811369" y="38746"/>
                  </a:cubicBezTo>
                  <a:cubicBezTo>
                    <a:pt x="825213" y="45668"/>
                    <a:pt x="834528" y="64503"/>
                    <a:pt x="850006" y="64503"/>
                  </a:cubicBezTo>
                  <a:cubicBezTo>
                    <a:pt x="865484" y="64503"/>
                    <a:pt x="875763" y="47332"/>
                    <a:pt x="888642" y="38746"/>
                  </a:cubicBezTo>
                  <a:cubicBezTo>
                    <a:pt x="901521" y="43039"/>
                    <a:pt x="913703" y="51624"/>
                    <a:pt x="927279" y="51624"/>
                  </a:cubicBezTo>
                  <a:cubicBezTo>
                    <a:pt x="940855" y="51624"/>
                    <a:pt x="952423" y="37247"/>
                    <a:pt x="965916" y="38746"/>
                  </a:cubicBezTo>
                  <a:cubicBezTo>
                    <a:pt x="992901" y="41744"/>
                    <a:pt x="1043189" y="64503"/>
                    <a:pt x="1043189" y="64503"/>
                  </a:cubicBezTo>
                  <a:cubicBezTo>
                    <a:pt x="1056068" y="55917"/>
                    <a:pt x="1067681" y="45032"/>
                    <a:pt x="1081825" y="38746"/>
                  </a:cubicBezTo>
                  <a:cubicBezTo>
                    <a:pt x="1106636" y="27719"/>
                    <a:pt x="1159099" y="12988"/>
                    <a:pt x="1159099" y="12988"/>
                  </a:cubicBezTo>
                  <a:cubicBezTo>
                    <a:pt x="1249251" y="43039"/>
                    <a:pt x="1210614" y="47332"/>
                    <a:pt x="1275009" y="25867"/>
                  </a:cubicBezTo>
                  <a:cubicBezTo>
                    <a:pt x="1391319" y="64638"/>
                    <a:pt x="1221093" y="15577"/>
                    <a:pt x="1365161" y="25867"/>
                  </a:cubicBezTo>
                  <a:cubicBezTo>
                    <a:pt x="1437504" y="31034"/>
                    <a:pt x="1474047" y="44990"/>
                    <a:pt x="1532586" y="64503"/>
                  </a:cubicBezTo>
                  <a:cubicBezTo>
                    <a:pt x="1623200" y="4096"/>
                    <a:pt x="1508297" y="73612"/>
                    <a:pt x="1635617" y="25867"/>
                  </a:cubicBezTo>
                  <a:cubicBezTo>
                    <a:pt x="1650110" y="20432"/>
                    <a:pt x="1661375" y="8695"/>
                    <a:pt x="1674254" y="109"/>
                  </a:cubicBezTo>
                  <a:cubicBezTo>
                    <a:pt x="1687133" y="4402"/>
                    <a:pt x="1699315" y="12988"/>
                    <a:pt x="1712890" y="12988"/>
                  </a:cubicBezTo>
                  <a:cubicBezTo>
                    <a:pt x="1726466" y="12988"/>
                    <a:pt x="1738034" y="-1390"/>
                    <a:pt x="1751527" y="109"/>
                  </a:cubicBezTo>
                  <a:cubicBezTo>
                    <a:pt x="1806699" y="6239"/>
                    <a:pt x="1827180" y="24787"/>
                    <a:pt x="1867437" y="51624"/>
                  </a:cubicBezTo>
                  <a:cubicBezTo>
                    <a:pt x="1893195" y="43038"/>
                    <a:pt x="1918604" y="18408"/>
                    <a:pt x="1944710" y="25867"/>
                  </a:cubicBezTo>
                  <a:cubicBezTo>
                    <a:pt x="2072012" y="62238"/>
                    <a:pt x="2003609" y="51624"/>
                    <a:pt x="2150772" y="51624"/>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12"/>
            <p:cNvSpPr/>
            <p:nvPr/>
          </p:nvSpPr>
          <p:spPr>
            <a:xfrm>
              <a:off x="6305903" y="3410262"/>
              <a:ext cx="2159358" cy="50416"/>
            </a:xfrm>
            <a:custGeom>
              <a:avLst/>
              <a:gdLst>
                <a:gd name="connsiteX0" fmla="*/ 0 w 2150772"/>
                <a:gd name="connsiteY0" fmla="*/ 12988 h 67697"/>
                <a:gd name="connsiteX1" fmla="*/ 77273 w 2150772"/>
                <a:gd name="connsiteY1" fmla="*/ 25867 h 67697"/>
                <a:gd name="connsiteX2" fmla="*/ 115910 w 2150772"/>
                <a:gd name="connsiteY2" fmla="*/ 38746 h 67697"/>
                <a:gd name="connsiteX3" fmla="*/ 167425 w 2150772"/>
                <a:gd name="connsiteY3" fmla="*/ 12988 h 67697"/>
                <a:gd name="connsiteX4" fmla="*/ 218941 w 2150772"/>
                <a:gd name="connsiteY4" fmla="*/ 64503 h 67697"/>
                <a:gd name="connsiteX5" fmla="*/ 244699 w 2150772"/>
                <a:gd name="connsiteY5" fmla="*/ 25867 h 67697"/>
                <a:gd name="connsiteX6" fmla="*/ 321972 w 2150772"/>
                <a:gd name="connsiteY6" fmla="*/ 64503 h 67697"/>
                <a:gd name="connsiteX7" fmla="*/ 347730 w 2150772"/>
                <a:gd name="connsiteY7" fmla="*/ 25867 h 67697"/>
                <a:gd name="connsiteX8" fmla="*/ 386366 w 2150772"/>
                <a:gd name="connsiteY8" fmla="*/ 12988 h 67697"/>
                <a:gd name="connsiteX9" fmla="*/ 425003 w 2150772"/>
                <a:gd name="connsiteY9" fmla="*/ 51624 h 67697"/>
                <a:gd name="connsiteX10" fmla="*/ 515155 w 2150772"/>
                <a:gd name="connsiteY10" fmla="*/ 12988 h 67697"/>
                <a:gd name="connsiteX11" fmla="*/ 605307 w 2150772"/>
                <a:gd name="connsiteY11" fmla="*/ 64503 h 67697"/>
                <a:gd name="connsiteX12" fmla="*/ 643944 w 2150772"/>
                <a:gd name="connsiteY12" fmla="*/ 25867 h 67697"/>
                <a:gd name="connsiteX13" fmla="*/ 695459 w 2150772"/>
                <a:gd name="connsiteY13" fmla="*/ 51624 h 67697"/>
                <a:gd name="connsiteX14" fmla="*/ 772732 w 2150772"/>
                <a:gd name="connsiteY14" fmla="*/ 25867 h 67697"/>
                <a:gd name="connsiteX15" fmla="*/ 811369 w 2150772"/>
                <a:gd name="connsiteY15" fmla="*/ 38746 h 67697"/>
                <a:gd name="connsiteX16" fmla="*/ 850006 w 2150772"/>
                <a:gd name="connsiteY16" fmla="*/ 64503 h 67697"/>
                <a:gd name="connsiteX17" fmla="*/ 888642 w 2150772"/>
                <a:gd name="connsiteY17" fmla="*/ 38746 h 67697"/>
                <a:gd name="connsiteX18" fmla="*/ 927279 w 2150772"/>
                <a:gd name="connsiteY18" fmla="*/ 51624 h 67697"/>
                <a:gd name="connsiteX19" fmla="*/ 965916 w 2150772"/>
                <a:gd name="connsiteY19" fmla="*/ 38746 h 67697"/>
                <a:gd name="connsiteX20" fmla="*/ 1043189 w 2150772"/>
                <a:gd name="connsiteY20" fmla="*/ 64503 h 67697"/>
                <a:gd name="connsiteX21" fmla="*/ 1081825 w 2150772"/>
                <a:gd name="connsiteY21" fmla="*/ 38746 h 67697"/>
                <a:gd name="connsiteX22" fmla="*/ 1159099 w 2150772"/>
                <a:gd name="connsiteY22" fmla="*/ 12988 h 67697"/>
                <a:gd name="connsiteX23" fmla="*/ 1275009 w 2150772"/>
                <a:gd name="connsiteY23" fmla="*/ 25867 h 67697"/>
                <a:gd name="connsiteX24" fmla="*/ 1365161 w 2150772"/>
                <a:gd name="connsiteY24" fmla="*/ 25867 h 67697"/>
                <a:gd name="connsiteX25" fmla="*/ 1532586 w 2150772"/>
                <a:gd name="connsiteY25" fmla="*/ 64503 h 67697"/>
                <a:gd name="connsiteX26" fmla="*/ 1635617 w 2150772"/>
                <a:gd name="connsiteY26" fmla="*/ 25867 h 67697"/>
                <a:gd name="connsiteX27" fmla="*/ 1674254 w 2150772"/>
                <a:gd name="connsiteY27" fmla="*/ 109 h 67697"/>
                <a:gd name="connsiteX28" fmla="*/ 1712890 w 2150772"/>
                <a:gd name="connsiteY28" fmla="*/ 12988 h 67697"/>
                <a:gd name="connsiteX29" fmla="*/ 1751527 w 2150772"/>
                <a:gd name="connsiteY29" fmla="*/ 109 h 67697"/>
                <a:gd name="connsiteX30" fmla="*/ 1867437 w 2150772"/>
                <a:gd name="connsiteY30" fmla="*/ 51624 h 67697"/>
                <a:gd name="connsiteX31" fmla="*/ 1944710 w 2150772"/>
                <a:gd name="connsiteY31" fmla="*/ 25867 h 67697"/>
                <a:gd name="connsiteX32" fmla="*/ 2150772 w 2150772"/>
                <a:gd name="connsiteY32" fmla="*/ 51624 h 67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0772" h="67697">
                  <a:moveTo>
                    <a:pt x="0" y="12988"/>
                  </a:moveTo>
                  <a:cubicBezTo>
                    <a:pt x="25758" y="17281"/>
                    <a:pt x="51782" y="20202"/>
                    <a:pt x="77273" y="25867"/>
                  </a:cubicBezTo>
                  <a:cubicBezTo>
                    <a:pt x="90525" y="28812"/>
                    <a:pt x="102471" y="40666"/>
                    <a:pt x="115910" y="38746"/>
                  </a:cubicBezTo>
                  <a:cubicBezTo>
                    <a:pt x="134916" y="36031"/>
                    <a:pt x="150253" y="21574"/>
                    <a:pt x="167425" y="12988"/>
                  </a:cubicBezTo>
                  <a:cubicBezTo>
                    <a:pt x="173486" y="31171"/>
                    <a:pt x="178537" y="80664"/>
                    <a:pt x="218941" y="64503"/>
                  </a:cubicBezTo>
                  <a:cubicBezTo>
                    <a:pt x="233312" y="58755"/>
                    <a:pt x="236113" y="38746"/>
                    <a:pt x="244699" y="25867"/>
                  </a:cubicBezTo>
                  <a:cubicBezTo>
                    <a:pt x="252835" y="31291"/>
                    <a:pt x="305309" y="71168"/>
                    <a:pt x="321972" y="64503"/>
                  </a:cubicBezTo>
                  <a:cubicBezTo>
                    <a:pt x="336343" y="58755"/>
                    <a:pt x="335643" y="35536"/>
                    <a:pt x="347730" y="25867"/>
                  </a:cubicBezTo>
                  <a:cubicBezTo>
                    <a:pt x="358331" y="17387"/>
                    <a:pt x="373487" y="17281"/>
                    <a:pt x="386366" y="12988"/>
                  </a:cubicBezTo>
                  <a:cubicBezTo>
                    <a:pt x="399245" y="25867"/>
                    <a:pt x="407490" y="46620"/>
                    <a:pt x="425003" y="51624"/>
                  </a:cubicBezTo>
                  <a:cubicBezTo>
                    <a:pt x="454111" y="59941"/>
                    <a:pt x="494517" y="26747"/>
                    <a:pt x="515155" y="12988"/>
                  </a:cubicBezTo>
                  <a:cubicBezTo>
                    <a:pt x="527920" y="21498"/>
                    <a:pt x="591850" y="66425"/>
                    <a:pt x="605307" y="64503"/>
                  </a:cubicBezTo>
                  <a:cubicBezTo>
                    <a:pt x="623337" y="61927"/>
                    <a:pt x="631065" y="38746"/>
                    <a:pt x="643944" y="25867"/>
                  </a:cubicBezTo>
                  <a:cubicBezTo>
                    <a:pt x="661116" y="34453"/>
                    <a:pt x="676261" y="51624"/>
                    <a:pt x="695459" y="51624"/>
                  </a:cubicBezTo>
                  <a:cubicBezTo>
                    <a:pt x="722610" y="51624"/>
                    <a:pt x="772732" y="25867"/>
                    <a:pt x="772732" y="25867"/>
                  </a:cubicBezTo>
                  <a:cubicBezTo>
                    <a:pt x="785611" y="30160"/>
                    <a:pt x="799226" y="32675"/>
                    <a:pt x="811369" y="38746"/>
                  </a:cubicBezTo>
                  <a:cubicBezTo>
                    <a:pt x="825213" y="45668"/>
                    <a:pt x="834528" y="64503"/>
                    <a:pt x="850006" y="64503"/>
                  </a:cubicBezTo>
                  <a:cubicBezTo>
                    <a:pt x="865484" y="64503"/>
                    <a:pt x="875763" y="47332"/>
                    <a:pt x="888642" y="38746"/>
                  </a:cubicBezTo>
                  <a:cubicBezTo>
                    <a:pt x="901521" y="43039"/>
                    <a:pt x="913703" y="51624"/>
                    <a:pt x="927279" y="51624"/>
                  </a:cubicBezTo>
                  <a:cubicBezTo>
                    <a:pt x="940855" y="51624"/>
                    <a:pt x="952423" y="37247"/>
                    <a:pt x="965916" y="38746"/>
                  </a:cubicBezTo>
                  <a:cubicBezTo>
                    <a:pt x="992901" y="41744"/>
                    <a:pt x="1043189" y="64503"/>
                    <a:pt x="1043189" y="64503"/>
                  </a:cubicBezTo>
                  <a:cubicBezTo>
                    <a:pt x="1056068" y="55917"/>
                    <a:pt x="1067681" y="45032"/>
                    <a:pt x="1081825" y="38746"/>
                  </a:cubicBezTo>
                  <a:cubicBezTo>
                    <a:pt x="1106636" y="27719"/>
                    <a:pt x="1159099" y="12988"/>
                    <a:pt x="1159099" y="12988"/>
                  </a:cubicBezTo>
                  <a:cubicBezTo>
                    <a:pt x="1249251" y="43039"/>
                    <a:pt x="1210614" y="47332"/>
                    <a:pt x="1275009" y="25867"/>
                  </a:cubicBezTo>
                  <a:cubicBezTo>
                    <a:pt x="1391319" y="64638"/>
                    <a:pt x="1221093" y="15577"/>
                    <a:pt x="1365161" y="25867"/>
                  </a:cubicBezTo>
                  <a:cubicBezTo>
                    <a:pt x="1437504" y="31034"/>
                    <a:pt x="1474047" y="44990"/>
                    <a:pt x="1532586" y="64503"/>
                  </a:cubicBezTo>
                  <a:cubicBezTo>
                    <a:pt x="1623200" y="4096"/>
                    <a:pt x="1508297" y="73612"/>
                    <a:pt x="1635617" y="25867"/>
                  </a:cubicBezTo>
                  <a:cubicBezTo>
                    <a:pt x="1650110" y="20432"/>
                    <a:pt x="1661375" y="8695"/>
                    <a:pt x="1674254" y="109"/>
                  </a:cubicBezTo>
                  <a:cubicBezTo>
                    <a:pt x="1687133" y="4402"/>
                    <a:pt x="1699315" y="12988"/>
                    <a:pt x="1712890" y="12988"/>
                  </a:cubicBezTo>
                  <a:cubicBezTo>
                    <a:pt x="1726466" y="12988"/>
                    <a:pt x="1738034" y="-1390"/>
                    <a:pt x="1751527" y="109"/>
                  </a:cubicBezTo>
                  <a:cubicBezTo>
                    <a:pt x="1806699" y="6239"/>
                    <a:pt x="1827180" y="24787"/>
                    <a:pt x="1867437" y="51624"/>
                  </a:cubicBezTo>
                  <a:cubicBezTo>
                    <a:pt x="1893195" y="43038"/>
                    <a:pt x="1918604" y="18408"/>
                    <a:pt x="1944710" y="25867"/>
                  </a:cubicBezTo>
                  <a:cubicBezTo>
                    <a:pt x="2072012" y="62238"/>
                    <a:pt x="2003609" y="51624"/>
                    <a:pt x="2150772" y="51624"/>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8" name="Picture 7"/>
          <p:cNvPicPr>
            <a:picLocks noChangeAspect="1"/>
          </p:cNvPicPr>
          <p:nvPr/>
        </p:nvPicPr>
        <p:blipFill>
          <a:blip r:embed="rId4"/>
          <a:stretch>
            <a:fillRect/>
          </a:stretch>
        </p:blipFill>
        <p:spPr>
          <a:xfrm>
            <a:off x="7217899" y="4364439"/>
            <a:ext cx="2514600" cy="241300"/>
          </a:xfrm>
          <a:prstGeom prst="rect">
            <a:avLst/>
          </a:prstGeom>
        </p:spPr>
      </p:pic>
      <p:sp>
        <p:nvSpPr>
          <p:cNvPr id="19" name="TextBox 18"/>
          <p:cNvSpPr txBox="1"/>
          <p:nvPr/>
        </p:nvSpPr>
        <p:spPr>
          <a:xfrm>
            <a:off x="6046403" y="2915785"/>
            <a:ext cx="5215202" cy="784830"/>
          </a:xfrm>
          <a:prstGeom prst="rect">
            <a:avLst/>
          </a:prstGeom>
          <a:noFill/>
        </p:spPr>
        <p:txBody>
          <a:bodyPr wrap="square" rtlCol="0">
            <a:spAutoFit/>
          </a:bodyPr>
          <a:lstStyle/>
          <a:p>
            <a:pPr algn="ctr"/>
            <a:r>
              <a:rPr lang="en-US" sz="1500" b="1" dirty="0"/>
              <a:t>Running Shoes</a:t>
            </a:r>
          </a:p>
          <a:p>
            <a:pPr algn="ctr"/>
            <a:r>
              <a:rPr lang="en-US" sz="1500" dirty="0"/>
              <a:t>SALE! Buy one pair – get the second </a:t>
            </a:r>
          </a:p>
          <a:p>
            <a:pPr algn="ctr"/>
            <a:r>
              <a:rPr lang="en-US" sz="1500" dirty="0"/>
              <a:t>(of equal or lesser value) for half price!</a:t>
            </a:r>
          </a:p>
        </p:txBody>
      </p:sp>
      <p:sp>
        <p:nvSpPr>
          <p:cNvPr id="20" name="TextBox 19"/>
          <p:cNvSpPr txBox="1"/>
          <p:nvPr/>
        </p:nvSpPr>
        <p:spPr>
          <a:xfrm>
            <a:off x="4128029" y="3947149"/>
            <a:ext cx="288862" cy="338554"/>
          </a:xfrm>
          <a:prstGeom prst="rect">
            <a:avLst/>
          </a:prstGeom>
          <a:noFill/>
        </p:spPr>
        <p:txBody>
          <a:bodyPr wrap="none" rtlCol="0">
            <a:spAutoFit/>
          </a:bodyPr>
          <a:lstStyle/>
          <a:p>
            <a:r>
              <a:rPr lang="en-US" sz="1600" dirty="0"/>
              <a:t>$</a:t>
            </a:r>
          </a:p>
        </p:txBody>
      </p:sp>
      <p:sp>
        <p:nvSpPr>
          <p:cNvPr id="24" name="Rectangle 23"/>
          <p:cNvSpPr/>
          <p:nvPr/>
        </p:nvSpPr>
        <p:spPr>
          <a:xfrm>
            <a:off x="3190653" y="3112197"/>
            <a:ext cx="1886837" cy="646331"/>
          </a:xfrm>
          <a:prstGeom prst="rect">
            <a:avLst/>
          </a:prstGeom>
        </p:spPr>
        <p:txBody>
          <a:bodyPr wrap="square">
            <a:spAutoFit/>
          </a:bodyPr>
          <a:lstStyle/>
          <a:p>
            <a:r>
              <a:rPr lang="en-US" sz="1200" dirty="0">
                <a:solidFill>
                  <a:srgbClr val="0070C0"/>
                </a:solidFill>
              </a:rPr>
              <a:t>How much would you pay if you bought both pairs on sale?</a:t>
            </a:r>
            <a:endParaRPr lang="en-US" sz="1200" dirty="0"/>
          </a:p>
        </p:txBody>
      </p:sp>
      <p:sp>
        <p:nvSpPr>
          <p:cNvPr id="25" name="Oval 24"/>
          <p:cNvSpPr/>
          <p:nvPr/>
        </p:nvSpPr>
        <p:spPr>
          <a:xfrm>
            <a:off x="2991327" y="2975505"/>
            <a:ext cx="2086162" cy="916622"/>
          </a:xfrm>
          <a:prstGeom prst="ellipse">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p:cNvSpPr txBox="1"/>
          <p:nvPr/>
        </p:nvSpPr>
        <p:spPr>
          <a:xfrm>
            <a:off x="4351419" y="3952663"/>
            <a:ext cx="779563" cy="300082"/>
          </a:xfrm>
          <a:prstGeom prst="rect">
            <a:avLst/>
          </a:prstGeom>
          <a:solidFill>
            <a:schemeClr val="bg1"/>
          </a:solidFill>
        </p:spPr>
        <p:txBody>
          <a:bodyPr wrap="square" rtlCol="0">
            <a:spAutoFit/>
          </a:bodyPr>
          <a:lstStyle/>
          <a:p>
            <a:pPr lvl="0"/>
            <a:r>
              <a:rPr lang="en-US" sz="1350" b="1" dirty="0">
                <a:solidFill>
                  <a:srgbClr val="0070C0"/>
                </a:solidFill>
                <a:latin typeface="Bradley Hand ITC" panose="03070402050302030203" pitchFamily="66" charset="0"/>
                <a:ea typeface="Adobe Kaiti Std R" pitchFamily="18" charset="-128"/>
              </a:rPr>
              <a:t>48.95</a:t>
            </a:r>
            <a:endParaRPr lang="en-US" sz="1350" b="1" dirty="0">
              <a:latin typeface="Bradley Hand ITC" panose="03070402050302030203" pitchFamily="66" charset="0"/>
            </a:endParaRPr>
          </a:p>
        </p:txBody>
      </p:sp>
      <p:grpSp>
        <p:nvGrpSpPr>
          <p:cNvPr id="31" name="Group 30"/>
          <p:cNvGrpSpPr/>
          <p:nvPr/>
        </p:nvGrpSpPr>
        <p:grpSpPr>
          <a:xfrm>
            <a:off x="5636803" y="4769149"/>
            <a:ext cx="5173204" cy="817343"/>
            <a:chOff x="4531134" y="7896298"/>
            <a:chExt cx="2239072" cy="2242313"/>
          </a:xfrm>
        </p:grpSpPr>
        <p:sp>
          <p:nvSpPr>
            <p:cNvPr id="32" name="TextBox 31"/>
            <p:cNvSpPr txBox="1"/>
            <p:nvPr/>
          </p:nvSpPr>
          <p:spPr>
            <a:xfrm>
              <a:off x="4566062" y="8194203"/>
              <a:ext cx="2204144" cy="1646500"/>
            </a:xfrm>
            <a:prstGeom prst="rect">
              <a:avLst/>
            </a:prstGeom>
            <a:solidFill>
              <a:schemeClr val="bg1"/>
            </a:solidFill>
          </p:spPr>
          <p:txBody>
            <a:bodyPr wrap="square" rtlCol="0">
              <a:spAutoFit/>
            </a:bodyPr>
            <a:lstStyle/>
            <a:p>
              <a:pPr lvl="0"/>
              <a:r>
                <a:rPr lang="en-US" sz="1650" dirty="0">
                  <a:solidFill>
                    <a:srgbClr val="0070C0"/>
                  </a:solidFill>
                  <a:ea typeface="Adobe Kaiti Std R" pitchFamily="18" charset="-128"/>
                  <a:cs typeface="Arial" pitchFamily="34" charset="0"/>
                </a:rPr>
                <a:t>The </a:t>
              </a:r>
              <a:r>
                <a:rPr lang="en-US" sz="1650" dirty="0">
                  <a:solidFill>
                    <a:srgbClr val="0070C0"/>
                  </a:solidFill>
                  <a:ea typeface="Adobe Kaiti Std R" pitchFamily="18" charset="-128"/>
                </a:rPr>
                <a:t>test-taker needs to calculate and enter the correct dollar amount for the two pairs of shoes on sale.</a:t>
              </a:r>
              <a:endParaRPr lang="en-US" sz="1650" dirty="0"/>
            </a:p>
          </p:txBody>
        </p:sp>
        <p:sp>
          <p:nvSpPr>
            <p:cNvPr id="33" name="Rounded Rectangular Callout 32"/>
            <p:cNvSpPr/>
            <p:nvPr/>
          </p:nvSpPr>
          <p:spPr>
            <a:xfrm>
              <a:off x="4531134" y="7896298"/>
              <a:ext cx="2129411" cy="2242313"/>
            </a:xfrm>
            <a:prstGeom prst="wedgeRoundRectCallout">
              <a:avLst>
                <a:gd name="adj1" fmla="val -61477"/>
                <a:gd name="adj2" fmla="val -11698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7" name="Slide Number Placeholder 4"/>
          <p:cNvSpPr>
            <a:spLocks noGrp="1"/>
          </p:cNvSpPr>
          <p:nvPr>
            <p:ph type="sldNum" sz="quarter" idx="12"/>
          </p:nvPr>
        </p:nvSpPr>
        <p:spPr>
          <a:xfrm>
            <a:off x="7967150" y="5638119"/>
            <a:ext cx="2133600" cy="273844"/>
          </a:xfrm>
        </p:spPr>
        <p:txBody>
          <a:bodyPr/>
          <a:lstStyle/>
          <a:p>
            <a:fld id="{1410815D-DB67-4B58-9F93-40D129E664D9}" type="slidenum">
              <a:rPr lang="en-US" smtClean="0"/>
              <a:t>15</a:t>
            </a:fld>
            <a:endParaRPr lang="en-US" dirty="0"/>
          </a:p>
        </p:txBody>
      </p:sp>
      <p:sp>
        <p:nvSpPr>
          <p:cNvPr id="38" name="TextBox 37"/>
          <p:cNvSpPr txBox="1"/>
          <p:nvPr/>
        </p:nvSpPr>
        <p:spPr>
          <a:xfrm>
            <a:off x="5607705" y="6342591"/>
            <a:ext cx="3431264" cy="276999"/>
          </a:xfrm>
          <a:prstGeom prst="rect">
            <a:avLst/>
          </a:prstGeom>
          <a:noFill/>
          <a:ln>
            <a:solidFill>
              <a:schemeClr val="tx1"/>
            </a:solidFill>
          </a:ln>
        </p:spPr>
        <p:txBody>
          <a:bodyPr wrap="square" rtlCol="0">
            <a:spAutoFit/>
          </a:bodyPr>
          <a:lstStyle/>
          <a:p>
            <a:r>
              <a:rPr lang="en-US" sz="1200" dirty="0"/>
              <a:t>Note: Not an actual replica of test item</a:t>
            </a:r>
          </a:p>
        </p:txBody>
      </p:sp>
      <p:grpSp>
        <p:nvGrpSpPr>
          <p:cNvPr id="40" name="Group 39"/>
          <p:cNvGrpSpPr/>
          <p:nvPr/>
        </p:nvGrpSpPr>
        <p:grpSpPr>
          <a:xfrm>
            <a:off x="6282398" y="2074518"/>
            <a:ext cx="4385603" cy="666151"/>
            <a:chOff x="6826342" y="5579966"/>
            <a:chExt cx="2247585" cy="1895101"/>
          </a:xfrm>
        </p:grpSpPr>
        <p:sp>
          <p:nvSpPr>
            <p:cNvPr id="42" name="TextBox 41"/>
            <p:cNvSpPr txBox="1"/>
            <p:nvPr/>
          </p:nvSpPr>
          <p:spPr>
            <a:xfrm>
              <a:off x="6885258" y="5727014"/>
              <a:ext cx="2148294" cy="1707378"/>
            </a:xfrm>
            <a:prstGeom prst="rect">
              <a:avLst/>
            </a:prstGeom>
            <a:solidFill>
              <a:schemeClr val="bg1"/>
            </a:solidFill>
          </p:spPr>
          <p:txBody>
            <a:bodyPr wrap="square" rtlCol="0">
              <a:spAutoFit/>
            </a:bodyPr>
            <a:lstStyle/>
            <a:p>
              <a:r>
                <a:rPr lang="en-US" sz="1650" dirty="0">
                  <a:solidFill>
                    <a:srgbClr val="0070C0"/>
                  </a:solidFill>
                  <a:ea typeface="Adobe Kaiti Std R" pitchFamily="18" charset="-128"/>
                  <a:cs typeface="Arial" pitchFamily="34" charset="0"/>
                </a:rPr>
                <a:t>The test-taker is presented with information about </a:t>
              </a:r>
              <a:r>
                <a:rPr lang="en-US" sz="1650" dirty="0">
                  <a:solidFill>
                    <a:srgbClr val="0070C0"/>
                  </a:solidFill>
                  <a:cs typeface="Arial" pitchFamily="34" charset="0"/>
                </a:rPr>
                <a:t>a </a:t>
              </a:r>
              <a:r>
                <a:rPr lang="en-US" sz="1650" dirty="0">
                  <a:solidFill>
                    <a:srgbClr val="0070C0"/>
                  </a:solidFill>
                </a:rPr>
                <a:t>shoe sale.</a:t>
              </a:r>
              <a:r>
                <a:rPr lang="en-US" sz="1650" dirty="0">
                  <a:solidFill>
                    <a:srgbClr val="0070C0"/>
                  </a:solidFill>
                  <a:cs typeface="Arial" pitchFamily="34" charset="0"/>
                </a:rPr>
                <a:t> </a:t>
              </a:r>
              <a:endParaRPr lang="en-US" sz="1650" dirty="0"/>
            </a:p>
          </p:txBody>
        </p:sp>
        <p:sp>
          <p:nvSpPr>
            <p:cNvPr id="41" name="Rounded Rectangular Callout 40"/>
            <p:cNvSpPr/>
            <p:nvPr/>
          </p:nvSpPr>
          <p:spPr>
            <a:xfrm>
              <a:off x="6826342" y="5579966"/>
              <a:ext cx="2247585" cy="1895101"/>
            </a:xfrm>
            <a:prstGeom prst="wedgeRoundRectCallout">
              <a:avLst>
                <a:gd name="adj1" fmla="val -19629"/>
                <a:gd name="adj2" fmla="val 5036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9" name="TextBox 28"/>
          <p:cNvSpPr txBox="1"/>
          <p:nvPr/>
        </p:nvSpPr>
        <p:spPr>
          <a:xfrm>
            <a:off x="641207" y="2088290"/>
            <a:ext cx="2107008" cy="3477875"/>
          </a:xfrm>
          <a:prstGeom prst="rect">
            <a:avLst/>
          </a:prstGeom>
          <a:noFill/>
        </p:spPr>
        <p:txBody>
          <a:bodyPr wrap="square" rtlCol="0">
            <a:spAutoFit/>
          </a:bodyPr>
          <a:lstStyle/>
          <a:p>
            <a:r>
              <a:rPr lang="en-US" sz="2000" dirty="0">
                <a:solidFill>
                  <a:srgbClr val="002060"/>
                </a:solidFill>
                <a:latin typeface="Cambria" panose="02040503050406030204" pitchFamily="18" charset="0"/>
              </a:rPr>
              <a:t>14% of the </a:t>
            </a:r>
            <a:r>
              <a:rPr lang="en-US" sz="2000" b="1" dirty="0">
                <a:solidFill>
                  <a:srgbClr val="002060"/>
                </a:solidFill>
                <a:latin typeface="Cambria" panose="02040503050406030204" pitchFamily="18" charset="0"/>
              </a:rPr>
              <a:t>prison</a:t>
            </a:r>
            <a:r>
              <a:rPr lang="en-US" sz="2000" dirty="0">
                <a:solidFill>
                  <a:srgbClr val="002060"/>
                </a:solidFill>
                <a:latin typeface="Cambria" panose="02040503050406030204" pitchFamily="18" charset="0"/>
              </a:rPr>
              <a:t> population are</a:t>
            </a:r>
          </a:p>
          <a:p>
            <a:r>
              <a:rPr lang="en-US" sz="2000" dirty="0">
                <a:solidFill>
                  <a:srgbClr val="002060"/>
                </a:solidFill>
                <a:latin typeface="Cambria" panose="02040503050406030204" pitchFamily="18" charset="0"/>
              </a:rPr>
              <a:t>likely to get this answer correct.</a:t>
            </a:r>
          </a:p>
          <a:p>
            <a:endParaRPr lang="en-US" sz="2000" dirty="0">
              <a:solidFill>
                <a:srgbClr val="002060"/>
              </a:solidFill>
              <a:latin typeface="Cambria" panose="02040503050406030204" pitchFamily="18" charset="0"/>
            </a:endParaRPr>
          </a:p>
          <a:p>
            <a:r>
              <a:rPr lang="en-US" sz="2000" dirty="0">
                <a:solidFill>
                  <a:srgbClr val="002060"/>
                </a:solidFill>
                <a:latin typeface="Cambria" panose="02040503050406030204" pitchFamily="18" charset="0"/>
              </a:rPr>
              <a:t>38% of the </a:t>
            </a:r>
            <a:r>
              <a:rPr lang="en-US" sz="2000" b="1" dirty="0">
                <a:solidFill>
                  <a:srgbClr val="002060"/>
                </a:solidFill>
                <a:latin typeface="Cambria" panose="02040503050406030204" pitchFamily="18" charset="0"/>
              </a:rPr>
              <a:t>household</a:t>
            </a:r>
            <a:r>
              <a:rPr lang="en-US" sz="2000" dirty="0">
                <a:solidFill>
                  <a:srgbClr val="002060"/>
                </a:solidFill>
                <a:latin typeface="Cambria" panose="02040503050406030204" pitchFamily="18" charset="0"/>
              </a:rPr>
              <a:t> population are likely to get this answer correct.</a:t>
            </a:r>
          </a:p>
        </p:txBody>
      </p:sp>
      <p:pic>
        <p:nvPicPr>
          <p:cNvPr id="34" name="Picture 3"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26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childTnLst>
                          </p:cTn>
                        </p:par>
                        <p:par>
                          <p:cTn id="13" fill="hold">
                            <p:stCondLst>
                              <p:cond delay="0"/>
                            </p:stCondLst>
                            <p:childTnLst>
                              <p:par>
                                <p:cTn id="14" presetID="16" presetClass="entr" presetSubtype="21"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1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0" nodeType="afterEffect">
                                  <p:stCondLst>
                                    <p:cond delay="1000"/>
                                  </p:stCondLst>
                                  <p:childTnLst>
                                    <p:set>
                                      <p:cBhvr>
                                        <p:cTn id="25" dur="1" fill="hold">
                                          <p:stCondLst>
                                            <p:cond delay="0"/>
                                          </p:stCondLst>
                                        </p:cTn>
                                        <p:tgtEl>
                                          <p:spTgt spid="3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31"/>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5"/>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30" grpId="0" animBg="1"/>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3675" y="174740"/>
            <a:ext cx="10961649" cy="1095152"/>
          </a:xfrm>
          <a:solidFill>
            <a:srgbClr val="00B050"/>
          </a:solidFill>
          <a:scene3d>
            <a:camera prst="orthographicFront"/>
            <a:lightRig rig="threePt" dir="t"/>
          </a:scene3d>
          <a:sp3d>
            <a:bevelT/>
          </a:sp3d>
        </p:spPr>
        <p:txBody>
          <a:bodyPr vert="horz" lIns="68580" tIns="34290" rIns="68580" bIns="34290" rtlCol="0" anchor="ctr">
            <a:normAutofit/>
          </a:bodyPr>
          <a:lstStyle/>
          <a:p>
            <a:pPr algn="ctr"/>
            <a:r>
              <a:rPr lang="en-US" sz="2400" b="1" dirty="0">
                <a:solidFill>
                  <a:schemeClr val="bg1"/>
                </a:solidFill>
                <a:latin typeface="Cambria" panose="02040503050406030204" pitchFamily="18" charset="0"/>
              </a:rPr>
              <a:t>Descriptions of the PIAAC proficiency levels for numeracy </a:t>
            </a:r>
            <a:br>
              <a:rPr lang="en-US" sz="2400" b="1" dirty="0">
                <a:solidFill>
                  <a:schemeClr val="bg1"/>
                </a:solidFill>
                <a:latin typeface="Cambria" panose="02040503050406030204" pitchFamily="18" charset="0"/>
              </a:rPr>
            </a:br>
            <a:r>
              <a:rPr lang="en-US" sz="1950" b="1" dirty="0">
                <a:solidFill>
                  <a:schemeClr val="bg1"/>
                </a:solidFill>
                <a:latin typeface="Cambria" panose="02040503050406030204" pitchFamily="18" charset="0"/>
              </a:rPr>
              <a:t>(defining what adults can do at each level)</a:t>
            </a:r>
          </a:p>
        </p:txBody>
      </p:sp>
      <p:graphicFrame>
        <p:nvGraphicFramePr>
          <p:cNvPr id="9" name="Diagram 8"/>
          <p:cNvGraphicFramePr/>
          <p:nvPr>
            <p:extLst>
              <p:ext uri="{D42A27DB-BD31-4B8C-83A1-F6EECF244321}">
                <p14:modId xmlns:p14="http://schemas.microsoft.com/office/powerpoint/2010/main" val="1675517494"/>
              </p:ext>
            </p:extLst>
          </p:nvPr>
        </p:nvGraphicFramePr>
        <p:xfrm>
          <a:off x="579861" y="1973153"/>
          <a:ext cx="11229279" cy="4235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713677" y="3689690"/>
            <a:ext cx="1146167" cy="507831"/>
          </a:xfrm>
          <a:prstGeom prst="rect">
            <a:avLst/>
          </a:prstGeom>
          <a:noFill/>
        </p:spPr>
        <p:txBody>
          <a:bodyPr wrap="square" rtlCol="0">
            <a:spAutoFit/>
          </a:bodyPr>
          <a:lstStyle/>
          <a:p>
            <a:r>
              <a:rPr lang="en-US" sz="1350" b="1" dirty="0"/>
              <a:t>Below Level 1 (0-175)</a:t>
            </a:r>
          </a:p>
        </p:txBody>
      </p:sp>
      <p:sp>
        <p:nvSpPr>
          <p:cNvPr id="11" name="TextBox 10"/>
          <p:cNvSpPr txBox="1"/>
          <p:nvPr/>
        </p:nvSpPr>
        <p:spPr>
          <a:xfrm>
            <a:off x="2734547" y="3181859"/>
            <a:ext cx="875561" cy="507831"/>
          </a:xfrm>
          <a:prstGeom prst="rect">
            <a:avLst/>
          </a:prstGeom>
          <a:noFill/>
        </p:spPr>
        <p:txBody>
          <a:bodyPr wrap="none" rtlCol="0">
            <a:spAutoFit/>
          </a:bodyPr>
          <a:lstStyle/>
          <a:p>
            <a:r>
              <a:rPr lang="en-US" sz="1350" b="1" dirty="0"/>
              <a:t>Level 1</a:t>
            </a:r>
          </a:p>
          <a:p>
            <a:r>
              <a:rPr lang="en-US" sz="1350" b="1" dirty="0"/>
              <a:t>(176-225)</a:t>
            </a:r>
          </a:p>
        </p:txBody>
      </p:sp>
      <p:sp>
        <p:nvSpPr>
          <p:cNvPr id="12" name="TextBox 11"/>
          <p:cNvSpPr txBox="1"/>
          <p:nvPr/>
        </p:nvSpPr>
        <p:spPr>
          <a:xfrm>
            <a:off x="4700124" y="2595969"/>
            <a:ext cx="875561" cy="507831"/>
          </a:xfrm>
          <a:prstGeom prst="rect">
            <a:avLst/>
          </a:prstGeom>
          <a:noFill/>
        </p:spPr>
        <p:txBody>
          <a:bodyPr wrap="none" rtlCol="0">
            <a:spAutoFit/>
          </a:bodyPr>
          <a:lstStyle/>
          <a:p>
            <a:r>
              <a:rPr lang="en-US" sz="1350" b="1" dirty="0"/>
              <a:t>Level 2 </a:t>
            </a:r>
          </a:p>
          <a:p>
            <a:r>
              <a:rPr lang="en-US" sz="1350" b="1" dirty="0"/>
              <a:t>(226-275)</a:t>
            </a:r>
          </a:p>
        </p:txBody>
      </p:sp>
      <p:sp>
        <p:nvSpPr>
          <p:cNvPr id="14" name="TextBox 13"/>
          <p:cNvSpPr txBox="1"/>
          <p:nvPr/>
        </p:nvSpPr>
        <p:spPr>
          <a:xfrm>
            <a:off x="6607214" y="2329532"/>
            <a:ext cx="875561" cy="507831"/>
          </a:xfrm>
          <a:prstGeom prst="rect">
            <a:avLst/>
          </a:prstGeom>
          <a:noFill/>
        </p:spPr>
        <p:txBody>
          <a:bodyPr wrap="none" rtlCol="0">
            <a:spAutoFit/>
          </a:bodyPr>
          <a:lstStyle/>
          <a:p>
            <a:r>
              <a:rPr lang="en-US" sz="1350" b="1" dirty="0"/>
              <a:t>Level 3 </a:t>
            </a:r>
          </a:p>
          <a:p>
            <a:r>
              <a:rPr lang="en-US" sz="1350" b="1" dirty="0"/>
              <a:t>(276-325)</a:t>
            </a:r>
          </a:p>
        </p:txBody>
      </p:sp>
      <p:sp>
        <p:nvSpPr>
          <p:cNvPr id="15" name="TextBox 14"/>
          <p:cNvSpPr txBox="1"/>
          <p:nvPr/>
        </p:nvSpPr>
        <p:spPr>
          <a:xfrm>
            <a:off x="8171948" y="1821701"/>
            <a:ext cx="875561" cy="507831"/>
          </a:xfrm>
          <a:prstGeom prst="rect">
            <a:avLst/>
          </a:prstGeom>
          <a:noFill/>
        </p:spPr>
        <p:txBody>
          <a:bodyPr wrap="none" rtlCol="0">
            <a:spAutoFit/>
          </a:bodyPr>
          <a:lstStyle/>
          <a:p>
            <a:r>
              <a:rPr lang="en-US" sz="1350" b="1" dirty="0"/>
              <a:t>Level 4 </a:t>
            </a:r>
          </a:p>
          <a:p>
            <a:r>
              <a:rPr lang="en-US" sz="1350" b="1" dirty="0"/>
              <a:t>(326-375)</a:t>
            </a:r>
          </a:p>
        </p:txBody>
      </p:sp>
      <p:sp>
        <p:nvSpPr>
          <p:cNvPr id="16" name="TextBox 15"/>
          <p:cNvSpPr txBox="1"/>
          <p:nvPr/>
        </p:nvSpPr>
        <p:spPr>
          <a:xfrm>
            <a:off x="10085253" y="1345618"/>
            <a:ext cx="875561" cy="507831"/>
          </a:xfrm>
          <a:prstGeom prst="rect">
            <a:avLst/>
          </a:prstGeom>
          <a:noFill/>
        </p:spPr>
        <p:txBody>
          <a:bodyPr wrap="none" rtlCol="0">
            <a:spAutoFit/>
          </a:bodyPr>
          <a:lstStyle/>
          <a:p>
            <a:r>
              <a:rPr lang="en-US" sz="1350" b="1" dirty="0"/>
              <a:t>Level 5 </a:t>
            </a:r>
          </a:p>
          <a:p>
            <a:r>
              <a:rPr lang="en-US" sz="1350" b="1" dirty="0"/>
              <a:t>(376-500)</a:t>
            </a:r>
          </a:p>
        </p:txBody>
      </p:sp>
      <p:pic>
        <p:nvPicPr>
          <p:cNvPr id="13" name="Picture 3" descr="image0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332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4561" y="105973"/>
            <a:ext cx="11630722" cy="1276779"/>
          </a:xfrm>
        </p:spPr>
        <p:txBody>
          <a:bodyPr>
            <a:noAutofit/>
          </a:bodyPr>
          <a:lstStyle/>
          <a:p>
            <a:pPr algn="l"/>
            <a:br>
              <a:rPr lang="en-US" sz="2800" dirty="0">
                <a:solidFill>
                  <a:srgbClr val="002060"/>
                </a:solidFill>
                <a:effectLst>
                  <a:outerShdw blurRad="38100" dist="38100" dir="2700000" algn="tl">
                    <a:srgbClr val="000000">
                      <a:alpha val="43137"/>
                    </a:srgbClr>
                  </a:outerShdw>
                </a:effectLst>
                <a:latin typeface="Cambria" panose="02040503050406030204" pitchFamily="18" charset="0"/>
              </a:rPr>
            </a:br>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In literacy, the average scores of incarcerated Black and Hispanic adults were </a:t>
            </a:r>
            <a:r>
              <a:rPr lang="en-US" sz="3200" u="sng" dirty="0">
                <a:solidFill>
                  <a:srgbClr val="002060"/>
                </a:solidFill>
                <a:effectLst>
                  <a:outerShdw blurRad="38100" dist="38100" dir="2700000" algn="tl">
                    <a:srgbClr val="000000">
                      <a:alpha val="43137"/>
                    </a:srgbClr>
                  </a:outerShdw>
                </a:effectLst>
                <a:latin typeface="Cambria" panose="02040503050406030204" pitchFamily="18" charset="0"/>
              </a:rPr>
              <a:t>not</a:t>
            </a:r>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 significantly different from their household peers’ scores.</a:t>
            </a:r>
            <a:br>
              <a:rPr lang="en-US" sz="3200" dirty="0">
                <a:solidFill>
                  <a:srgbClr val="FF0000"/>
                </a:solidFill>
                <a:effectLst>
                  <a:outerShdw blurRad="38100" dist="38100" dir="2700000" algn="tl">
                    <a:srgbClr val="000000">
                      <a:alpha val="43137"/>
                    </a:srgbClr>
                  </a:outerShdw>
                </a:effectLst>
                <a:latin typeface="Cambria" panose="02040503050406030204" pitchFamily="18" charset="0"/>
              </a:rPr>
            </a:br>
            <a:endParaRPr lang="en-US" sz="3200" dirty="0">
              <a:solidFill>
                <a:srgbClr val="FF0000"/>
              </a:solidFill>
              <a:latin typeface="+mn-lt"/>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t>17</a:t>
            </a:fld>
            <a:endParaRPr lang="en-US" dirty="0"/>
          </a:p>
        </p:txBody>
      </p:sp>
      <p:grpSp>
        <p:nvGrpSpPr>
          <p:cNvPr id="8" name="Group 7"/>
          <p:cNvGrpSpPr/>
          <p:nvPr/>
        </p:nvGrpSpPr>
        <p:grpSpPr>
          <a:xfrm>
            <a:off x="3572719" y="1382752"/>
            <a:ext cx="7746147" cy="4824296"/>
            <a:chOff x="2714128" y="1354804"/>
            <a:chExt cx="6950509" cy="4712087"/>
          </a:xfrm>
        </p:grpSpPr>
        <p:graphicFrame>
          <p:nvGraphicFramePr>
            <p:cNvPr id="9" name="Chart 8"/>
            <p:cNvGraphicFramePr>
              <a:graphicFrameLocks/>
            </p:cNvGraphicFramePr>
            <p:nvPr>
              <p:extLst>
                <p:ext uri="{D42A27DB-BD31-4B8C-83A1-F6EECF244321}">
                  <p14:modId xmlns:p14="http://schemas.microsoft.com/office/powerpoint/2010/main" val="3221397729"/>
                </p:ext>
              </p:extLst>
            </p:nvPr>
          </p:nvGraphicFramePr>
          <p:xfrm>
            <a:off x="2714128" y="1354804"/>
            <a:ext cx="6950509" cy="47120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527348" y="5160155"/>
              <a:ext cx="1055088" cy="371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Box 10"/>
            <p:cNvSpPr txBox="1"/>
            <p:nvPr/>
          </p:nvSpPr>
          <p:spPr>
            <a:xfrm>
              <a:off x="3892332" y="2388024"/>
              <a:ext cx="162560" cy="259693"/>
            </a:xfrm>
            <a:prstGeom prst="rect">
              <a:avLst/>
            </a:prstGeom>
            <a:noFill/>
          </p:spPr>
          <p:txBody>
            <a:bodyPr wrap="square" rtlCol="0">
              <a:spAutoFit/>
            </a:bodyPr>
            <a:lstStyle/>
            <a:p>
              <a:r>
                <a:rPr lang="en-US" sz="1050" dirty="0"/>
                <a:t>*</a:t>
              </a:r>
            </a:p>
          </p:txBody>
        </p:sp>
        <p:sp>
          <p:nvSpPr>
            <p:cNvPr id="12" name="TextBox 11"/>
            <p:cNvSpPr txBox="1"/>
            <p:nvPr/>
          </p:nvSpPr>
          <p:spPr>
            <a:xfrm>
              <a:off x="8543522" y="2647717"/>
              <a:ext cx="162560" cy="259693"/>
            </a:xfrm>
            <a:prstGeom prst="rect">
              <a:avLst/>
            </a:prstGeom>
            <a:noFill/>
          </p:spPr>
          <p:txBody>
            <a:bodyPr wrap="square" rtlCol="0">
              <a:spAutoFit/>
            </a:bodyPr>
            <a:lstStyle/>
            <a:p>
              <a:r>
                <a:rPr lang="en-US" sz="1050" dirty="0"/>
                <a:t>*</a:t>
              </a:r>
            </a:p>
          </p:txBody>
        </p:sp>
      </p:grpSp>
      <p:sp>
        <p:nvSpPr>
          <p:cNvPr id="6" name="Rounded Rectangular Callout 5"/>
          <p:cNvSpPr/>
          <p:nvPr/>
        </p:nvSpPr>
        <p:spPr>
          <a:xfrm>
            <a:off x="238311" y="2167439"/>
            <a:ext cx="2582165" cy="3695700"/>
          </a:xfrm>
          <a:prstGeom prst="wedgeRoundRectCallout">
            <a:avLst>
              <a:gd name="adj1" fmla="val 117950"/>
              <a:gd name="adj2" fmla="val 3630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These numbers show the percentage distribution of the Prison and Household populations by race/ethnicity. For instance, 34% of the prison population is White, compared to 66% of the household population.</a:t>
            </a:r>
          </a:p>
        </p:txBody>
      </p:sp>
      <p:pic>
        <p:nvPicPr>
          <p:cNvPr id="10"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2719" y="3576450"/>
            <a:ext cx="213329" cy="27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817512" y="5095875"/>
            <a:ext cx="202038" cy="18284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89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3728" y="1083403"/>
            <a:ext cx="8655672" cy="4691195"/>
          </a:xfrm>
        </p:spPr>
        <p:txBody>
          <a:bodyPr>
            <a:normAutofit/>
          </a:bodyPr>
          <a:lstStyle/>
          <a:p>
            <a:pPr lvl="1">
              <a:spcBef>
                <a:spcPts val="400"/>
              </a:spcBef>
            </a:pPr>
            <a:endParaRPr lang="en-US" dirty="0">
              <a:latin typeface="Cambria" panose="02040503050406030204" pitchFamily="18" charset="0"/>
              <a:cs typeface="Franklin Gothic Book" pitchFamily="34" charset="0"/>
            </a:endParaRPr>
          </a:p>
          <a:p>
            <a:pPr lvl="3">
              <a:spcBef>
                <a:spcPts val="400"/>
              </a:spcBef>
            </a:pPr>
            <a:endParaRPr lang="en-US" sz="1600" dirty="0">
              <a:latin typeface="Cambria" panose="02040503050406030204" pitchFamily="18" charset="0"/>
              <a:cs typeface="Franklin Gothic Book" pitchFamily="34" charset="0"/>
            </a:endParaRPr>
          </a:p>
          <a:p>
            <a:pPr lvl="0"/>
            <a:endParaRPr lang="en-US" dirty="0">
              <a:solidFill>
                <a:schemeClr val="tx1">
                  <a:lumMod val="65000"/>
                  <a:lumOff val="35000"/>
                </a:schemeClr>
              </a:solidFill>
              <a:latin typeface="Cambria" panose="02040503050406030204" pitchFamily="18" charset="0"/>
            </a:endParaRPr>
          </a:p>
          <a:p>
            <a:endParaRPr lang="en-US" dirty="0">
              <a:latin typeface="Cambria" panose="02040503050406030204" pitchFamily="18" charset="0"/>
            </a:endParaRPr>
          </a:p>
        </p:txBody>
      </p:sp>
      <p:sp>
        <p:nvSpPr>
          <p:cNvPr id="3" name="Title 2"/>
          <p:cNvSpPr>
            <a:spLocks noGrp="1"/>
          </p:cNvSpPr>
          <p:nvPr>
            <p:ph type="title"/>
          </p:nvPr>
        </p:nvSpPr>
        <p:spPr>
          <a:xfrm>
            <a:off x="291324" y="115176"/>
            <a:ext cx="11876049" cy="1568251"/>
          </a:xfr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l"/>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In literacy, the percentages of incarcerated Black </a:t>
            </a:r>
            <a:r>
              <a:rPr lang="en-US" sz="2400" dirty="0">
                <a:solidFill>
                  <a:srgbClr val="002060"/>
                </a:solidFill>
                <a:effectLst>
                  <a:outerShdw blurRad="38100" dist="38100" dir="2700000" algn="tl">
                    <a:srgbClr val="000000">
                      <a:alpha val="43137"/>
                    </a:srgbClr>
                  </a:outerShdw>
                </a:effectLst>
                <a:latin typeface="Cambria" panose="02040503050406030204" pitchFamily="18" charset="0"/>
              </a:rPr>
              <a:t>(35%) </a:t>
            </a:r>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and Hispanic adults </a:t>
            </a:r>
            <a:r>
              <a:rPr lang="en-US" sz="2400" dirty="0">
                <a:solidFill>
                  <a:srgbClr val="002060"/>
                </a:solidFill>
                <a:effectLst>
                  <a:outerShdw blurRad="38100" dist="38100" dir="2700000" algn="tl">
                    <a:srgbClr val="000000">
                      <a:alpha val="43137"/>
                    </a:srgbClr>
                  </a:outerShdw>
                </a:effectLst>
                <a:latin typeface="Cambria" panose="02040503050406030204" pitchFamily="18" charset="0"/>
              </a:rPr>
              <a:t>(35%) </a:t>
            </a:r>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performing at Level 1 and below were not measurably different from the percentages of Black </a:t>
            </a:r>
            <a:r>
              <a:rPr lang="en-US" sz="2400" dirty="0">
                <a:solidFill>
                  <a:srgbClr val="002060"/>
                </a:solidFill>
                <a:effectLst>
                  <a:outerShdw blurRad="38100" dist="38100" dir="2700000" algn="tl">
                    <a:srgbClr val="000000">
                      <a:alpha val="43137"/>
                    </a:srgbClr>
                  </a:outerShdw>
                </a:effectLst>
                <a:latin typeface="Cambria" panose="02040503050406030204" pitchFamily="18" charset="0"/>
              </a:rPr>
              <a:t>(33%) </a:t>
            </a:r>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and Hispanic adults </a:t>
            </a:r>
            <a:r>
              <a:rPr lang="en-US" sz="2400" dirty="0">
                <a:solidFill>
                  <a:srgbClr val="002060"/>
                </a:solidFill>
                <a:effectLst>
                  <a:outerShdw blurRad="38100" dist="38100" dir="2700000" algn="tl">
                    <a:srgbClr val="000000">
                      <a:alpha val="43137"/>
                    </a:srgbClr>
                  </a:outerShdw>
                </a:effectLst>
                <a:latin typeface="Cambria" panose="02040503050406030204" pitchFamily="18" charset="0"/>
              </a:rPr>
              <a:t>(41%) </a:t>
            </a:r>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in the household. </a:t>
            </a:r>
          </a:p>
        </p:txBody>
      </p:sp>
      <p:sp>
        <p:nvSpPr>
          <p:cNvPr id="4" name="Slide Number Placeholder 3"/>
          <p:cNvSpPr>
            <a:spLocks noGrp="1"/>
          </p:cNvSpPr>
          <p:nvPr>
            <p:ph type="sldNum" sz="quarter" idx="10"/>
          </p:nvPr>
        </p:nvSpPr>
        <p:spPr/>
        <p:txBody>
          <a:bodyPr/>
          <a:lstStyle/>
          <a:p>
            <a:fld id="{42381DAD-0AF4-024B-BCB7-BED4EF14213B}" type="slidenum">
              <a:rPr lang="en-US" smtClean="0"/>
              <a:pPr/>
              <a:t>18</a:t>
            </a:fld>
            <a:endParaRPr lang="en-US" dirty="0"/>
          </a:p>
        </p:txBody>
      </p:sp>
      <p:pic>
        <p:nvPicPr>
          <p:cNvPr id="5" name="Picture 4"/>
          <p:cNvPicPr>
            <a:picLocks noChangeAspect="1"/>
          </p:cNvPicPr>
          <p:nvPr/>
        </p:nvPicPr>
        <p:blipFill>
          <a:blip r:embed="rId3"/>
          <a:stretch>
            <a:fillRect/>
          </a:stretch>
        </p:blipFill>
        <p:spPr>
          <a:xfrm>
            <a:off x="1783728" y="2662446"/>
            <a:ext cx="9589285" cy="3566904"/>
          </a:xfrm>
          <a:prstGeom prst="rect">
            <a:avLst/>
          </a:prstGeom>
        </p:spPr>
      </p:pic>
      <p:sp>
        <p:nvSpPr>
          <p:cNvPr id="7" name="Rectangle 6"/>
          <p:cNvSpPr/>
          <p:nvPr/>
        </p:nvSpPr>
        <p:spPr>
          <a:xfrm>
            <a:off x="2825605" y="1827559"/>
            <a:ext cx="7813753" cy="707886"/>
          </a:xfrm>
          <a:prstGeom prst="rect">
            <a:avLst/>
          </a:prstGeom>
        </p:spPr>
        <p:txBody>
          <a:bodyPr wrap="square">
            <a:spAutoFit/>
          </a:bodyPr>
          <a:lstStyle/>
          <a:p>
            <a:pPr lvl="0" defTabSz="914400">
              <a:defRPr/>
            </a:pPr>
            <a:r>
              <a:rPr lang="en-US" sz="2000" dirty="0">
                <a:latin typeface="Cambria" panose="02040503050406030204" pitchFamily="18" charset="0"/>
              </a:rPr>
              <a:t>Percentage of adults ages 16-74 at each level of proficiency on the PIAAC literacy scale, by race/ethnicity: 2012 and 2014</a:t>
            </a:r>
          </a:p>
        </p:txBody>
      </p:sp>
      <p:pic>
        <p:nvPicPr>
          <p:cNvPr id="8"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6794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385" y="152400"/>
            <a:ext cx="11686478" cy="1436925"/>
          </a:xfrm>
        </p:spPr>
        <p:txBody>
          <a:bodyPr>
            <a:noAutofit/>
          </a:bodyPr>
          <a:lstStyle/>
          <a:p>
            <a:pPr algn="l"/>
            <a:br>
              <a:rPr lang="en-US" sz="3200" dirty="0">
                <a:solidFill>
                  <a:srgbClr val="002060"/>
                </a:solidFill>
                <a:effectLst>
                  <a:outerShdw blurRad="38100" dist="38100" dir="2700000" algn="tl">
                    <a:srgbClr val="000000">
                      <a:alpha val="43137"/>
                    </a:srgbClr>
                  </a:outerShdw>
                </a:effectLst>
                <a:latin typeface="Cambria" panose="02040503050406030204" pitchFamily="18" charset="0"/>
              </a:rPr>
            </a:br>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In numeracy, the average scores of incarcerated Black and Hispanic adults were significantly different from their household peers’ scores.</a:t>
            </a:r>
            <a:br>
              <a:rPr lang="en-US" sz="3200" dirty="0">
                <a:solidFill>
                  <a:srgbClr val="002060"/>
                </a:solidFill>
                <a:effectLst>
                  <a:outerShdw blurRad="38100" dist="38100" dir="2700000" algn="tl">
                    <a:srgbClr val="000000">
                      <a:alpha val="43137"/>
                    </a:srgbClr>
                  </a:outerShdw>
                </a:effectLst>
                <a:latin typeface="Cambria" panose="02040503050406030204" pitchFamily="18" charset="0"/>
              </a:rPr>
            </a:br>
            <a:endParaRPr lang="en-US" sz="3200" dirty="0">
              <a:solidFill>
                <a:srgbClr val="002060"/>
              </a:solidFill>
              <a:latin typeface="+mn-lt"/>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t>19</a:t>
            </a:fld>
            <a:endParaRPr lang="en-US" dirty="0"/>
          </a:p>
        </p:txBody>
      </p:sp>
      <p:grpSp>
        <p:nvGrpSpPr>
          <p:cNvPr id="6" name="Group 5"/>
          <p:cNvGrpSpPr/>
          <p:nvPr/>
        </p:nvGrpSpPr>
        <p:grpSpPr>
          <a:xfrm>
            <a:off x="2379199" y="1696850"/>
            <a:ext cx="7319621" cy="4519073"/>
            <a:chOff x="2676346" y="1811739"/>
            <a:chExt cx="6900268" cy="4462272"/>
          </a:xfrm>
        </p:grpSpPr>
        <p:graphicFrame>
          <p:nvGraphicFramePr>
            <p:cNvPr id="9" name="Chart 8"/>
            <p:cNvGraphicFramePr>
              <a:graphicFrameLocks/>
            </p:cNvGraphicFramePr>
            <p:nvPr>
              <p:extLst>
                <p:ext uri="{D42A27DB-BD31-4B8C-83A1-F6EECF244321}">
                  <p14:modId xmlns:p14="http://schemas.microsoft.com/office/powerpoint/2010/main" val="2290511602"/>
                </p:ext>
              </p:extLst>
            </p:nvPr>
          </p:nvGraphicFramePr>
          <p:xfrm>
            <a:off x="2676346" y="1811739"/>
            <a:ext cx="6900268" cy="446227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46955" y="3117848"/>
              <a:ext cx="162560" cy="250724"/>
            </a:xfrm>
            <a:prstGeom prst="rect">
              <a:avLst/>
            </a:prstGeom>
            <a:noFill/>
          </p:spPr>
          <p:txBody>
            <a:bodyPr wrap="square" rtlCol="0">
              <a:spAutoFit/>
            </a:bodyPr>
            <a:lstStyle/>
            <a:p>
              <a:r>
                <a:rPr lang="en-US" sz="1050" dirty="0"/>
                <a:t>*</a:t>
              </a:r>
            </a:p>
          </p:txBody>
        </p:sp>
        <p:sp>
          <p:nvSpPr>
            <p:cNvPr id="8" name="TextBox 7"/>
            <p:cNvSpPr txBox="1"/>
            <p:nvPr/>
          </p:nvSpPr>
          <p:spPr>
            <a:xfrm>
              <a:off x="5386554" y="3813080"/>
              <a:ext cx="162560" cy="250724"/>
            </a:xfrm>
            <a:prstGeom prst="rect">
              <a:avLst/>
            </a:prstGeom>
            <a:noFill/>
          </p:spPr>
          <p:txBody>
            <a:bodyPr wrap="square" rtlCol="0">
              <a:spAutoFit/>
            </a:bodyPr>
            <a:lstStyle/>
            <a:p>
              <a:r>
                <a:rPr lang="en-US" sz="1050" dirty="0"/>
                <a:t>*</a:t>
              </a:r>
            </a:p>
          </p:txBody>
        </p:sp>
        <p:sp>
          <p:nvSpPr>
            <p:cNvPr id="10" name="TextBox 9"/>
            <p:cNvSpPr txBox="1"/>
            <p:nvPr/>
          </p:nvSpPr>
          <p:spPr>
            <a:xfrm>
              <a:off x="8441344" y="3483018"/>
              <a:ext cx="162560" cy="250724"/>
            </a:xfrm>
            <a:prstGeom prst="rect">
              <a:avLst/>
            </a:prstGeom>
            <a:noFill/>
          </p:spPr>
          <p:txBody>
            <a:bodyPr wrap="square" rtlCol="0">
              <a:spAutoFit/>
            </a:bodyPr>
            <a:lstStyle/>
            <a:p>
              <a:r>
                <a:rPr lang="en-US" sz="1050" dirty="0"/>
                <a:t>*</a:t>
              </a:r>
            </a:p>
          </p:txBody>
        </p:sp>
        <p:sp>
          <p:nvSpPr>
            <p:cNvPr id="11" name="TextBox 10"/>
            <p:cNvSpPr txBox="1"/>
            <p:nvPr/>
          </p:nvSpPr>
          <p:spPr>
            <a:xfrm>
              <a:off x="6913949" y="3733742"/>
              <a:ext cx="162560" cy="250724"/>
            </a:xfrm>
            <a:prstGeom prst="rect">
              <a:avLst/>
            </a:prstGeom>
            <a:noFill/>
          </p:spPr>
          <p:txBody>
            <a:bodyPr wrap="square" rtlCol="0">
              <a:spAutoFit/>
            </a:bodyPr>
            <a:lstStyle/>
            <a:p>
              <a:r>
                <a:rPr lang="en-US" sz="1050" dirty="0"/>
                <a:t>*</a:t>
              </a:r>
            </a:p>
          </p:txBody>
        </p:sp>
      </p:grpSp>
      <p:pic>
        <p:nvPicPr>
          <p:cNvPr id="12"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74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978" y="1192077"/>
            <a:ext cx="8224837" cy="369332"/>
          </a:xfrm>
        </p:spPr>
        <p:txBody>
          <a:bodyPr>
            <a:normAutofit fontScale="90000"/>
          </a:bodyPr>
          <a:lstStyle/>
          <a:p>
            <a:r>
              <a:rPr lang="en-US" dirty="0">
                <a:solidFill>
                  <a:srgbClr val="002060"/>
                </a:solidFill>
                <a:effectLst>
                  <a:outerShdw blurRad="38100" dist="38100" dir="2700000" algn="tl">
                    <a:srgbClr val="000000">
                      <a:alpha val="43137"/>
                    </a:srgbClr>
                  </a:outerShdw>
                </a:effectLst>
                <a:latin typeface="Cambria" panose="02040503050406030204" pitchFamily="18" charset="0"/>
              </a:rPr>
              <a:t>What is the PIAAC Prison Study?</a:t>
            </a:r>
            <a:endParaRPr lang="en-US" dirty="0">
              <a:effectLst>
                <a:outerShdw blurRad="38100" dist="38100" dir="2700000" algn="tl">
                  <a:srgbClr val="000000">
                    <a:alpha val="43137"/>
                  </a:srgbClr>
                </a:outerShdw>
              </a:effectLst>
              <a:latin typeface="Cambria" panose="02040503050406030204" pitchFamily="18" charset="0"/>
            </a:endParaRPr>
          </a:p>
        </p:txBody>
      </p:sp>
      <p:sp>
        <p:nvSpPr>
          <p:cNvPr id="5" name="Content Placeholder 4"/>
          <p:cNvSpPr>
            <a:spLocks noGrp="1"/>
          </p:cNvSpPr>
          <p:nvPr>
            <p:ph idx="1"/>
          </p:nvPr>
        </p:nvSpPr>
        <p:spPr>
          <a:xfrm>
            <a:off x="1085850" y="2039507"/>
            <a:ext cx="10496550" cy="3838745"/>
          </a:xfrm>
        </p:spPr>
        <p:txBody>
          <a:bodyPr>
            <a:noAutofit/>
          </a:bodyPr>
          <a:lstStyle/>
          <a:p>
            <a:pPr>
              <a:buClr>
                <a:srgbClr val="002060"/>
              </a:buClr>
              <a:buFont typeface="Arial" panose="020B0604020202020204" pitchFamily="34" charset="0"/>
              <a:buChar char="•"/>
            </a:pPr>
            <a:r>
              <a:rPr lang="en-US" sz="2800" dirty="0">
                <a:solidFill>
                  <a:srgbClr val="002060"/>
                </a:solidFill>
                <a:latin typeface="Cambria" panose="02040503050406030204" pitchFamily="18" charset="0"/>
              </a:rPr>
              <a:t>A nationally representative survey of the skills of incarcerated adults</a:t>
            </a:r>
          </a:p>
          <a:p>
            <a:pPr>
              <a:buClr>
                <a:srgbClr val="002060"/>
              </a:buClr>
              <a:buFont typeface="Arial" panose="020B0604020202020204" pitchFamily="34" charset="0"/>
              <a:buChar char="•"/>
            </a:pPr>
            <a:r>
              <a:rPr lang="en-US" sz="2800" dirty="0">
                <a:solidFill>
                  <a:srgbClr val="002060"/>
                </a:solidFill>
                <a:latin typeface="Cambria" panose="02040503050406030204" pitchFamily="18" charset="0"/>
              </a:rPr>
              <a:t>Administered in 2014</a:t>
            </a:r>
          </a:p>
          <a:p>
            <a:pPr lvl="1">
              <a:buClr>
                <a:srgbClr val="002060"/>
              </a:buClr>
              <a:buFont typeface="Wingdings" panose="05000000000000000000" pitchFamily="2" charset="2"/>
              <a:buChar char="§"/>
            </a:pPr>
            <a:r>
              <a:rPr lang="en-US" sz="2400" dirty="0">
                <a:solidFill>
                  <a:srgbClr val="002060"/>
                </a:solidFill>
                <a:latin typeface="Cambria" panose="02040503050406030204" pitchFamily="18" charset="0"/>
              </a:rPr>
              <a:t>to 1,300 incarcerated adults ages 18-74</a:t>
            </a:r>
          </a:p>
          <a:p>
            <a:pPr lvl="1">
              <a:buClr>
                <a:srgbClr val="002060"/>
              </a:buClr>
              <a:buFont typeface="Wingdings" panose="05000000000000000000" pitchFamily="2" charset="2"/>
              <a:buChar char="§"/>
            </a:pPr>
            <a:r>
              <a:rPr lang="en-US" sz="2400" dirty="0">
                <a:solidFill>
                  <a:srgbClr val="002060"/>
                </a:solidFill>
                <a:latin typeface="Cambria" panose="02040503050406030204" pitchFamily="18" charset="0"/>
              </a:rPr>
              <a:t>at 98 state and federal prisons </a:t>
            </a:r>
          </a:p>
          <a:p>
            <a:pPr>
              <a:spcBef>
                <a:spcPts val="900"/>
              </a:spcBef>
              <a:spcAft>
                <a:spcPts val="150"/>
              </a:spcAft>
              <a:buSzPct val="100000"/>
            </a:pPr>
            <a:r>
              <a:rPr lang="en-US" sz="2800" dirty="0">
                <a:solidFill>
                  <a:srgbClr val="002060"/>
                </a:solidFill>
                <a:latin typeface="Cambria" panose="02040503050406030204" pitchFamily="18" charset="0"/>
              </a:rPr>
              <a:t>Female-only prisons oversampled to permit analyses with data from incarcerated women</a:t>
            </a:r>
          </a:p>
          <a:p>
            <a:pPr marL="558404" lvl="1" indent="-303610">
              <a:buClr>
                <a:srgbClr val="002060"/>
              </a:buClr>
              <a:buSzPct val="50000"/>
              <a:buFont typeface="Wingdings" panose="05000000000000000000" pitchFamily="2" charset="2"/>
              <a:buChar char="q"/>
            </a:pPr>
            <a:endParaRPr lang="en-US" dirty="0">
              <a:solidFill>
                <a:srgbClr val="002060"/>
              </a:solidFill>
              <a:latin typeface="+mj-lt"/>
            </a:endParaRPr>
          </a:p>
          <a:p>
            <a:pPr marL="338948" indent="-385763">
              <a:buClr>
                <a:srgbClr val="002060"/>
              </a:buClr>
              <a:buFont typeface="Wingdings" panose="05000000000000000000" pitchFamily="2" charset="2"/>
              <a:buChar char="§"/>
            </a:pPr>
            <a:endParaRPr lang="en-US" sz="2100" dirty="0">
              <a:solidFill>
                <a:srgbClr val="002060"/>
              </a:solidFill>
              <a:latin typeface="+mj-lt"/>
            </a:endParaRPr>
          </a:p>
          <a:p>
            <a:endParaRPr lang="en-US" sz="2100" dirty="0"/>
          </a:p>
        </p:txBody>
      </p:sp>
      <p:sp>
        <p:nvSpPr>
          <p:cNvPr id="3" name="Slide Number Placeholder 2"/>
          <p:cNvSpPr>
            <a:spLocks noGrp="1"/>
          </p:cNvSpPr>
          <p:nvPr>
            <p:ph type="sldNum" sz="quarter" idx="12"/>
          </p:nvPr>
        </p:nvSpPr>
        <p:spPr/>
        <p:txBody>
          <a:bodyPr/>
          <a:lstStyle/>
          <a:p>
            <a:fld id="{629637A9-119A-49DA-BD12-AAC58B377D80}" type="slidenum">
              <a:rPr lang="en-US" smtClean="0"/>
              <a:t>2</a:t>
            </a:fld>
            <a:endParaRPr lang="en-US" dirty="0"/>
          </a:p>
        </p:txBody>
      </p:sp>
      <p:pic>
        <p:nvPicPr>
          <p:cNvPr id="6"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55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3728" y="1714454"/>
            <a:ext cx="8655672" cy="4060144"/>
          </a:xfrm>
        </p:spPr>
        <p:txBody>
          <a:bodyPr>
            <a:normAutofit/>
          </a:bodyPr>
          <a:lstStyle/>
          <a:p>
            <a:pPr lvl="1">
              <a:spcBef>
                <a:spcPts val="400"/>
              </a:spcBef>
            </a:pPr>
            <a:endParaRPr lang="en-US" dirty="0">
              <a:latin typeface="Cambria" panose="02040503050406030204" pitchFamily="18" charset="0"/>
              <a:cs typeface="Franklin Gothic Book" pitchFamily="34" charset="0"/>
            </a:endParaRPr>
          </a:p>
          <a:p>
            <a:pPr lvl="3">
              <a:spcBef>
                <a:spcPts val="400"/>
              </a:spcBef>
            </a:pPr>
            <a:endParaRPr lang="en-US" sz="1600" dirty="0">
              <a:latin typeface="Cambria" panose="02040503050406030204" pitchFamily="18" charset="0"/>
              <a:cs typeface="Franklin Gothic Book" pitchFamily="34" charset="0"/>
            </a:endParaRPr>
          </a:p>
          <a:p>
            <a:endParaRPr lang="en-US" dirty="0">
              <a:latin typeface="Cambria" panose="02040503050406030204" pitchFamily="18" charset="0"/>
            </a:endParaRPr>
          </a:p>
        </p:txBody>
      </p:sp>
      <p:sp>
        <p:nvSpPr>
          <p:cNvPr id="3" name="Title 2"/>
          <p:cNvSpPr>
            <a:spLocks noGrp="1"/>
          </p:cNvSpPr>
          <p:nvPr>
            <p:ph type="title"/>
          </p:nvPr>
        </p:nvSpPr>
        <p:spPr>
          <a:xfrm>
            <a:off x="542925" y="74537"/>
            <a:ext cx="11477625" cy="1632254"/>
          </a:xfr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algn="l"/>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In numeracy, the percentages of incarcerated Black </a:t>
            </a:r>
            <a:r>
              <a:rPr lang="en-US" sz="2400" dirty="0">
                <a:solidFill>
                  <a:srgbClr val="002060"/>
                </a:solidFill>
                <a:effectLst>
                  <a:outerShdw blurRad="38100" dist="38100" dir="2700000" algn="tl">
                    <a:srgbClr val="000000">
                      <a:alpha val="43137"/>
                    </a:srgbClr>
                  </a:outerShdw>
                </a:effectLst>
                <a:latin typeface="Cambria" panose="02040503050406030204" pitchFamily="18" charset="0"/>
              </a:rPr>
              <a:t>(66%) </a:t>
            </a:r>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and Hispanic adults </a:t>
            </a:r>
            <a:r>
              <a:rPr lang="en-US" sz="2400" dirty="0">
                <a:solidFill>
                  <a:srgbClr val="002060"/>
                </a:solidFill>
                <a:effectLst>
                  <a:outerShdw blurRad="38100" dist="38100" dir="2700000" algn="tl">
                    <a:srgbClr val="000000">
                      <a:alpha val="43137"/>
                    </a:srgbClr>
                  </a:outerShdw>
                </a:effectLst>
                <a:latin typeface="Cambria" panose="02040503050406030204" pitchFamily="18" charset="0"/>
              </a:rPr>
              <a:t>(57%) </a:t>
            </a:r>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performing at Level 1 and below were higher than the percentages of Black </a:t>
            </a:r>
            <a:r>
              <a:rPr lang="en-US" sz="2400" dirty="0">
                <a:solidFill>
                  <a:srgbClr val="002060"/>
                </a:solidFill>
                <a:effectLst>
                  <a:outerShdw blurRad="38100" dist="38100" dir="2700000" algn="tl">
                    <a:srgbClr val="000000">
                      <a:alpha val="43137"/>
                    </a:srgbClr>
                  </a:outerShdw>
                </a:effectLst>
                <a:latin typeface="Cambria" panose="02040503050406030204" pitchFamily="18" charset="0"/>
              </a:rPr>
              <a:t>(57%) </a:t>
            </a:r>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and Hispanic adults </a:t>
            </a:r>
            <a:r>
              <a:rPr lang="en-US" sz="2400" dirty="0">
                <a:solidFill>
                  <a:srgbClr val="002060"/>
                </a:solidFill>
                <a:effectLst>
                  <a:outerShdw blurRad="38100" dist="38100" dir="2700000" algn="tl">
                    <a:srgbClr val="000000">
                      <a:alpha val="43137"/>
                    </a:srgbClr>
                  </a:outerShdw>
                </a:effectLst>
                <a:latin typeface="Cambria" panose="02040503050406030204" pitchFamily="18" charset="0"/>
              </a:rPr>
              <a:t>(52%)</a:t>
            </a:r>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 in the household. </a:t>
            </a:r>
            <a:endParaRPr lang="en-US" sz="3200" dirty="0">
              <a:solidFill>
                <a:srgbClr val="002060"/>
              </a:solidFill>
              <a:effectLst>
                <a:outerShdw blurRad="38100" dist="38100" dir="2700000" algn="tl">
                  <a:srgbClr val="000000">
                    <a:alpha val="43137"/>
                  </a:srgbClr>
                </a:outerShdw>
              </a:effectLst>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42381DAD-0AF4-024B-BCB7-BED4EF14213B}" type="slidenum">
              <a:rPr lang="en-US" smtClean="0"/>
              <a:pPr/>
              <a:t>20</a:t>
            </a:fld>
            <a:endParaRPr lang="en-US" dirty="0"/>
          </a:p>
        </p:txBody>
      </p:sp>
      <p:sp>
        <p:nvSpPr>
          <p:cNvPr id="6" name="Rectangle 5"/>
          <p:cNvSpPr/>
          <p:nvPr/>
        </p:nvSpPr>
        <p:spPr>
          <a:xfrm>
            <a:off x="1717054" y="2020443"/>
            <a:ext cx="9354354" cy="707886"/>
          </a:xfrm>
          <a:prstGeom prst="rect">
            <a:avLst/>
          </a:prstGeom>
        </p:spPr>
        <p:txBody>
          <a:bodyPr wrap="square">
            <a:spAutoFit/>
          </a:bodyPr>
          <a:lstStyle/>
          <a:p>
            <a:pPr lvl="0" defTabSz="914400">
              <a:defRPr/>
            </a:pPr>
            <a:r>
              <a:rPr lang="en-US" sz="2000" dirty="0">
                <a:latin typeface="Cambria" panose="02040503050406030204" pitchFamily="18" charset="0"/>
              </a:rPr>
              <a:t>Percentage of adults ages 16-74 at each level of proficiency on the PIAAC numeracy scale, by race/ethnicity: 2012 and 2014</a:t>
            </a:r>
          </a:p>
        </p:txBody>
      </p:sp>
      <p:pic>
        <p:nvPicPr>
          <p:cNvPr id="7" name="Picture 6"/>
          <p:cNvPicPr>
            <a:picLocks noChangeAspect="1"/>
          </p:cNvPicPr>
          <p:nvPr/>
        </p:nvPicPr>
        <p:blipFill>
          <a:blip r:embed="rId3"/>
          <a:stretch>
            <a:fillRect/>
          </a:stretch>
        </p:blipFill>
        <p:spPr>
          <a:xfrm>
            <a:off x="1783728" y="2865191"/>
            <a:ext cx="9221006" cy="3356496"/>
          </a:xfrm>
          <a:prstGeom prst="rect">
            <a:avLst/>
          </a:prstGeom>
        </p:spPr>
      </p:pic>
      <p:pic>
        <p:nvPicPr>
          <p:cNvPr id="8"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003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4537" y="91440"/>
            <a:ext cx="11857463" cy="1329419"/>
          </a:xfrm>
        </p:spPr>
        <p:txBody>
          <a:bodyPr>
            <a:noAutofit/>
          </a:bodyPr>
          <a:lstStyle/>
          <a:p>
            <a:pPr algn="l"/>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For inmates and household adults with less than a high school diploma, average literacy scores were comparable, but average numeracy scores were significantly lower for inmates.</a:t>
            </a:r>
          </a:p>
        </p:txBody>
      </p:sp>
      <p:sp>
        <p:nvSpPr>
          <p:cNvPr id="2" name="Slide Number Placeholder 1"/>
          <p:cNvSpPr>
            <a:spLocks noGrp="1"/>
          </p:cNvSpPr>
          <p:nvPr>
            <p:ph type="sldNum" sz="quarter" idx="12"/>
          </p:nvPr>
        </p:nvSpPr>
        <p:spPr/>
        <p:txBody>
          <a:bodyPr/>
          <a:lstStyle/>
          <a:p>
            <a:fld id="{4FAB73BC-B049-4115-A692-8D63A059BFB8}" type="slidenum">
              <a:rPr lang="en-US" smtClean="0"/>
              <a:t>21</a:t>
            </a:fld>
            <a:endParaRPr lang="en-US" dirty="0"/>
          </a:p>
        </p:txBody>
      </p:sp>
      <p:grpSp>
        <p:nvGrpSpPr>
          <p:cNvPr id="5" name="Group 4"/>
          <p:cNvGrpSpPr/>
          <p:nvPr/>
        </p:nvGrpSpPr>
        <p:grpSpPr>
          <a:xfrm>
            <a:off x="2460600" y="1518471"/>
            <a:ext cx="7358305" cy="4570457"/>
            <a:chOff x="2727637" y="1843285"/>
            <a:chExt cx="7073588" cy="4398264"/>
          </a:xfrm>
        </p:grpSpPr>
        <p:graphicFrame>
          <p:nvGraphicFramePr>
            <p:cNvPr id="11" name="Chart 10"/>
            <p:cNvGraphicFramePr>
              <a:graphicFrameLocks/>
            </p:cNvGraphicFramePr>
            <p:nvPr>
              <p:extLst>
                <p:ext uri="{D42A27DB-BD31-4B8C-83A1-F6EECF244321}">
                  <p14:modId xmlns:p14="http://schemas.microsoft.com/office/powerpoint/2010/main" val="2791574812"/>
                </p:ext>
              </p:extLst>
            </p:nvPr>
          </p:nvGraphicFramePr>
          <p:xfrm>
            <a:off x="2727637" y="1843285"/>
            <a:ext cx="6797685" cy="439826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3276600" y="3765979"/>
              <a:ext cx="65246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76600" y="2842090"/>
              <a:ext cx="65246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954594" y="2419271"/>
              <a:ext cx="841971" cy="244350"/>
            </a:xfrm>
            <a:prstGeom prst="rect">
              <a:avLst/>
            </a:prstGeom>
            <a:noFill/>
          </p:spPr>
          <p:txBody>
            <a:bodyPr wrap="square" rtlCol="0">
              <a:spAutoFit/>
            </a:bodyPr>
            <a:lstStyle/>
            <a:p>
              <a:r>
                <a:rPr lang="en-US" sz="1050" dirty="0"/>
                <a:t>Level 3 </a:t>
              </a:r>
            </a:p>
          </p:txBody>
        </p:sp>
        <p:sp>
          <p:nvSpPr>
            <p:cNvPr id="9" name="TextBox 8"/>
            <p:cNvSpPr txBox="1"/>
            <p:nvPr/>
          </p:nvSpPr>
          <p:spPr>
            <a:xfrm>
              <a:off x="8959254" y="3335650"/>
              <a:ext cx="841971" cy="244350"/>
            </a:xfrm>
            <a:prstGeom prst="rect">
              <a:avLst/>
            </a:prstGeom>
            <a:noFill/>
          </p:spPr>
          <p:txBody>
            <a:bodyPr wrap="square" rtlCol="0">
              <a:spAutoFit/>
            </a:bodyPr>
            <a:lstStyle/>
            <a:p>
              <a:r>
                <a:rPr lang="en-US" sz="1050" dirty="0"/>
                <a:t>Level 2</a:t>
              </a:r>
            </a:p>
          </p:txBody>
        </p:sp>
        <p:sp>
          <p:nvSpPr>
            <p:cNvPr id="10" name="TextBox 9"/>
            <p:cNvSpPr txBox="1"/>
            <p:nvPr/>
          </p:nvSpPr>
          <p:spPr>
            <a:xfrm>
              <a:off x="8959254" y="4375881"/>
              <a:ext cx="841971" cy="244350"/>
            </a:xfrm>
            <a:prstGeom prst="rect">
              <a:avLst/>
            </a:prstGeom>
            <a:noFill/>
          </p:spPr>
          <p:txBody>
            <a:bodyPr wrap="square" rtlCol="0">
              <a:spAutoFit/>
            </a:bodyPr>
            <a:lstStyle/>
            <a:p>
              <a:r>
                <a:rPr lang="en-US" sz="1050" dirty="0"/>
                <a:t>Level 1</a:t>
              </a:r>
            </a:p>
          </p:txBody>
        </p:sp>
        <p:cxnSp>
          <p:nvCxnSpPr>
            <p:cNvPr id="12" name="Straight Connector 11"/>
            <p:cNvCxnSpPr/>
            <p:nvPr/>
          </p:nvCxnSpPr>
          <p:spPr>
            <a:xfrm>
              <a:off x="3276600" y="4766900"/>
              <a:ext cx="65246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pic>
        <p:nvPicPr>
          <p:cNvPr id="13"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041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01600"/>
            <a:ext cx="11182350" cy="1316038"/>
          </a:xfrm>
        </p:spPr>
        <p:txBody>
          <a:bodyPr>
            <a:normAutofit/>
          </a:bodyPr>
          <a:lstStyle/>
          <a:p>
            <a:pPr algn="l"/>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Average literacy and numeracy scores of those in prison for the first time and those previously incarcerated were</a:t>
            </a:r>
            <a:r>
              <a:rPr lang="en-US" sz="3200" dirty="0">
                <a:solidFill>
                  <a:srgbClr val="FF0000"/>
                </a:solidFill>
                <a:effectLst>
                  <a:outerShdw blurRad="38100" dist="38100" dir="2700000" algn="tl">
                    <a:srgbClr val="000000">
                      <a:alpha val="43137"/>
                    </a:srgbClr>
                  </a:outerShdw>
                </a:effectLst>
                <a:latin typeface="Cambria" panose="02040503050406030204" pitchFamily="18" charset="0"/>
              </a:rPr>
              <a:t> </a:t>
            </a:r>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the same.</a:t>
            </a:r>
            <a:endParaRPr lang="en-US" sz="3200" dirty="0">
              <a:solidFill>
                <a:srgbClr val="002060"/>
              </a:solidFill>
              <a:latin typeface="+mn-lt"/>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t>22</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519994582"/>
              </p:ext>
            </p:extLst>
          </p:nvPr>
        </p:nvGraphicFramePr>
        <p:xfrm>
          <a:off x="2615751" y="1365709"/>
          <a:ext cx="7067511" cy="499064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3307174" y="3590107"/>
            <a:ext cx="596026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07174" y="2512396"/>
            <a:ext cx="5836827" cy="1399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827926" y="2096204"/>
            <a:ext cx="632147" cy="253916"/>
          </a:xfrm>
          <a:prstGeom prst="rect">
            <a:avLst/>
          </a:prstGeom>
          <a:noFill/>
        </p:spPr>
        <p:txBody>
          <a:bodyPr wrap="square" rtlCol="0">
            <a:spAutoFit/>
          </a:bodyPr>
          <a:lstStyle/>
          <a:p>
            <a:r>
              <a:rPr lang="en-US" sz="1050" dirty="0"/>
              <a:t>Level 3 </a:t>
            </a:r>
          </a:p>
        </p:txBody>
      </p:sp>
      <p:sp>
        <p:nvSpPr>
          <p:cNvPr id="10" name="TextBox 9"/>
          <p:cNvSpPr txBox="1"/>
          <p:nvPr/>
        </p:nvSpPr>
        <p:spPr>
          <a:xfrm>
            <a:off x="8827927" y="3176650"/>
            <a:ext cx="632147" cy="253916"/>
          </a:xfrm>
          <a:prstGeom prst="rect">
            <a:avLst/>
          </a:prstGeom>
          <a:noFill/>
        </p:spPr>
        <p:txBody>
          <a:bodyPr wrap="square" rtlCol="0">
            <a:spAutoFit/>
          </a:bodyPr>
          <a:lstStyle/>
          <a:p>
            <a:r>
              <a:rPr lang="en-US" sz="1050" dirty="0"/>
              <a:t>Level 2</a:t>
            </a:r>
          </a:p>
        </p:txBody>
      </p:sp>
      <p:sp>
        <p:nvSpPr>
          <p:cNvPr id="11" name="TextBox 10"/>
          <p:cNvSpPr txBox="1"/>
          <p:nvPr/>
        </p:nvSpPr>
        <p:spPr>
          <a:xfrm>
            <a:off x="8827927" y="4328752"/>
            <a:ext cx="632147" cy="253916"/>
          </a:xfrm>
          <a:prstGeom prst="rect">
            <a:avLst/>
          </a:prstGeom>
          <a:noFill/>
        </p:spPr>
        <p:txBody>
          <a:bodyPr wrap="square" rtlCol="0">
            <a:spAutoFit/>
          </a:bodyPr>
          <a:lstStyle/>
          <a:p>
            <a:r>
              <a:rPr lang="en-US" sz="1050" dirty="0"/>
              <a:t>Level 1</a:t>
            </a:r>
          </a:p>
        </p:txBody>
      </p:sp>
      <p:cxnSp>
        <p:nvCxnSpPr>
          <p:cNvPr id="12" name="Straight Connector 11"/>
          <p:cNvCxnSpPr/>
          <p:nvPr/>
        </p:nvCxnSpPr>
        <p:spPr>
          <a:xfrm>
            <a:off x="3307174" y="4795362"/>
            <a:ext cx="583682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3"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656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839" y="2130426"/>
            <a:ext cx="11407697" cy="2631145"/>
          </a:xfrm>
        </p:spPr>
        <p:txBody>
          <a:bodyPr>
            <a:normAutofit/>
          </a:bodyPr>
          <a:lstStyle/>
          <a:p>
            <a:pPr algn="ctr"/>
            <a:r>
              <a:rPr lang="en-US" sz="4900" dirty="0">
                <a:solidFill>
                  <a:srgbClr val="002060"/>
                </a:solidFill>
                <a:effectLst>
                  <a:outerShdw blurRad="38100" dist="38100" dir="2700000" algn="tl">
                    <a:srgbClr val="000000">
                      <a:alpha val="43137"/>
                    </a:srgbClr>
                  </a:outerShdw>
                </a:effectLst>
                <a:latin typeface="Cambria" panose="02040503050406030204" pitchFamily="18" charset="0"/>
              </a:rPr>
              <a:t>Access to Prison Jobs </a:t>
            </a:r>
            <a:br>
              <a:rPr lang="en-US" sz="4900" dirty="0">
                <a:solidFill>
                  <a:srgbClr val="002060"/>
                </a:solidFill>
                <a:effectLst>
                  <a:outerShdw blurRad="38100" dist="38100" dir="2700000" algn="tl">
                    <a:srgbClr val="000000">
                      <a:alpha val="43137"/>
                    </a:srgbClr>
                  </a:outerShdw>
                </a:effectLst>
                <a:latin typeface="Cambria" panose="02040503050406030204" pitchFamily="18" charset="0"/>
              </a:rPr>
            </a:br>
            <a:r>
              <a:rPr lang="en-US" sz="4900" dirty="0">
                <a:solidFill>
                  <a:srgbClr val="002060"/>
                </a:solidFill>
                <a:effectLst>
                  <a:outerShdw blurRad="38100" dist="38100" dir="2700000" algn="tl">
                    <a:srgbClr val="000000">
                      <a:alpha val="43137"/>
                    </a:srgbClr>
                  </a:outerShdw>
                </a:effectLst>
                <a:latin typeface="Cambria" panose="02040503050406030204" pitchFamily="18" charset="0"/>
              </a:rPr>
              <a:t>&amp;</a:t>
            </a:r>
            <a:br>
              <a:rPr lang="en-US" sz="4900" dirty="0">
                <a:solidFill>
                  <a:srgbClr val="002060"/>
                </a:solidFill>
                <a:effectLst>
                  <a:outerShdw blurRad="38100" dist="38100" dir="2700000" algn="tl">
                    <a:srgbClr val="000000">
                      <a:alpha val="43137"/>
                    </a:srgbClr>
                  </a:outerShdw>
                </a:effectLst>
                <a:latin typeface="Cambria" panose="02040503050406030204" pitchFamily="18" charset="0"/>
              </a:rPr>
            </a:br>
            <a:r>
              <a:rPr lang="en-US" sz="4900" dirty="0">
                <a:solidFill>
                  <a:srgbClr val="002060"/>
                </a:solidFill>
                <a:effectLst>
                  <a:outerShdw blurRad="38100" dist="38100" dir="2700000" algn="tl">
                    <a:srgbClr val="000000">
                      <a:alpha val="43137"/>
                    </a:srgbClr>
                  </a:outerShdw>
                </a:effectLst>
                <a:latin typeface="Cambria" panose="02040503050406030204" pitchFamily="18" charset="0"/>
              </a:rPr>
              <a:t>Skills Use</a:t>
            </a:r>
            <a:endParaRPr lang="en-US" sz="4900" dirty="0">
              <a:solidFill>
                <a:schemeClr val="accent6">
                  <a:lumMod val="50000"/>
                </a:schemeClr>
              </a:solidFill>
              <a:latin typeface="Cambria" panose="02040503050406030204" pitchFamily="18" charset="0"/>
              <a:cs typeface="Arial" panose="020B0604020202020204" pitchFamily="34" charset="0"/>
            </a:endParaRPr>
          </a:p>
        </p:txBody>
      </p:sp>
      <p:sp>
        <p:nvSpPr>
          <p:cNvPr id="7" name="Subtitle 2"/>
          <p:cNvSpPr txBox="1">
            <a:spLocks/>
          </p:cNvSpPr>
          <p:nvPr/>
        </p:nvSpPr>
        <p:spPr>
          <a:xfrm>
            <a:off x="7337353" y="4189343"/>
            <a:ext cx="2488019" cy="857250"/>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r"/>
            <a:endParaRPr lang="en-US" sz="1800" dirty="0"/>
          </a:p>
        </p:txBody>
      </p:sp>
      <p:pic>
        <p:nvPicPr>
          <p:cNvPr id="4" name="Picture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1" y="5943306"/>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64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7080" y="1186364"/>
            <a:ext cx="10675319" cy="5535112"/>
          </a:xfrm>
        </p:spPr>
        <p:txBody>
          <a:bodyPr>
            <a:normAutofit/>
          </a:bodyPr>
          <a:lstStyle/>
          <a:p>
            <a:pPr>
              <a:spcBef>
                <a:spcPts val="0"/>
              </a:spcBef>
            </a:pPr>
            <a:r>
              <a:rPr lang="en-US" sz="2400" dirty="0">
                <a:solidFill>
                  <a:srgbClr val="002060"/>
                </a:solidFill>
                <a:latin typeface="Cambria" panose="02040503050406030204" pitchFamily="18" charset="0"/>
              </a:rPr>
              <a:t>During your current incarceration... </a:t>
            </a:r>
          </a:p>
          <a:p>
            <a:pPr marL="457200" indent="-457200">
              <a:spcBef>
                <a:spcPts val="0"/>
              </a:spcBef>
              <a:buFont typeface="Arial" panose="020B0604020202020204" pitchFamily="34" charset="0"/>
              <a:buChar char="•"/>
            </a:pPr>
            <a:r>
              <a:rPr lang="en-US" sz="2400" dirty="0">
                <a:solidFill>
                  <a:srgbClr val="002060"/>
                </a:solidFill>
                <a:latin typeface="Cambria" panose="02040503050406030204" pitchFamily="18" charset="0"/>
              </a:rPr>
              <a:t>Do you currently have any prison job?</a:t>
            </a:r>
          </a:p>
          <a:p>
            <a:pPr marL="457200" indent="-457200">
              <a:spcBef>
                <a:spcPts val="0"/>
              </a:spcBef>
              <a:buFont typeface="Arial" panose="020B0604020202020204" pitchFamily="34" charset="0"/>
              <a:buChar char="•"/>
            </a:pPr>
            <a:r>
              <a:rPr lang="en-US" sz="2400" dirty="0">
                <a:solidFill>
                  <a:srgbClr val="002060"/>
                </a:solidFill>
                <a:latin typeface="Cambria" panose="02040503050406030204" pitchFamily="18" charset="0"/>
              </a:rPr>
              <a:t>Are you on a waiting list to start a prison job?</a:t>
            </a:r>
          </a:p>
          <a:p>
            <a:pPr marL="457200" indent="-457200">
              <a:spcBef>
                <a:spcPts val="0"/>
              </a:spcBef>
              <a:buFont typeface="Arial" panose="020B0604020202020204" pitchFamily="34" charset="0"/>
              <a:buChar char="•"/>
            </a:pPr>
            <a:r>
              <a:rPr lang="en-US" sz="2400" dirty="0">
                <a:solidFill>
                  <a:srgbClr val="002060"/>
                </a:solidFill>
                <a:latin typeface="Cambria" panose="02040503050406030204" pitchFamily="18" charset="0"/>
              </a:rPr>
              <a:t>What are/were your most important responsibilities? </a:t>
            </a:r>
          </a:p>
          <a:p>
            <a:pPr marL="457200" indent="-457200">
              <a:spcBef>
                <a:spcPts val="0"/>
              </a:spcBef>
              <a:buFont typeface="Arial" panose="020B0604020202020204" pitchFamily="34" charset="0"/>
              <a:buChar char="•"/>
            </a:pPr>
            <a:r>
              <a:rPr lang="en-US" sz="2400" dirty="0">
                <a:solidFill>
                  <a:srgbClr val="002060"/>
                </a:solidFill>
                <a:latin typeface="Cambria" panose="02040503050406030204" pitchFamily="18" charset="0"/>
              </a:rPr>
              <a:t>How many hours do/did you usually work per week in this job?</a:t>
            </a:r>
          </a:p>
          <a:p>
            <a:pPr marL="457200" indent="-457200">
              <a:spcBef>
                <a:spcPts val="0"/>
              </a:spcBef>
              <a:buFont typeface="Arial" panose="020B0604020202020204" pitchFamily="34" charset="0"/>
              <a:buChar char="•"/>
            </a:pPr>
            <a:r>
              <a:rPr lang="en-US" sz="2400" dirty="0">
                <a:solidFill>
                  <a:srgbClr val="002060"/>
                </a:solidFill>
                <a:latin typeface="Cambria" panose="02040503050406030204" pitchFamily="18" charset="0"/>
              </a:rPr>
              <a:t>In your current job, how often do you usually...</a:t>
            </a:r>
          </a:p>
          <a:p>
            <a:pPr lvl="3">
              <a:spcBef>
                <a:spcPts val="0"/>
              </a:spcBef>
              <a:buFont typeface="Wingdings" panose="05000000000000000000" pitchFamily="2" charset="2"/>
              <a:buChar char="§"/>
            </a:pPr>
            <a:r>
              <a:rPr lang="en-US" dirty="0">
                <a:solidFill>
                  <a:srgbClr val="002060"/>
                </a:solidFill>
                <a:latin typeface="Cambria" panose="02040503050406030204" pitchFamily="18" charset="0"/>
              </a:rPr>
              <a:t>Read (directions, instructions, manuals…)</a:t>
            </a:r>
          </a:p>
          <a:p>
            <a:pPr lvl="3">
              <a:spcBef>
                <a:spcPts val="0"/>
              </a:spcBef>
              <a:buFont typeface="Wingdings" panose="05000000000000000000" pitchFamily="2" charset="2"/>
              <a:buChar char="§"/>
            </a:pPr>
            <a:r>
              <a:rPr lang="en-US" dirty="0">
                <a:solidFill>
                  <a:srgbClr val="002060"/>
                </a:solidFill>
                <a:latin typeface="Cambria" panose="02040503050406030204" pitchFamily="18" charset="0"/>
              </a:rPr>
              <a:t>Write (letters, fill out forms…)</a:t>
            </a:r>
          </a:p>
          <a:p>
            <a:pPr lvl="3">
              <a:spcBef>
                <a:spcPts val="0"/>
              </a:spcBef>
              <a:buFont typeface="Wingdings" panose="05000000000000000000" pitchFamily="2" charset="2"/>
              <a:buChar char="§"/>
            </a:pPr>
            <a:r>
              <a:rPr lang="en-US" dirty="0">
                <a:solidFill>
                  <a:srgbClr val="002060"/>
                </a:solidFill>
                <a:latin typeface="Cambria" panose="02040503050406030204" pitchFamily="18" charset="0"/>
              </a:rPr>
              <a:t>Calculate (prices, costs…)</a:t>
            </a:r>
          </a:p>
          <a:p>
            <a:pPr marL="342900" indent="-342900">
              <a:spcBef>
                <a:spcPts val="0"/>
              </a:spcBef>
              <a:buFont typeface="Arial" panose="020B0604020202020204" pitchFamily="34" charset="0"/>
              <a:buChar char="•"/>
            </a:pPr>
            <a:r>
              <a:rPr lang="en-US" sz="2400" dirty="0">
                <a:solidFill>
                  <a:srgbClr val="002060"/>
                </a:solidFill>
                <a:latin typeface="Cambria" panose="02040503050406030204" pitchFamily="18" charset="0"/>
              </a:rPr>
              <a:t>Do you use a computer in your current job?</a:t>
            </a:r>
          </a:p>
          <a:p>
            <a:pPr marL="342900" indent="-342900">
              <a:spcBef>
                <a:spcPts val="0"/>
              </a:spcBef>
              <a:buFont typeface="Arial" panose="020B0604020202020204" pitchFamily="34" charset="0"/>
              <a:buChar char="•"/>
            </a:pPr>
            <a:r>
              <a:rPr lang="en-US" sz="2400" dirty="0">
                <a:solidFill>
                  <a:srgbClr val="002060"/>
                </a:solidFill>
                <a:latin typeface="Cambria" panose="02040503050406030204" pitchFamily="18" charset="0"/>
              </a:rPr>
              <a:t>How often do you usually use </a:t>
            </a:r>
          </a:p>
          <a:p>
            <a:pPr lvl="3">
              <a:spcBef>
                <a:spcPts val="0"/>
              </a:spcBef>
              <a:buFont typeface="Wingdings" panose="05000000000000000000" pitchFamily="2" charset="2"/>
              <a:buChar char="§"/>
            </a:pPr>
            <a:r>
              <a:rPr lang="en-US" dirty="0">
                <a:solidFill>
                  <a:srgbClr val="002060"/>
                </a:solidFill>
                <a:latin typeface="Cambria" panose="02040503050406030204" pitchFamily="18" charset="0"/>
              </a:rPr>
              <a:t>a word processor, spreadsheets…</a:t>
            </a:r>
          </a:p>
          <a:p>
            <a:endParaRPr lang="en-US" dirty="0">
              <a:latin typeface="Cambria" panose="02040503050406030204" pitchFamily="18" charset="0"/>
            </a:endParaRPr>
          </a:p>
        </p:txBody>
      </p:sp>
      <p:sp>
        <p:nvSpPr>
          <p:cNvPr id="3" name="Title 2"/>
          <p:cNvSpPr>
            <a:spLocks noGrp="1"/>
          </p:cNvSpPr>
          <p:nvPr>
            <p:ph type="title"/>
          </p:nvPr>
        </p:nvSpPr>
        <p:spPr>
          <a:xfrm>
            <a:off x="155882" y="44146"/>
            <a:ext cx="11783821" cy="1039256"/>
          </a:xfr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Sample Background Questions for:</a:t>
            </a:r>
            <a:br>
              <a:rPr lang="en-US" sz="2800" dirty="0">
                <a:solidFill>
                  <a:srgbClr val="002060"/>
                </a:solidFill>
                <a:effectLst>
                  <a:outerShdw blurRad="38100" dist="38100" dir="2700000" algn="tl">
                    <a:srgbClr val="000000">
                      <a:alpha val="43137"/>
                    </a:srgbClr>
                  </a:outerShdw>
                </a:effectLst>
                <a:latin typeface="Cambria" panose="02040503050406030204" pitchFamily="18" charset="0"/>
              </a:rPr>
            </a:br>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Access to jobs and skill use in prison  </a:t>
            </a:r>
          </a:p>
        </p:txBody>
      </p:sp>
      <p:sp>
        <p:nvSpPr>
          <p:cNvPr id="4" name="Slide Number Placeholder 3"/>
          <p:cNvSpPr>
            <a:spLocks noGrp="1"/>
          </p:cNvSpPr>
          <p:nvPr>
            <p:ph type="sldNum" sz="quarter" idx="10"/>
          </p:nvPr>
        </p:nvSpPr>
        <p:spPr/>
        <p:txBody>
          <a:bodyPr/>
          <a:lstStyle/>
          <a:p>
            <a:fld id="{42381DAD-0AF4-024B-BCB7-BED4EF14213B}" type="slidenum">
              <a:rPr lang="en-US" smtClean="0"/>
              <a:pPr/>
              <a:t>24</a:t>
            </a:fld>
            <a:endParaRPr lang="en-US" dirty="0"/>
          </a:p>
        </p:txBody>
      </p:sp>
      <p:sp>
        <p:nvSpPr>
          <p:cNvPr id="5" name="TextBox 4"/>
          <p:cNvSpPr txBox="1"/>
          <p:nvPr/>
        </p:nvSpPr>
        <p:spPr>
          <a:xfrm>
            <a:off x="2115880" y="6316915"/>
            <a:ext cx="8580474" cy="307777"/>
          </a:xfrm>
          <a:prstGeom prst="rect">
            <a:avLst/>
          </a:prstGeom>
          <a:noFill/>
          <a:ln>
            <a:solidFill>
              <a:srgbClr val="002060"/>
            </a:solidFill>
          </a:ln>
        </p:spPr>
        <p:txBody>
          <a:bodyPr wrap="square" rtlCol="0">
            <a:spAutoFit/>
          </a:bodyPr>
          <a:lstStyle/>
          <a:p>
            <a:r>
              <a:rPr lang="en-US" sz="1400" dirty="0">
                <a:solidFill>
                  <a:srgbClr val="002060"/>
                </a:solidFill>
                <a:latin typeface="Cambria" panose="02040503050406030204" pitchFamily="18" charset="0"/>
              </a:rPr>
              <a:t>To view the entire Prison Background Questionnaire: </a:t>
            </a:r>
            <a:r>
              <a:rPr lang="en-US" sz="1400" dirty="0">
                <a:solidFill>
                  <a:srgbClr val="002060"/>
                </a:solidFill>
                <a:latin typeface="Cambria" panose="02040503050406030204" pitchFamily="18" charset="0"/>
                <a:hlinkClick r:id="rId3"/>
              </a:rPr>
              <a:t>https://nces.ed.gov/surveys/piaac/questionnaires.asp</a:t>
            </a:r>
            <a:endParaRPr lang="en-US" sz="1400" dirty="0">
              <a:solidFill>
                <a:srgbClr val="002060"/>
              </a:solidFill>
              <a:latin typeface="Cambria" panose="02040503050406030204" pitchFamily="18" charset="0"/>
            </a:endParaRPr>
          </a:p>
        </p:txBody>
      </p:sp>
      <p:pic>
        <p:nvPicPr>
          <p:cNvPr id="6" name="Picture 5"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19"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826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5440" y="38903"/>
            <a:ext cx="11563719" cy="1192072"/>
          </a:xfrm>
        </p:spPr>
        <p:txBody>
          <a:bodyPr>
            <a:noAutofit/>
          </a:bodyPr>
          <a:lstStyle/>
          <a:p>
            <a:pPr algn="l"/>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Incarcerated adults currently holding a prison job scored higher in literacy than their peers who did not have a prison job.</a:t>
            </a:r>
            <a:endParaRPr lang="en-US" sz="3200" dirty="0">
              <a:solidFill>
                <a:srgbClr val="002060"/>
              </a:solidFill>
              <a:latin typeface="Cambria" panose="02040503050406030204" pitchFamily="18" charset="0"/>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t>25</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500998233"/>
              </p:ext>
            </p:extLst>
          </p:nvPr>
        </p:nvGraphicFramePr>
        <p:xfrm>
          <a:off x="1996068" y="1263191"/>
          <a:ext cx="8564137" cy="521566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6" y="6224588"/>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2981326" y="3473506"/>
            <a:ext cx="68382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57526" y="2324564"/>
            <a:ext cx="68382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981326" y="4623787"/>
            <a:ext cx="68382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513690" y="4001118"/>
            <a:ext cx="958491" cy="253916"/>
          </a:xfrm>
          <a:prstGeom prst="rect">
            <a:avLst/>
          </a:prstGeom>
          <a:noFill/>
        </p:spPr>
        <p:txBody>
          <a:bodyPr wrap="square" rtlCol="0">
            <a:spAutoFit/>
          </a:bodyPr>
          <a:lstStyle/>
          <a:p>
            <a:r>
              <a:rPr lang="en-US" sz="1050" dirty="0"/>
              <a:t>Level 1</a:t>
            </a:r>
          </a:p>
        </p:txBody>
      </p:sp>
      <p:sp>
        <p:nvSpPr>
          <p:cNvPr id="14" name="TextBox 13"/>
          <p:cNvSpPr txBox="1"/>
          <p:nvPr/>
        </p:nvSpPr>
        <p:spPr>
          <a:xfrm>
            <a:off x="9513690" y="2847724"/>
            <a:ext cx="958491" cy="253916"/>
          </a:xfrm>
          <a:prstGeom prst="rect">
            <a:avLst/>
          </a:prstGeom>
          <a:noFill/>
        </p:spPr>
        <p:txBody>
          <a:bodyPr wrap="square" rtlCol="0">
            <a:spAutoFit/>
          </a:bodyPr>
          <a:lstStyle/>
          <a:p>
            <a:r>
              <a:rPr lang="en-US" sz="1050" dirty="0"/>
              <a:t>Level 2</a:t>
            </a:r>
          </a:p>
        </p:txBody>
      </p:sp>
      <p:sp>
        <p:nvSpPr>
          <p:cNvPr id="15" name="TextBox 14"/>
          <p:cNvSpPr txBox="1"/>
          <p:nvPr/>
        </p:nvSpPr>
        <p:spPr>
          <a:xfrm>
            <a:off x="9439781" y="1859591"/>
            <a:ext cx="958491" cy="253916"/>
          </a:xfrm>
          <a:prstGeom prst="rect">
            <a:avLst/>
          </a:prstGeom>
          <a:noFill/>
        </p:spPr>
        <p:txBody>
          <a:bodyPr wrap="square" rtlCol="0">
            <a:spAutoFit/>
          </a:bodyPr>
          <a:lstStyle/>
          <a:p>
            <a:r>
              <a:rPr lang="en-US" sz="1050" dirty="0"/>
              <a:t>Level 3 </a:t>
            </a:r>
          </a:p>
        </p:txBody>
      </p:sp>
    </p:spTree>
    <p:extLst>
      <p:ext uri="{BB962C8B-B14F-4D97-AF65-F5344CB8AC3E}">
        <p14:creationId xmlns:p14="http://schemas.microsoft.com/office/powerpoint/2010/main" val="146256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29637A9-119A-49DA-BD12-AAC58B377D80}" type="slidenum">
              <a:rPr lang="en-US" smtClean="0"/>
              <a:t>26</a:t>
            </a:fld>
            <a:endParaRPr lang="en-US" dirty="0"/>
          </a:p>
        </p:txBody>
      </p:sp>
      <p:sp>
        <p:nvSpPr>
          <p:cNvPr id="8" name="Title 1"/>
          <p:cNvSpPr>
            <a:spLocks noGrp="1"/>
          </p:cNvSpPr>
          <p:nvPr>
            <p:ph type="title"/>
          </p:nvPr>
        </p:nvSpPr>
        <p:spPr>
          <a:xfrm>
            <a:off x="375920" y="135426"/>
            <a:ext cx="11369039" cy="1088068"/>
          </a:xfrm>
        </p:spPr>
        <p:txBody>
          <a:bodyPr>
            <a:noAutofit/>
          </a:bodyPr>
          <a:lstStyle/>
          <a:p>
            <a:pPr algn="l"/>
            <a:r>
              <a:rPr lang="en-US" sz="3600" dirty="0">
                <a:solidFill>
                  <a:srgbClr val="002060"/>
                </a:solidFill>
                <a:effectLst>
                  <a:outerShdw blurRad="38100" dist="38100" dir="2700000" algn="tl">
                    <a:srgbClr val="000000">
                      <a:alpha val="43137"/>
                    </a:srgbClr>
                  </a:outerShdw>
                </a:effectLst>
                <a:latin typeface="Cambria" panose="02040503050406030204" pitchFamily="18" charset="0"/>
              </a:rPr>
              <a:t>The majority of inmates reported never using literacy or numeracy skills in their current prison work.</a:t>
            </a:r>
            <a:endParaRPr lang="en-US" sz="3600" dirty="0">
              <a:solidFill>
                <a:srgbClr val="002060"/>
              </a:solidFill>
              <a:latin typeface="+mn-lt"/>
            </a:endParaRPr>
          </a:p>
        </p:txBody>
      </p:sp>
      <p:graphicFrame>
        <p:nvGraphicFramePr>
          <p:cNvPr id="10" name="Chart 9"/>
          <p:cNvGraphicFramePr>
            <a:graphicFrameLocks/>
          </p:cNvGraphicFramePr>
          <p:nvPr>
            <p:extLst>
              <p:ext uri="{D42A27DB-BD31-4B8C-83A1-F6EECF244321}">
                <p14:modId xmlns:p14="http://schemas.microsoft.com/office/powerpoint/2010/main" val="4247588157"/>
              </p:ext>
            </p:extLst>
          </p:nvPr>
        </p:nvGraphicFramePr>
        <p:xfrm>
          <a:off x="577516" y="1350495"/>
          <a:ext cx="10406435" cy="4878855"/>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81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6900" y="1782352"/>
            <a:ext cx="8760212" cy="2674620"/>
          </a:xfrm>
        </p:spPr>
        <p:txBody>
          <a:bodyPr>
            <a:normAutofit fontScale="90000"/>
          </a:bodyPr>
          <a:lstStyle/>
          <a:p>
            <a:pPr algn="ctr"/>
            <a:r>
              <a:rPr lang="en-US" sz="5400" dirty="0">
                <a:solidFill>
                  <a:srgbClr val="002060"/>
                </a:solidFill>
                <a:effectLst>
                  <a:outerShdw blurRad="38100" dist="38100" dir="2700000" algn="tl">
                    <a:srgbClr val="000000">
                      <a:alpha val="43137"/>
                    </a:srgbClr>
                  </a:outerShdw>
                </a:effectLst>
                <a:latin typeface="Cambria" panose="02040503050406030204" pitchFamily="18" charset="0"/>
              </a:rPr>
              <a:t>Participation </a:t>
            </a:r>
            <a:br>
              <a:rPr lang="en-US" sz="5400" dirty="0">
                <a:solidFill>
                  <a:srgbClr val="002060"/>
                </a:solidFill>
                <a:effectLst>
                  <a:outerShdw blurRad="38100" dist="38100" dir="2700000" algn="tl">
                    <a:srgbClr val="000000">
                      <a:alpha val="43137"/>
                    </a:srgbClr>
                  </a:outerShdw>
                </a:effectLst>
                <a:latin typeface="Cambria" panose="02040503050406030204" pitchFamily="18" charset="0"/>
              </a:rPr>
            </a:br>
            <a:r>
              <a:rPr lang="en-US" sz="5400" dirty="0">
                <a:solidFill>
                  <a:srgbClr val="002060"/>
                </a:solidFill>
                <a:effectLst>
                  <a:outerShdw blurRad="38100" dist="38100" dir="2700000" algn="tl">
                    <a:srgbClr val="000000">
                      <a:alpha val="43137"/>
                    </a:srgbClr>
                  </a:outerShdw>
                </a:effectLst>
                <a:latin typeface="Cambria" panose="02040503050406030204" pitchFamily="18" charset="0"/>
              </a:rPr>
              <a:t>in </a:t>
            </a:r>
            <a:br>
              <a:rPr lang="en-US" sz="5400" dirty="0">
                <a:solidFill>
                  <a:srgbClr val="002060"/>
                </a:solidFill>
                <a:effectLst>
                  <a:outerShdw blurRad="38100" dist="38100" dir="2700000" algn="tl">
                    <a:srgbClr val="000000">
                      <a:alpha val="43137"/>
                    </a:srgbClr>
                  </a:outerShdw>
                </a:effectLst>
                <a:latin typeface="Cambria" panose="02040503050406030204" pitchFamily="18" charset="0"/>
              </a:rPr>
            </a:br>
            <a:r>
              <a:rPr lang="en-US" sz="5400" dirty="0">
                <a:solidFill>
                  <a:srgbClr val="002060"/>
                </a:solidFill>
                <a:effectLst>
                  <a:outerShdw blurRad="38100" dist="38100" dir="2700000" algn="tl">
                    <a:srgbClr val="000000">
                      <a:alpha val="43137"/>
                    </a:srgbClr>
                  </a:outerShdw>
                </a:effectLst>
                <a:latin typeface="Cambria" panose="02040503050406030204" pitchFamily="18" charset="0"/>
              </a:rPr>
              <a:t>Education </a:t>
            </a:r>
            <a:br>
              <a:rPr lang="en-US" sz="5400" dirty="0">
                <a:solidFill>
                  <a:srgbClr val="002060"/>
                </a:solidFill>
                <a:effectLst>
                  <a:outerShdw blurRad="38100" dist="38100" dir="2700000" algn="tl">
                    <a:srgbClr val="000000">
                      <a:alpha val="43137"/>
                    </a:srgbClr>
                  </a:outerShdw>
                </a:effectLst>
                <a:latin typeface="+mn-lt"/>
              </a:rPr>
            </a:br>
            <a:endParaRPr lang="en-US" sz="5400" dirty="0">
              <a:solidFill>
                <a:schemeClr val="accent6">
                  <a:lumMod val="50000"/>
                </a:schemeClr>
              </a:solidFill>
              <a:latin typeface="+mn-lt"/>
              <a:cs typeface="Arial" panose="020B0604020202020204" pitchFamily="34" charset="0"/>
            </a:endParaRPr>
          </a:p>
        </p:txBody>
      </p:sp>
      <p:pic>
        <p:nvPicPr>
          <p:cNvPr id="3" name="Picture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5924452"/>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98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9440" y="1075879"/>
            <a:ext cx="11255814" cy="5409893"/>
          </a:xfrm>
        </p:spPr>
        <p:txBody>
          <a:bodyPr>
            <a:normAutofit fontScale="92500" lnSpcReduction="10000"/>
          </a:bodyPr>
          <a:lstStyle/>
          <a:p>
            <a:pPr lvl="3">
              <a:spcBef>
                <a:spcPts val="400"/>
              </a:spcBef>
            </a:pPr>
            <a:endParaRPr lang="en-US" sz="1600" dirty="0">
              <a:latin typeface="Cambria" panose="02040503050406030204" pitchFamily="18" charset="0"/>
              <a:cs typeface="Franklin Gothic Book" pitchFamily="34" charset="0"/>
            </a:endParaRPr>
          </a:p>
          <a:p>
            <a:pPr marL="457200" indent="-457200">
              <a:spcBef>
                <a:spcPts val="0"/>
              </a:spcBef>
              <a:buFont typeface="Arial" panose="020B0604020202020204" pitchFamily="34" charset="0"/>
              <a:buChar char="•"/>
            </a:pPr>
            <a:r>
              <a:rPr lang="en-US" sz="2800" dirty="0">
                <a:solidFill>
                  <a:srgbClr val="002060"/>
                </a:solidFill>
                <a:latin typeface="Cambria" panose="02040503050406030204" pitchFamily="18" charset="0"/>
              </a:rPr>
              <a:t>Are you currently studying for any kind of formal degree or certificate?</a:t>
            </a:r>
          </a:p>
          <a:p>
            <a:pPr marL="457200" indent="-457200">
              <a:spcBef>
                <a:spcPts val="0"/>
              </a:spcBef>
              <a:buFont typeface="Arial" panose="020B0604020202020204" pitchFamily="34" charset="0"/>
              <a:buChar char="•"/>
            </a:pPr>
            <a:r>
              <a:rPr lang="en-US" sz="2800" dirty="0">
                <a:solidFill>
                  <a:srgbClr val="002060"/>
                </a:solidFill>
                <a:latin typeface="Cambria" panose="02040503050406030204" pitchFamily="18" charset="0"/>
              </a:rPr>
              <a:t>During your current period of incarceration, did you take any classes or have a tutor:</a:t>
            </a:r>
          </a:p>
          <a:p>
            <a:pPr marL="968375" lvl="4" indent="-285750">
              <a:spcBef>
                <a:spcPts val="0"/>
              </a:spcBef>
              <a:buFont typeface="Wingdings" panose="05000000000000000000" pitchFamily="2" charset="2"/>
              <a:buChar char="§"/>
            </a:pPr>
            <a:r>
              <a:rPr lang="en-US" sz="2600" dirty="0">
                <a:solidFill>
                  <a:srgbClr val="002060"/>
                </a:solidFill>
                <a:latin typeface="Cambria" panose="02040503050406030204" pitchFamily="18" charset="0"/>
              </a:rPr>
              <a:t>to improve your basic reading, writing, and math skills?</a:t>
            </a:r>
          </a:p>
          <a:p>
            <a:pPr marL="968375" lvl="4" indent="-285750">
              <a:spcBef>
                <a:spcPts val="0"/>
              </a:spcBef>
              <a:buFont typeface="Wingdings" panose="05000000000000000000" pitchFamily="2" charset="2"/>
              <a:buChar char="§"/>
            </a:pPr>
            <a:r>
              <a:rPr lang="en-US" sz="2600" dirty="0">
                <a:solidFill>
                  <a:srgbClr val="002060"/>
                </a:solidFill>
                <a:latin typeface="Cambria" panose="02040503050406030204" pitchFamily="18" charset="0"/>
              </a:rPr>
              <a:t>to prepare to take the General Educational Development test, or GED? </a:t>
            </a:r>
          </a:p>
          <a:p>
            <a:pPr marL="968375" lvl="4" indent="-285750">
              <a:spcBef>
                <a:spcPts val="0"/>
              </a:spcBef>
              <a:buFont typeface="Wingdings" panose="05000000000000000000" pitchFamily="2" charset="2"/>
              <a:buChar char="§"/>
            </a:pPr>
            <a:r>
              <a:rPr lang="en-US" sz="2600" dirty="0">
                <a:solidFill>
                  <a:srgbClr val="002060"/>
                </a:solidFill>
                <a:latin typeface="Cambria" panose="02040503050406030204" pitchFamily="18" charset="0"/>
              </a:rPr>
              <a:t>to prepare to take a high school equivalency program or adult high school program?</a:t>
            </a:r>
          </a:p>
          <a:p>
            <a:pPr marL="457200" lvl="3" indent="-457200">
              <a:spcBef>
                <a:spcPts val="0"/>
              </a:spcBef>
              <a:buFont typeface="Arial" panose="020B0604020202020204" pitchFamily="34" charset="0"/>
              <a:buChar char="•"/>
            </a:pPr>
            <a:r>
              <a:rPr lang="en-US" sz="2800" dirty="0">
                <a:solidFill>
                  <a:srgbClr val="002060"/>
                </a:solidFill>
                <a:latin typeface="Cambria" panose="02040503050406030204" pitchFamily="18" charset="0"/>
                <a:cs typeface="Franklin Gothic Book" pitchFamily="34" charset="0"/>
              </a:rPr>
              <a:t>How many days, weeks, or months did you attend classes in the past 12 months?</a:t>
            </a:r>
          </a:p>
          <a:p>
            <a:pPr marL="968375" lvl="4" indent="-285750">
              <a:spcBef>
                <a:spcPts val="0"/>
              </a:spcBef>
              <a:buFont typeface="Wingdings" panose="05000000000000000000" pitchFamily="2" charset="2"/>
              <a:buChar char="§"/>
            </a:pPr>
            <a:r>
              <a:rPr lang="en-US" sz="2600" dirty="0">
                <a:solidFill>
                  <a:srgbClr val="002060"/>
                </a:solidFill>
                <a:latin typeface="Cambria" panose="02040503050406030204" pitchFamily="18" charset="0"/>
                <a:cs typeface="Franklin Gothic Book" pitchFamily="34" charset="0"/>
              </a:rPr>
              <a:t>Where did you take the classes?</a:t>
            </a:r>
          </a:p>
          <a:p>
            <a:pPr marL="968375" lvl="4" indent="-285750">
              <a:spcBef>
                <a:spcPts val="0"/>
              </a:spcBef>
              <a:buFont typeface="Wingdings" panose="05000000000000000000" pitchFamily="2" charset="2"/>
              <a:buChar char="§"/>
            </a:pPr>
            <a:r>
              <a:rPr lang="en-US" sz="2600" dirty="0">
                <a:solidFill>
                  <a:srgbClr val="002060"/>
                </a:solidFill>
                <a:latin typeface="Cambria" panose="02040503050406030204" pitchFamily="18" charset="0"/>
                <a:cs typeface="Franklin Gothic Book" pitchFamily="34" charset="0"/>
              </a:rPr>
              <a:t>Why did you participate?</a:t>
            </a:r>
          </a:p>
          <a:p>
            <a:pPr marL="457200" indent="-457200">
              <a:spcBef>
                <a:spcPts val="0"/>
              </a:spcBef>
              <a:buFont typeface="Arial" panose="020B0604020202020204" pitchFamily="34" charset="0"/>
              <a:buChar char="•"/>
            </a:pPr>
            <a:r>
              <a:rPr lang="en-US" sz="2800" dirty="0">
                <a:solidFill>
                  <a:srgbClr val="002060"/>
                </a:solidFill>
                <a:latin typeface="Cambria" panose="02040503050406030204" pitchFamily="18" charset="0"/>
                <a:cs typeface="+mn-cs"/>
              </a:rPr>
              <a:t>Are you on a waiting list to enroll in an academic class or program of study?</a:t>
            </a:r>
          </a:p>
          <a:p>
            <a:pPr marL="457200" indent="-457200">
              <a:spcBef>
                <a:spcPts val="0"/>
              </a:spcBef>
              <a:buFont typeface="Arial" panose="020B0604020202020204" pitchFamily="34" charset="0"/>
              <a:buChar char="•"/>
            </a:pPr>
            <a:r>
              <a:rPr lang="en-US" sz="2800" dirty="0">
                <a:solidFill>
                  <a:srgbClr val="002060"/>
                </a:solidFill>
                <a:latin typeface="Cambria" panose="02040503050406030204" pitchFamily="18" charset="0"/>
              </a:rPr>
              <a:t>During your current period of incarceration, what is the highest level of education you completed?</a:t>
            </a:r>
          </a:p>
          <a:p>
            <a:endParaRPr lang="en-US" dirty="0">
              <a:latin typeface="Cambria" panose="02040503050406030204" pitchFamily="18" charset="0"/>
            </a:endParaRPr>
          </a:p>
        </p:txBody>
      </p:sp>
      <p:sp>
        <p:nvSpPr>
          <p:cNvPr id="3" name="Title 2"/>
          <p:cNvSpPr>
            <a:spLocks noGrp="1"/>
          </p:cNvSpPr>
          <p:nvPr>
            <p:ph type="title"/>
          </p:nvPr>
        </p:nvSpPr>
        <p:spPr>
          <a:xfrm>
            <a:off x="1848123" y="44146"/>
            <a:ext cx="9827204" cy="1160540"/>
          </a:xfr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Sample Background Questions for:</a:t>
            </a:r>
            <a:br>
              <a:rPr lang="en-US" sz="2800" dirty="0">
                <a:solidFill>
                  <a:srgbClr val="002060"/>
                </a:solidFill>
                <a:effectLst>
                  <a:outerShdw blurRad="38100" dist="38100" dir="2700000" algn="tl">
                    <a:srgbClr val="000000">
                      <a:alpha val="43137"/>
                    </a:srgbClr>
                  </a:outerShdw>
                </a:effectLst>
                <a:latin typeface="Cambria" panose="02040503050406030204" pitchFamily="18" charset="0"/>
              </a:rPr>
            </a:br>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Participation in Academic Programs</a:t>
            </a:r>
          </a:p>
        </p:txBody>
      </p:sp>
      <p:sp>
        <p:nvSpPr>
          <p:cNvPr id="4" name="Slide Number Placeholder 3"/>
          <p:cNvSpPr>
            <a:spLocks noGrp="1"/>
          </p:cNvSpPr>
          <p:nvPr>
            <p:ph type="sldNum" sz="quarter" idx="10"/>
          </p:nvPr>
        </p:nvSpPr>
        <p:spPr/>
        <p:txBody>
          <a:bodyPr/>
          <a:lstStyle/>
          <a:p>
            <a:fld id="{42381DAD-0AF4-024B-BCB7-BED4EF14213B}" type="slidenum">
              <a:rPr lang="en-US" smtClean="0"/>
              <a:pPr/>
              <a:t>28</a:t>
            </a:fld>
            <a:endParaRPr lang="en-US" dirty="0"/>
          </a:p>
        </p:txBody>
      </p:sp>
      <p:pic>
        <p:nvPicPr>
          <p:cNvPr id="5"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42" y="6206706"/>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646894" y="6276042"/>
            <a:ext cx="9590049" cy="338554"/>
          </a:xfrm>
          <a:prstGeom prst="rect">
            <a:avLst/>
          </a:prstGeom>
          <a:noFill/>
          <a:ln>
            <a:solidFill>
              <a:srgbClr val="002060"/>
            </a:solidFill>
          </a:ln>
        </p:spPr>
        <p:txBody>
          <a:bodyPr wrap="square" rtlCol="0">
            <a:spAutoFit/>
          </a:bodyPr>
          <a:lstStyle/>
          <a:p>
            <a:r>
              <a:rPr lang="en-US" sz="1600" dirty="0">
                <a:solidFill>
                  <a:srgbClr val="002060"/>
                </a:solidFill>
                <a:latin typeface="Cambria" panose="02040503050406030204" pitchFamily="18" charset="0"/>
              </a:rPr>
              <a:t>To view the entire Prison Background Questionnaire: </a:t>
            </a:r>
            <a:r>
              <a:rPr lang="en-US" sz="1600" dirty="0">
                <a:solidFill>
                  <a:srgbClr val="002060"/>
                </a:solidFill>
                <a:latin typeface="Cambria" panose="02040503050406030204" pitchFamily="18" charset="0"/>
                <a:hlinkClick r:id="rId4"/>
              </a:rPr>
              <a:t>https://nces.ed.gov/surveys/piaac/questionnaires.asp</a:t>
            </a:r>
            <a:endParaRPr lang="en-US" sz="1600" dirty="0">
              <a:solidFill>
                <a:srgbClr val="002060"/>
              </a:solidFill>
              <a:latin typeface="Cambria" panose="02040503050406030204" pitchFamily="18" charset="0"/>
            </a:endParaRPr>
          </a:p>
        </p:txBody>
      </p:sp>
    </p:spTree>
    <p:extLst>
      <p:ext uri="{BB962C8B-B14F-4D97-AF65-F5344CB8AC3E}">
        <p14:creationId xmlns:p14="http://schemas.microsoft.com/office/powerpoint/2010/main" val="404358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4640" y="301729"/>
            <a:ext cx="11521440" cy="1088068"/>
          </a:xfrm>
        </p:spPr>
        <p:txBody>
          <a:bodyPr>
            <a:normAutofit/>
          </a:bodyPr>
          <a:lstStyle/>
          <a:p>
            <a:pPr algn="l">
              <a:buClr>
                <a:srgbClr val="002060"/>
              </a:buClr>
            </a:pPr>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Fewer inmates completed some level of education </a:t>
            </a:r>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(42%) </a:t>
            </a:r>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than no education </a:t>
            </a:r>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(58%) </a:t>
            </a:r>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during their prison term.</a:t>
            </a:r>
          </a:p>
        </p:txBody>
      </p:sp>
      <p:sp>
        <p:nvSpPr>
          <p:cNvPr id="2" name="Slide Number Placeholder 1"/>
          <p:cNvSpPr>
            <a:spLocks noGrp="1"/>
          </p:cNvSpPr>
          <p:nvPr>
            <p:ph type="sldNum" sz="quarter" idx="12"/>
          </p:nvPr>
        </p:nvSpPr>
        <p:spPr/>
        <p:txBody>
          <a:bodyPr/>
          <a:lstStyle/>
          <a:p>
            <a:fld id="{4FAB73BC-B049-4115-A692-8D63A059BFB8}" type="slidenum">
              <a:rPr lang="en-US" smtClean="0"/>
              <a:t>29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34289031"/>
              </p:ext>
            </p:extLst>
          </p:nvPr>
        </p:nvGraphicFramePr>
        <p:xfrm>
          <a:off x="2252663" y="1835097"/>
          <a:ext cx="7938411" cy="4456441"/>
        </p:xfrm>
        <a:graphic>
          <a:graphicData uri="http://schemas.openxmlformats.org/drawingml/2006/table">
            <a:tbl>
              <a:tblPr/>
              <a:tblGrid>
                <a:gridCol w="5385603">
                  <a:extLst>
                    <a:ext uri="{9D8B030D-6E8A-4147-A177-3AD203B41FA5}">
                      <a16:colId xmlns:a16="http://schemas.microsoft.com/office/drawing/2014/main" val="20000"/>
                    </a:ext>
                  </a:extLst>
                </a:gridCol>
                <a:gridCol w="2552808">
                  <a:extLst>
                    <a:ext uri="{9D8B030D-6E8A-4147-A177-3AD203B41FA5}">
                      <a16:colId xmlns:a16="http://schemas.microsoft.com/office/drawing/2014/main" val="20001"/>
                    </a:ext>
                  </a:extLst>
                </a:gridCol>
              </a:tblGrid>
              <a:tr h="805322">
                <a:tc gridSpan="2">
                  <a:txBody>
                    <a:bodyPr/>
                    <a:lstStyle/>
                    <a:p>
                      <a:pPr algn="l" fontAlgn="b"/>
                      <a:r>
                        <a:rPr lang="en-US" sz="2000" b="0" i="0" u="none" strike="noStrike" dirty="0">
                          <a:solidFill>
                            <a:srgbClr val="000000"/>
                          </a:solidFill>
                          <a:effectLst/>
                          <a:latin typeface="Cambria" panose="02040503050406030204" pitchFamily="18" charset="0"/>
                        </a:rPr>
                        <a:t>Percentage of incarcerated adults by the highest level of education completed during their current incarceration: 2014</a:t>
                      </a:r>
                    </a:p>
                  </a:txBody>
                  <a:tcPr marL="7144" marR="7144" marT="7144" marB="0" anchor="b">
                    <a:lnL>
                      <a:noFill/>
                    </a:lnL>
                    <a:lnR>
                      <a:noFill/>
                    </a:lnR>
                    <a:lnT>
                      <a:noFill/>
                    </a:lnT>
                    <a:lnB w="12700" cap="flat" cmpd="sng" algn="ctr">
                      <a:solidFill>
                        <a:srgbClr val="FFFFF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408856">
                <a:tc>
                  <a:txBody>
                    <a:bodyPr/>
                    <a:lstStyle/>
                    <a:p>
                      <a:pPr algn="l" fontAlgn="b"/>
                      <a:r>
                        <a:rPr lang="en-US" sz="1800" b="1" i="0" u="none" strike="noStrike" dirty="0">
                          <a:solidFill>
                            <a:schemeClr val="bg1"/>
                          </a:solidFill>
                          <a:effectLst/>
                          <a:latin typeface="Calibri" panose="020F0502020204030204" pitchFamily="34" charset="0"/>
                        </a:rPr>
                        <a:t>Highest level of education completed</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B9BD5"/>
                    </a:solidFill>
                  </a:tcPr>
                </a:tc>
                <a:tc>
                  <a:txBody>
                    <a:bodyPr/>
                    <a:lstStyle/>
                    <a:p>
                      <a:pPr algn="ctr" fontAlgn="b"/>
                      <a:r>
                        <a:rPr lang="en-US" sz="1800" b="1" i="0" u="none" strike="noStrike" dirty="0">
                          <a:solidFill>
                            <a:schemeClr val="bg1"/>
                          </a:solidFill>
                          <a:effectLst/>
                          <a:latin typeface="Calibri" panose="020F0502020204030204" pitchFamily="34" charset="0"/>
                        </a:rPr>
                        <a:t>Percentage</a:t>
                      </a:r>
                    </a:p>
                  </a:txBody>
                  <a:tcPr marL="7144" marR="7144" marT="7144"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0001"/>
                  </a:ext>
                </a:extLst>
              </a:tr>
              <a:tr h="408856">
                <a:tc>
                  <a:txBody>
                    <a:bodyPr/>
                    <a:lstStyle/>
                    <a:p>
                      <a:pPr algn="l" fontAlgn="b"/>
                      <a:r>
                        <a:rPr lang="en-US" sz="1800" b="0" i="0" u="none" strike="noStrike" dirty="0">
                          <a:solidFill>
                            <a:srgbClr val="000000"/>
                          </a:solidFill>
                          <a:effectLst/>
                          <a:latin typeface="Calibri" panose="020F0502020204030204" pitchFamily="34" charset="0"/>
                        </a:rPr>
                        <a:t>Grades 7-9</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8</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2"/>
                  </a:ext>
                </a:extLst>
              </a:tr>
              <a:tr h="408856">
                <a:tc>
                  <a:txBody>
                    <a:bodyPr/>
                    <a:lstStyle/>
                    <a:p>
                      <a:pPr algn="l" fontAlgn="b"/>
                      <a:r>
                        <a:rPr lang="en-US" sz="1800" b="0" i="0" u="none" strike="noStrike" dirty="0">
                          <a:solidFill>
                            <a:srgbClr val="000000"/>
                          </a:solidFill>
                          <a:effectLst/>
                          <a:latin typeface="Calibri" panose="020F0502020204030204" pitchFamily="34" charset="0"/>
                        </a:rPr>
                        <a:t>High school diploma or GED</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21</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3"/>
                  </a:ext>
                </a:extLst>
              </a:tr>
              <a:tr h="408856">
                <a:tc>
                  <a:txBody>
                    <a:bodyPr/>
                    <a:lstStyle/>
                    <a:p>
                      <a:pPr algn="l" fontAlgn="b"/>
                      <a:r>
                        <a:rPr lang="en-US" sz="1800" b="0" i="0" u="none" strike="noStrike" dirty="0">
                          <a:solidFill>
                            <a:srgbClr val="000000"/>
                          </a:solidFill>
                          <a:effectLst/>
                          <a:latin typeface="Calibri" panose="020F0502020204030204" pitchFamily="34" charset="0"/>
                        </a:rPr>
                        <a:t>Pre-associate education</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4</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4"/>
                  </a:ext>
                </a:extLst>
              </a:tr>
              <a:tr h="408856">
                <a:tc>
                  <a:txBody>
                    <a:bodyPr/>
                    <a:lstStyle/>
                    <a:p>
                      <a:pPr algn="l" fontAlgn="b"/>
                      <a:r>
                        <a:rPr lang="en-US" sz="1800" b="0" i="0" u="none" strike="noStrike" dirty="0">
                          <a:solidFill>
                            <a:srgbClr val="000000"/>
                          </a:solidFill>
                          <a:effectLst/>
                          <a:latin typeface="Calibri" panose="020F0502020204030204" pitchFamily="34" charset="0"/>
                        </a:rPr>
                        <a:t>Certification from college or trade school</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7</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5"/>
                  </a:ext>
                </a:extLst>
              </a:tr>
              <a:tr h="408856">
                <a:tc>
                  <a:txBody>
                    <a:bodyPr/>
                    <a:lstStyle/>
                    <a:p>
                      <a:pPr algn="l" fontAlgn="b"/>
                      <a:r>
                        <a:rPr lang="en-US" sz="1800" b="0" i="0" u="none" strike="noStrike" dirty="0">
                          <a:solidFill>
                            <a:srgbClr val="000000"/>
                          </a:solidFill>
                          <a:effectLst/>
                          <a:latin typeface="Calibri" panose="020F0502020204030204" pitchFamily="34" charset="0"/>
                        </a:rPr>
                        <a:t>Associate's degree</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2</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6"/>
                  </a:ext>
                </a:extLst>
              </a:tr>
              <a:tr h="408856">
                <a:tc>
                  <a:txBody>
                    <a:bodyPr/>
                    <a:lstStyle/>
                    <a:p>
                      <a:pPr algn="l" fontAlgn="b"/>
                      <a:r>
                        <a:rPr lang="en-US" sz="1800" b="0" i="0" u="none" strike="noStrike" dirty="0">
                          <a:solidFill>
                            <a:srgbClr val="000000"/>
                          </a:solidFill>
                          <a:effectLst/>
                          <a:latin typeface="Calibri" panose="020F0502020204030204" pitchFamily="34" charset="0"/>
                        </a:rPr>
                        <a:t>No further education level completed</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58</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10007"/>
                  </a:ext>
                </a:extLst>
              </a:tr>
              <a:tr h="789127">
                <a:tc gridSpan="2">
                  <a:txBody>
                    <a:bodyPr/>
                    <a:lstStyle/>
                    <a:p>
                      <a:pPr algn="l" fontAlgn="t"/>
                      <a:r>
                        <a:rPr lang="en-US" sz="1200" b="0" i="0" u="none" strike="noStrike" dirty="0">
                          <a:solidFill>
                            <a:srgbClr val="000000"/>
                          </a:solidFill>
                          <a:effectLst/>
                          <a:latin typeface="Calibri" panose="020F0502020204030204" pitchFamily="34" charset="0"/>
                        </a:rPr>
                        <a:t>NOTE: Results for grades 1-6, bachelor's degree, master's degree, professional degree, and doctoral degree are not shown because reporting standards were not met.</a:t>
                      </a:r>
                    </a:p>
                  </a:txBody>
                  <a:tcPr marL="7144" marR="7144" marT="7144" marB="0">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11" name="Rectangle 10"/>
          <p:cNvSpPr/>
          <p:nvPr/>
        </p:nvSpPr>
        <p:spPr>
          <a:xfrm>
            <a:off x="7659492" y="5097105"/>
            <a:ext cx="2531582" cy="3686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ight Brace 12"/>
          <p:cNvSpPr/>
          <p:nvPr/>
        </p:nvSpPr>
        <p:spPr>
          <a:xfrm>
            <a:off x="9761797" y="3089938"/>
            <a:ext cx="1244457" cy="19423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4" name="TextBox 13"/>
          <p:cNvSpPr txBox="1"/>
          <p:nvPr/>
        </p:nvSpPr>
        <p:spPr>
          <a:xfrm>
            <a:off x="11020334" y="3845946"/>
            <a:ext cx="571681" cy="323165"/>
          </a:xfrm>
          <a:prstGeom prst="rect">
            <a:avLst/>
          </a:prstGeom>
          <a:noFill/>
        </p:spPr>
        <p:txBody>
          <a:bodyPr wrap="square" rtlCol="0">
            <a:spAutoFit/>
          </a:bodyPr>
          <a:lstStyle/>
          <a:p>
            <a:r>
              <a:rPr lang="en-US" sz="1500" dirty="0"/>
              <a:t>42%</a:t>
            </a:r>
          </a:p>
        </p:txBody>
      </p:sp>
      <p:pic>
        <p:nvPicPr>
          <p:cNvPr id="8"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83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3" grpId="1" animBg="1"/>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effectLst>
                  <a:outerShdw blurRad="38100" dist="38100" dir="2700000" algn="tl">
                    <a:srgbClr val="000000">
                      <a:alpha val="43137"/>
                    </a:srgbClr>
                  </a:outerShdw>
                </a:effectLst>
                <a:latin typeface="Cambria" panose="02040503050406030204" pitchFamily="18" charset="0"/>
              </a:rPr>
              <a:t>Previous U.S. Prison Studies</a:t>
            </a:r>
            <a:endParaRPr lang="en-US" dirty="0">
              <a:solidFill>
                <a:srgbClr val="002060"/>
              </a:solidFill>
            </a:endParaRPr>
          </a:p>
        </p:txBody>
      </p:sp>
      <p:pic>
        <p:nvPicPr>
          <p:cNvPr id="4" name="Picture 2" descr="https://surveys.nces.ed.gov/bps/img/IES_NCES_logo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699" y="5617856"/>
            <a:ext cx="1135953" cy="35441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609600" y="2076451"/>
            <a:ext cx="11334750" cy="4525963"/>
          </a:xfrm>
        </p:spPr>
        <p:txBody>
          <a:bodyPr>
            <a:normAutofit/>
          </a:bodyPr>
          <a:lstStyle/>
          <a:p>
            <a:r>
              <a:rPr lang="en-US" sz="2800" dirty="0">
                <a:solidFill>
                  <a:srgbClr val="002060"/>
                </a:solidFill>
                <a:latin typeface="Cambria" panose="02040503050406030204" pitchFamily="18" charset="0"/>
              </a:rPr>
              <a:t>1992 National Adult Literacy Survey (NALS)</a:t>
            </a:r>
          </a:p>
          <a:p>
            <a:pPr lvl="1">
              <a:buFont typeface="Wingdings" panose="05000000000000000000" pitchFamily="2" charset="2"/>
              <a:buChar char="§"/>
            </a:pPr>
            <a:r>
              <a:rPr lang="en-US" sz="2400" dirty="0">
                <a:solidFill>
                  <a:srgbClr val="002060"/>
                </a:solidFill>
                <a:latin typeface="Cambria" panose="02040503050406030204" pitchFamily="18" charset="0"/>
              </a:rPr>
              <a:t>First in-person literacy assessment with U.S. prison population</a:t>
            </a:r>
          </a:p>
          <a:p>
            <a:pPr lvl="1">
              <a:buFont typeface="Wingdings" panose="05000000000000000000" pitchFamily="2" charset="2"/>
              <a:buChar char="§"/>
            </a:pPr>
            <a:r>
              <a:rPr lang="en-US" sz="2400" dirty="0">
                <a:solidFill>
                  <a:srgbClr val="002060"/>
                </a:solidFill>
                <a:latin typeface="Cambria" panose="02040503050406030204" pitchFamily="18" charset="0"/>
              </a:rPr>
              <a:t>1,100 inmates from 80 federal and state prisons</a:t>
            </a:r>
          </a:p>
          <a:p>
            <a:pPr lvl="1"/>
            <a:endParaRPr lang="en-US" dirty="0">
              <a:solidFill>
                <a:srgbClr val="002060"/>
              </a:solidFill>
              <a:latin typeface="Cambria" panose="02040503050406030204" pitchFamily="18" charset="0"/>
            </a:endParaRPr>
          </a:p>
          <a:p>
            <a:r>
              <a:rPr lang="en-US" sz="2800" dirty="0">
                <a:solidFill>
                  <a:srgbClr val="002060"/>
                </a:solidFill>
                <a:latin typeface="Cambria" panose="02040503050406030204" pitchFamily="18" charset="0"/>
              </a:rPr>
              <a:t>2003 National Assessment of Adult Literacy (NAAL)</a:t>
            </a:r>
          </a:p>
          <a:p>
            <a:pPr lvl="1">
              <a:buFont typeface="Wingdings" panose="05000000000000000000" pitchFamily="2" charset="2"/>
              <a:buChar char="§"/>
            </a:pPr>
            <a:r>
              <a:rPr lang="en-US" sz="2400" dirty="0">
                <a:solidFill>
                  <a:srgbClr val="002060"/>
                </a:solidFill>
                <a:latin typeface="Cambria" panose="02040503050406030204" pitchFamily="18" charset="0"/>
              </a:rPr>
              <a:t>1,200 adults incarcerated in state and federal prisons</a:t>
            </a:r>
          </a:p>
          <a:p>
            <a:pPr lvl="1">
              <a:buFont typeface="Wingdings" panose="05000000000000000000" pitchFamily="2" charset="2"/>
              <a:buChar char="§"/>
            </a:pPr>
            <a:r>
              <a:rPr lang="en-US" sz="2400" dirty="0">
                <a:solidFill>
                  <a:srgbClr val="002060"/>
                </a:solidFill>
                <a:latin typeface="Cambria" panose="02040503050406030204" pitchFamily="18" charset="0"/>
              </a:rPr>
              <a:t>Conducted in 107 prisons (including 12 federal prisons) in 31 states</a:t>
            </a:r>
          </a:p>
        </p:txBody>
      </p:sp>
    </p:spTree>
    <p:extLst>
      <p:ext uri="{BB962C8B-B14F-4D97-AF65-F5344CB8AC3E}">
        <p14:creationId xmlns:p14="http://schemas.microsoft.com/office/powerpoint/2010/main" val="37529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64" y="274320"/>
            <a:ext cx="11066020" cy="1605477"/>
          </a:xfrm>
        </p:spPr>
        <p:txBody>
          <a:bodyPr>
            <a:noAutofit/>
          </a:bodyPr>
          <a:lstStyle/>
          <a:p>
            <a:pPr algn="l"/>
            <a:br>
              <a:rPr lang="en-US" sz="3200" dirty="0">
                <a:solidFill>
                  <a:srgbClr val="002060"/>
                </a:solidFill>
                <a:effectLst>
                  <a:outerShdw blurRad="38100" dist="38100" dir="2700000" algn="tl">
                    <a:srgbClr val="000000">
                      <a:alpha val="43137"/>
                    </a:srgbClr>
                  </a:outerShdw>
                </a:effectLst>
                <a:latin typeface="Cambria" panose="02040503050406030204" pitchFamily="18" charset="0"/>
              </a:rPr>
            </a:br>
            <a:br>
              <a:rPr lang="en-US" sz="3200" dirty="0">
                <a:solidFill>
                  <a:srgbClr val="002060"/>
                </a:solidFill>
                <a:effectLst>
                  <a:outerShdw blurRad="38100" dist="38100" dir="2700000" algn="tl">
                    <a:srgbClr val="000000">
                      <a:alpha val="43137"/>
                    </a:srgbClr>
                  </a:outerShdw>
                </a:effectLst>
                <a:latin typeface="Cambria" panose="02040503050406030204" pitchFamily="18" charset="0"/>
              </a:rPr>
            </a:br>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Only  a small percentage of incarcerated adults were currently studying for a formal degree or credential. However, interest in education programs is high.</a:t>
            </a:r>
            <a:br>
              <a:rPr lang="en-US" sz="3200" dirty="0">
                <a:solidFill>
                  <a:srgbClr val="002060"/>
                </a:solidFill>
                <a:latin typeface="Cambria" panose="02040503050406030204" pitchFamily="18" charset="0"/>
              </a:rPr>
            </a:br>
            <a:br>
              <a:rPr lang="en-US" sz="3200" dirty="0">
                <a:solidFill>
                  <a:srgbClr val="002060"/>
                </a:solidFill>
                <a:latin typeface="Cambria" panose="02040503050406030204" pitchFamily="18" charset="0"/>
              </a:rPr>
            </a:br>
            <a:endParaRPr lang="en-US" sz="3200" dirty="0">
              <a:solidFill>
                <a:srgbClr val="FF0000"/>
              </a:solidFill>
              <a:latin typeface="Cambria" panose="02040503050406030204" pitchFamily="18" charset="0"/>
            </a:endParaRPr>
          </a:p>
        </p:txBody>
      </p:sp>
      <p:sp>
        <p:nvSpPr>
          <p:cNvPr id="3" name="Rectangle 2"/>
          <p:cNvSpPr/>
          <p:nvPr/>
        </p:nvSpPr>
        <p:spPr>
          <a:xfrm>
            <a:off x="801383" y="2138502"/>
            <a:ext cx="10582382" cy="2569934"/>
          </a:xfrm>
          <a:prstGeom prst="rect">
            <a:avLst/>
          </a:prstGeom>
        </p:spPr>
        <p:txBody>
          <a:bodyPr wrap="square">
            <a:spAutoFit/>
          </a:bodyPr>
          <a:lstStyle/>
          <a:p>
            <a:pPr marL="457200" indent="-457200">
              <a:buClr>
                <a:srgbClr val="002060"/>
              </a:buClr>
              <a:buFont typeface="Arial" panose="020B0604020202020204" pitchFamily="34" charset="0"/>
              <a:buChar char="•"/>
            </a:pPr>
            <a:r>
              <a:rPr lang="en-US" sz="2800" b="1" dirty="0">
                <a:solidFill>
                  <a:srgbClr val="0070C0"/>
                </a:solidFill>
                <a:latin typeface="Cambria" panose="02040503050406030204" pitchFamily="18" charset="0"/>
              </a:rPr>
              <a:t>21%</a:t>
            </a:r>
            <a:r>
              <a:rPr lang="en-US" sz="2800" dirty="0">
                <a:solidFill>
                  <a:srgbClr val="0070C0"/>
                </a:solidFill>
                <a:latin typeface="Cambria" panose="02040503050406030204" pitchFamily="18" charset="0"/>
              </a:rPr>
              <a:t> </a:t>
            </a:r>
            <a:r>
              <a:rPr lang="en-US" sz="2800" dirty="0">
                <a:solidFill>
                  <a:srgbClr val="002060"/>
                </a:solidFill>
                <a:latin typeface="Cambria" panose="02040503050406030204" pitchFamily="18" charset="0"/>
              </a:rPr>
              <a:t>of incarcerated adults were</a:t>
            </a:r>
            <a:r>
              <a:rPr lang="en-US" sz="2800" dirty="0">
                <a:solidFill>
                  <a:srgbClr val="0070C0"/>
                </a:solidFill>
                <a:latin typeface="Cambria" panose="02040503050406030204" pitchFamily="18" charset="0"/>
              </a:rPr>
              <a:t> </a:t>
            </a:r>
            <a:r>
              <a:rPr lang="en-US" sz="2800" dirty="0">
                <a:latin typeface="Cambria" panose="02040503050406030204" pitchFamily="18" charset="0"/>
              </a:rPr>
              <a:t>currently</a:t>
            </a:r>
            <a:r>
              <a:rPr lang="en-US" sz="2800" dirty="0">
                <a:solidFill>
                  <a:srgbClr val="0070C0"/>
                </a:solidFill>
                <a:latin typeface="Cambria" panose="02040503050406030204" pitchFamily="18" charset="0"/>
              </a:rPr>
              <a:t> </a:t>
            </a:r>
            <a:r>
              <a:rPr lang="en-US" sz="2800" dirty="0">
                <a:solidFill>
                  <a:srgbClr val="002060"/>
                </a:solidFill>
                <a:latin typeface="Cambria" panose="02040503050406030204" pitchFamily="18" charset="0"/>
              </a:rPr>
              <a:t>studying for a formal degree or credential</a:t>
            </a:r>
          </a:p>
          <a:p>
            <a:pPr marL="457200" indent="-457200">
              <a:spcAft>
                <a:spcPts val="600"/>
              </a:spcAft>
              <a:buClr>
                <a:srgbClr val="002060"/>
              </a:buClr>
              <a:buFont typeface="Arial" panose="020B0604020202020204" pitchFamily="34" charset="0"/>
              <a:buChar char="•"/>
            </a:pPr>
            <a:r>
              <a:rPr lang="en-US" sz="2800" b="1" dirty="0">
                <a:solidFill>
                  <a:srgbClr val="0070C0"/>
                </a:solidFill>
                <a:latin typeface="Cambria" panose="02040503050406030204" pitchFamily="18" charset="0"/>
              </a:rPr>
              <a:t>79%</a:t>
            </a:r>
            <a:r>
              <a:rPr lang="en-US" sz="2800" dirty="0">
                <a:solidFill>
                  <a:srgbClr val="0070C0"/>
                </a:solidFill>
                <a:latin typeface="Cambria" panose="02040503050406030204" pitchFamily="18" charset="0"/>
              </a:rPr>
              <a:t> </a:t>
            </a:r>
            <a:r>
              <a:rPr lang="en-US" sz="2800" dirty="0">
                <a:solidFill>
                  <a:srgbClr val="002060"/>
                </a:solidFill>
                <a:latin typeface="Cambria" panose="02040503050406030204" pitchFamily="18" charset="0"/>
              </a:rPr>
              <a:t>percent of incarcerated adults were not currently studying:</a:t>
            </a:r>
          </a:p>
          <a:p>
            <a:pPr marL="857250" lvl="2" indent="-400050">
              <a:buClr>
                <a:srgbClr val="002060"/>
              </a:buClr>
              <a:buFont typeface="Wingdings" panose="05000000000000000000" pitchFamily="2" charset="2"/>
              <a:buChar char="§"/>
            </a:pPr>
            <a:r>
              <a:rPr lang="en-US" sz="2400" dirty="0">
                <a:solidFill>
                  <a:srgbClr val="002060"/>
                </a:solidFill>
                <a:latin typeface="Cambria" panose="02040503050406030204" pitchFamily="18" charset="0"/>
              </a:rPr>
              <a:t>70% wanted to enroll in a program, where 25% of them were on a waiting list</a:t>
            </a:r>
          </a:p>
          <a:p>
            <a:pPr marL="857250" lvl="2" indent="-400050">
              <a:buClr>
                <a:srgbClr val="002060"/>
              </a:buClr>
              <a:buFont typeface="Wingdings" panose="05000000000000000000" pitchFamily="2" charset="2"/>
              <a:buChar char="§"/>
            </a:pPr>
            <a:r>
              <a:rPr lang="en-US" sz="2400" dirty="0">
                <a:solidFill>
                  <a:srgbClr val="002060"/>
                </a:solidFill>
                <a:latin typeface="Cambria" panose="02040503050406030204" pitchFamily="18" charset="0"/>
              </a:rPr>
              <a:t>30% did not want to enroll in a program</a:t>
            </a:r>
          </a:p>
        </p:txBody>
      </p:sp>
      <p:sp>
        <p:nvSpPr>
          <p:cNvPr id="5" name="Slide Number Placeholder 4"/>
          <p:cNvSpPr>
            <a:spLocks noGrp="1"/>
          </p:cNvSpPr>
          <p:nvPr>
            <p:ph type="sldNum" sz="quarter" idx="12"/>
          </p:nvPr>
        </p:nvSpPr>
        <p:spPr/>
        <p:txBody>
          <a:bodyPr/>
          <a:lstStyle/>
          <a:p>
            <a:fld id="{629637A9-119A-49DA-BD12-AAC58B377D80}" type="slidenum">
              <a:rPr lang="en-US" smtClean="0"/>
              <a:t>30</a:t>
            </a:fld>
            <a:endParaRPr lang="en-US" dirty="0"/>
          </a:p>
        </p:txBody>
      </p:sp>
      <p:pic>
        <p:nvPicPr>
          <p:cNvPr id="6"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07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999" y="106464"/>
            <a:ext cx="10993121" cy="1143000"/>
          </a:xfrm>
        </p:spPr>
        <p:txBody>
          <a:bodyPr>
            <a:noAutofit/>
          </a:bodyPr>
          <a:lstStyle/>
          <a:p>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Reasons for wanting to enroll in an academic program </a:t>
            </a:r>
            <a:endParaRPr lang="en-US" sz="3200" dirty="0">
              <a:solidFill>
                <a:srgbClr val="002060"/>
              </a:solidFill>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629637A9-119A-49DA-BD12-AAC58B377D80}" type="slidenum">
              <a:rPr lang="en-US" smtClean="0"/>
              <a:t>31</a:t>
            </a:fld>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1429379520"/>
              </p:ext>
            </p:extLst>
          </p:nvPr>
        </p:nvGraphicFramePr>
        <p:xfrm>
          <a:off x="1003610" y="1282390"/>
          <a:ext cx="9664390" cy="4835607"/>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52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74" y="213657"/>
            <a:ext cx="11065726" cy="1374857"/>
          </a:xfrm>
        </p:spPr>
        <p:txBody>
          <a:bodyPr>
            <a:noAutofit/>
          </a:bodyPr>
          <a:lstStyle/>
          <a:p>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Reasons for </a:t>
            </a:r>
            <a:r>
              <a:rPr lang="en-US" sz="3200" u="sng" dirty="0">
                <a:solidFill>
                  <a:srgbClr val="002060"/>
                </a:solidFill>
                <a:effectLst>
                  <a:outerShdw blurRad="38100" dist="38100" dir="2700000" algn="tl">
                    <a:srgbClr val="000000">
                      <a:alpha val="43137"/>
                    </a:srgbClr>
                  </a:outerShdw>
                </a:effectLst>
                <a:latin typeface="Cambria" panose="02040503050406030204" pitchFamily="18" charset="0"/>
              </a:rPr>
              <a:t>not wanting </a:t>
            </a:r>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to enroll in an academic program</a:t>
            </a:r>
            <a:endParaRPr lang="en-US" sz="3200" dirty="0">
              <a:latin typeface="Cambria" panose="02040503050406030204" pitchFamily="18" charset="0"/>
            </a:endParaRPr>
          </a:p>
        </p:txBody>
      </p:sp>
      <p:sp>
        <p:nvSpPr>
          <p:cNvPr id="5" name="Content Placeholder 4"/>
          <p:cNvSpPr>
            <a:spLocks noGrp="1"/>
          </p:cNvSpPr>
          <p:nvPr>
            <p:ph idx="1"/>
          </p:nvPr>
        </p:nvSpPr>
        <p:spPr>
          <a:xfrm>
            <a:off x="2381980" y="2326492"/>
            <a:ext cx="7543800" cy="3017520"/>
          </a:xfrm>
        </p:spPr>
        <p:txBody>
          <a:bodyPr/>
          <a:lstStyle/>
          <a:p>
            <a:endParaRPr lang="en-US" dirty="0"/>
          </a:p>
          <a:p>
            <a:endParaRPr lang="en-US" dirty="0"/>
          </a:p>
        </p:txBody>
      </p:sp>
      <p:sp>
        <p:nvSpPr>
          <p:cNvPr id="3" name="Slide Number Placeholder 2"/>
          <p:cNvSpPr>
            <a:spLocks noGrp="1"/>
          </p:cNvSpPr>
          <p:nvPr>
            <p:ph type="sldNum" sz="quarter" idx="12"/>
          </p:nvPr>
        </p:nvSpPr>
        <p:spPr/>
        <p:txBody>
          <a:bodyPr/>
          <a:lstStyle/>
          <a:p>
            <a:fld id="{629637A9-119A-49DA-BD12-AAC58B377D80}" type="slidenum">
              <a:rPr lang="en-US" smtClean="0"/>
              <a:t>32</a:t>
            </a:fld>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1973652287"/>
              </p:ext>
            </p:extLst>
          </p:nvPr>
        </p:nvGraphicFramePr>
        <p:xfrm>
          <a:off x="1256656" y="1786424"/>
          <a:ext cx="9794448" cy="4569927"/>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733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6720" y="26860"/>
            <a:ext cx="11318239" cy="1143000"/>
          </a:xfrm>
        </p:spPr>
        <p:txBody>
          <a:bodyPr>
            <a:noAutofit/>
          </a:bodyPr>
          <a:lstStyle/>
          <a:p>
            <a:pPr algn="l"/>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Incarcerated adults who wanted to enroll in academic classes or programs of study scored higher on literacy and numeracy.</a:t>
            </a:r>
            <a:endParaRPr lang="en-US" sz="3200" dirty="0">
              <a:solidFill>
                <a:srgbClr val="002060"/>
              </a:solidFill>
              <a:latin typeface="Cambria" panose="02040503050406030204" pitchFamily="18" charset="0"/>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t>33</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130951524"/>
              </p:ext>
            </p:extLst>
          </p:nvPr>
        </p:nvGraphicFramePr>
        <p:xfrm>
          <a:off x="1998921" y="1307656"/>
          <a:ext cx="9324753" cy="5550344"/>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05" y="6224588"/>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211220" y="4047081"/>
            <a:ext cx="750288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11220" y="2821499"/>
            <a:ext cx="740327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11220" y="5170756"/>
            <a:ext cx="740327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160000" y="2343878"/>
            <a:ext cx="788266" cy="253916"/>
          </a:xfrm>
          <a:prstGeom prst="rect">
            <a:avLst/>
          </a:prstGeom>
          <a:noFill/>
        </p:spPr>
        <p:txBody>
          <a:bodyPr wrap="square" rtlCol="0">
            <a:spAutoFit/>
          </a:bodyPr>
          <a:lstStyle/>
          <a:p>
            <a:r>
              <a:rPr lang="en-US" sz="1050" dirty="0"/>
              <a:t>Level 3 </a:t>
            </a:r>
          </a:p>
        </p:txBody>
      </p:sp>
      <p:sp>
        <p:nvSpPr>
          <p:cNvPr id="11" name="TextBox 10"/>
          <p:cNvSpPr txBox="1"/>
          <p:nvPr/>
        </p:nvSpPr>
        <p:spPr>
          <a:xfrm>
            <a:off x="10160000" y="3411205"/>
            <a:ext cx="887879" cy="253916"/>
          </a:xfrm>
          <a:prstGeom prst="rect">
            <a:avLst/>
          </a:prstGeom>
          <a:noFill/>
        </p:spPr>
        <p:txBody>
          <a:bodyPr wrap="square" rtlCol="0">
            <a:spAutoFit/>
          </a:bodyPr>
          <a:lstStyle/>
          <a:p>
            <a:r>
              <a:rPr lang="en-US" sz="1050" dirty="0"/>
              <a:t>Level 2</a:t>
            </a:r>
          </a:p>
        </p:txBody>
      </p:sp>
      <p:sp>
        <p:nvSpPr>
          <p:cNvPr id="12" name="TextBox 11"/>
          <p:cNvSpPr txBox="1"/>
          <p:nvPr/>
        </p:nvSpPr>
        <p:spPr>
          <a:xfrm>
            <a:off x="10160000" y="4478532"/>
            <a:ext cx="788266" cy="253916"/>
          </a:xfrm>
          <a:prstGeom prst="rect">
            <a:avLst/>
          </a:prstGeom>
          <a:noFill/>
        </p:spPr>
        <p:txBody>
          <a:bodyPr wrap="square" rtlCol="0">
            <a:spAutoFit/>
          </a:bodyPr>
          <a:lstStyle/>
          <a:p>
            <a:r>
              <a:rPr lang="en-US" sz="1050" dirty="0"/>
              <a:t>Level 1</a:t>
            </a:r>
          </a:p>
        </p:txBody>
      </p:sp>
    </p:spTree>
    <p:extLst>
      <p:ext uri="{BB962C8B-B14F-4D97-AF65-F5344CB8AC3E}">
        <p14:creationId xmlns:p14="http://schemas.microsoft.com/office/powerpoint/2010/main" val="227785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4100" y="1514723"/>
            <a:ext cx="7543800" cy="2674620"/>
          </a:xfrm>
        </p:spPr>
        <p:txBody>
          <a:bodyPr>
            <a:normAutofit/>
          </a:bodyPr>
          <a:lstStyle/>
          <a:p>
            <a:pPr algn="ctr"/>
            <a:r>
              <a:rPr lang="en-US" sz="4900" dirty="0">
                <a:solidFill>
                  <a:srgbClr val="002060"/>
                </a:solidFill>
                <a:effectLst>
                  <a:outerShdw blurRad="38100" dist="38100" dir="2700000" algn="tl">
                    <a:srgbClr val="000000">
                      <a:alpha val="43137"/>
                    </a:srgbClr>
                  </a:outerShdw>
                </a:effectLst>
                <a:latin typeface="Cambria" panose="02040503050406030204" pitchFamily="18" charset="0"/>
              </a:rPr>
              <a:t>Participation</a:t>
            </a:r>
            <a:br>
              <a:rPr lang="en-US" sz="4900" dirty="0">
                <a:solidFill>
                  <a:srgbClr val="002060"/>
                </a:solidFill>
                <a:effectLst>
                  <a:outerShdw blurRad="38100" dist="38100" dir="2700000" algn="tl">
                    <a:srgbClr val="000000">
                      <a:alpha val="43137"/>
                    </a:srgbClr>
                  </a:outerShdw>
                </a:effectLst>
                <a:latin typeface="Cambria" panose="02040503050406030204" pitchFamily="18" charset="0"/>
              </a:rPr>
            </a:br>
            <a:r>
              <a:rPr lang="en-US" sz="4900" dirty="0">
                <a:solidFill>
                  <a:srgbClr val="002060"/>
                </a:solidFill>
                <a:effectLst>
                  <a:outerShdw blurRad="38100" dist="38100" dir="2700000" algn="tl">
                    <a:srgbClr val="000000">
                      <a:alpha val="43137"/>
                    </a:srgbClr>
                  </a:outerShdw>
                </a:effectLst>
                <a:latin typeface="Cambria" panose="02040503050406030204" pitchFamily="18" charset="0"/>
              </a:rPr>
              <a:t> in</a:t>
            </a:r>
            <a:br>
              <a:rPr lang="en-US" sz="4900" dirty="0">
                <a:solidFill>
                  <a:srgbClr val="002060"/>
                </a:solidFill>
                <a:effectLst>
                  <a:outerShdw blurRad="38100" dist="38100" dir="2700000" algn="tl">
                    <a:srgbClr val="000000">
                      <a:alpha val="43137"/>
                    </a:srgbClr>
                  </a:outerShdw>
                </a:effectLst>
                <a:latin typeface="Cambria" panose="02040503050406030204" pitchFamily="18" charset="0"/>
              </a:rPr>
            </a:br>
            <a:r>
              <a:rPr lang="en-US" sz="4900" dirty="0">
                <a:solidFill>
                  <a:srgbClr val="002060"/>
                </a:solidFill>
                <a:effectLst>
                  <a:outerShdw blurRad="38100" dist="38100" dir="2700000" algn="tl">
                    <a:srgbClr val="000000">
                      <a:alpha val="43137"/>
                    </a:srgbClr>
                  </a:outerShdw>
                </a:effectLst>
                <a:latin typeface="Cambria" panose="02040503050406030204" pitchFamily="18" charset="0"/>
              </a:rPr>
              <a:t>Skills Training</a:t>
            </a:r>
            <a:endParaRPr lang="en-US" sz="4900" dirty="0">
              <a:solidFill>
                <a:schemeClr val="accent6">
                  <a:lumMod val="50000"/>
                </a:schemeClr>
              </a:solidFill>
              <a:latin typeface="Cambria" panose="02040503050406030204" pitchFamily="18" charset="0"/>
              <a:cs typeface="Arial" panose="020B0604020202020204" pitchFamily="34" charset="0"/>
            </a:endParaRPr>
          </a:p>
        </p:txBody>
      </p:sp>
      <p:pic>
        <p:nvPicPr>
          <p:cNvPr id="3" name="Picture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33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20" y="48073"/>
            <a:ext cx="11198740" cy="1131644"/>
          </a:xfrm>
          <a:no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en-US" sz="2800" dirty="0">
                <a:solidFill>
                  <a:srgbClr val="002060"/>
                </a:solidFill>
                <a:effectLst>
                  <a:outerShdw blurRad="38100" dist="38100" dir="2700000" algn="tl">
                    <a:srgbClr val="000000">
                      <a:alpha val="43137"/>
                    </a:srgbClr>
                  </a:outerShdw>
                </a:effectLst>
                <a:latin typeface="Cambria" panose="02040503050406030204" pitchFamily="18" charset="0"/>
              </a:rPr>
              <a:t>Sample Background Questions for:</a:t>
            </a:r>
            <a:br>
              <a:rPr lang="en-US" sz="2400" dirty="0">
                <a:solidFill>
                  <a:srgbClr val="002060"/>
                </a:solidFill>
                <a:effectLst>
                  <a:outerShdw blurRad="38100" dist="38100" dir="2700000" algn="tl">
                    <a:srgbClr val="000000">
                      <a:alpha val="43137"/>
                    </a:srgbClr>
                  </a:outerShdw>
                </a:effectLst>
                <a:latin typeface="Cambria" panose="02040503050406030204" pitchFamily="18" charset="0"/>
              </a:rPr>
            </a:br>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Participation in Job Skills Development Programs</a:t>
            </a:r>
          </a:p>
        </p:txBody>
      </p:sp>
      <p:sp>
        <p:nvSpPr>
          <p:cNvPr id="3" name="Content Placeholder 2"/>
          <p:cNvSpPr>
            <a:spLocks noGrp="1"/>
          </p:cNvSpPr>
          <p:nvPr>
            <p:ph idx="1"/>
          </p:nvPr>
        </p:nvSpPr>
        <p:spPr>
          <a:xfrm>
            <a:off x="505580" y="1261493"/>
            <a:ext cx="11076820" cy="4812829"/>
          </a:xfrm>
        </p:spPr>
        <p:txBody>
          <a:bodyPr>
            <a:normAutofit fontScale="92500" lnSpcReduction="10000"/>
          </a:bodyPr>
          <a:lstStyle/>
          <a:p>
            <a:pPr marL="0" indent="0">
              <a:buNone/>
            </a:pPr>
            <a:r>
              <a:rPr lang="en-US" sz="3000" dirty="0">
                <a:solidFill>
                  <a:srgbClr val="002060"/>
                </a:solidFill>
                <a:latin typeface="Cambria" panose="02040503050406030204" pitchFamily="18" charset="0"/>
              </a:rPr>
              <a:t>During your current period of incarceration, have you participated in</a:t>
            </a:r>
          </a:p>
          <a:p>
            <a:pPr>
              <a:buFont typeface="Arial" panose="020B0604020202020204" pitchFamily="34" charset="0"/>
              <a:buChar char="•"/>
            </a:pPr>
            <a:r>
              <a:rPr lang="en-US" sz="3000" dirty="0">
                <a:solidFill>
                  <a:srgbClr val="002060"/>
                </a:solidFill>
                <a:latin typeface="Cambria" panose="02040503050406030204" pitchFamily="18" charset="0"/>
              </a:rPr>
              <a:t>A job skills or job training program (for example, a computer skills program that teaches Microsoft Word)? What were your reasons for wanting to participate? </a:t>
            </a:r>
          </a:p>
          <a:p>
            <a:pPr lvl="1">
              <a:buFont typeface="Wingdings" panose="05000000000000000000" pitchFamily="2" charset="2"/>
              <a:buChar char="§"/>
            </a:pPr>
            <a:r>
              <a:rPr lang="en-US" dirty="0">
                <a:solidFill>
                  <a:srgbClr val="002060"/>
                </a:solidFill>
                <a:latin typeface="Cambria" panose="02040503050406030204" pitchFamily="18" charset="0"/>
              </a:rPr>
              <a:t>Are you on a waiting list?</a:t>
            </a:r>
          </a:p>
          <a:p>
            <a:pPr>
              <a:buFont typeface="Arial" panose="020B0604020202020204" pitchFamily="34" charset="0"/>
              <a:buChar char="•"/>
            </a:pPr>
            <a:r>
              <a:rPr lang="en-US" sz="3000" dirty="0">
                <a:solidFill>
                  <a:srgbClr val="002060"/>
                </a:solidFill>
                <a:latin typeface="Cambria" panose="02040503050406030204" pitchFamily="18" charset="0"/>
              </a:rPr>
              <a:t>Have you received any type of IT certification? Did you have to pass a test to get the certification?</a:t>
            </a:r>
          </a:p>
          <a:p>
            <a:pPr>
              <a:buFont typeface="Arial" panose="020B0604020202020204" pitchFamily="34" charset="0"/>
              <a:buChar char="•"/>
            </a:pPr>
            <a:r>
              <a:rPr lang="en-US" sz="3000" dirty="0">
                <a:solidFill>
                  <a:srgbClr val="002060"/>
                </a:solidFill>
                <a:latin typeface="Cambria" panose="02040503050406030204" pitchFamily="18" charset="0"/>
              </a:rPr>
              <a:t>Other than IT, have you ever received any type of job-related skill certification?</a:t>
            </a:r>
          </a:p>
          <a:p>
            <a:pPr>
              <a:buFont typeface="Arial" panose="020B0604020202020204" pitchFamily="34" charset="0"/>
              <a:buChar char="•"/>
            </a:pPr>
            <a:r>
              <a:rPr lang="en-US" sz="3000" dirty="0">
                <a:solidFill>
                  <a:srgbClr val="002060"/>
                </a:solidFill>
                <a:latin typeface="Cambria" panose="02040503050406030204" pitchFamily="18" charset="0"/>
              </a:rPr>
              <a:t>How long have you spent altogether in any job training course or program?</a:t>
            </a:r>
          </a:p>
          <a:p>
            <a:endParaRPr lang="en-US" sz="2800"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828689C1-8E80-453C-9DF1-1D0FB1EFDF16}" type="slidenum">
              <a:rPr lang="en-US" smtClean="0"/>
              <a:pPr/>
              <a:t>35</a:t>
            </a:fld>
            <a:endParaRPr lang="en-US" dirty="0"/>
          </a:p>
        </p:txBody>
      </p:sp>
      <p:sp>
        <p:nvSpPr>
          <p:cNvPr id="5" name="TextBox 4"/>
          <p:cNvSpPr txBox="1"/>
          <p:nvPr/>
        </p:nvSpPr>
        <p:spPr>
          <a:xfrm>
            <a:off x="1457325" y="6301146"/>
            <a:ext cx="9641855" cy="338554"/>
          </a:xfrm>
          <a:prstGeom prst="rect">
            <a:avLst/>
          </a:prstGeom>
          <a:noFill/>
          <a:ln>
            <a:solidFill>
              <a:srgbClr val="002060"/>
            </a:solidFill>
          </a:ln>
        </p:spPr>
        <p:txBody>
          <a:bodyPr wrap="square" rtlCol="0">
            <a:spAutoFit/>
          </a:bodyPr>
          <a:lstStyle/>
          <a:p>
            <a:r>
              <a:rPr lang="en-US" sz="1600" dirty="0">
                <a:solidFill>
                  <a:srgbClr val="002060"/>
                </a:solidFill>
                <a:latin typeface="Cambria" panose="02040503050406030204" pitchFamily="18" charset="0"/>
              </a:rPr>
              <a:t>To view the entire Prison Background Questionnaire: </a:t>
            </a:r>
            <a:r>
              <a:rPr lang="en-US" sz="1600" dirty="0">
                <a:solidFill>
                  <a:srgbClr val="002060"/>
                </a:solidFill>
                <a:latin typeface="Cambria" panose="02040503050406030204" pitchFamily="18" charset="0"/>
                <a:hlinkClick r:id="rId2"/>
              </a:rPr>
              <a:t>https://nces.ed.gov/surveys/piaac/questionnaires.asp</a:t>
            </a:r>
            <a:endParaRPr lang="en-US" sz="1600" dirty="0">
              <a:solidFill>
                <a:srgbClr val="002060"/>
              </a:solidFill>
              <a:latin typeface="Cambria" panose="02040503050406030204" pitchFamily="18" charset="0"/>
            </a:endParaRPr>
          </a:p>
        </p:txBody>
      </p:sp>
      <p:pic>
        <p:nvPicPr>
          <p:cNvPr id="6"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56098"/>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437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297" y="667766"/>
            <a:ext cx="10335575" cy="1088068"/>
          </a:xfrm>
        </p:spPr>
        <p:txBody>
          <a:bodyPr>
            <a:noAutofit/>
          </a:bodyPr>
          <a:lstStyle/>
          <a:p>
            <a:pPr algn="l"/>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A small percentage of incarcerated adults participated in a job training program.</a:t>
            </a:r>
            <a:endParaRPr lang="en-US" sz="3200" dirty="0">
              <a:solidFill>
                <a:srgbClr val="002060"/>
              </a:solidFill>
              <a:latin typeface="Cambria" panose="02040503050406030204" pitchFamily="18" charset="0"/>
            </a:endParaRPr>
          </a:p>
        </p:txBody>
      </p:sp>
      <p:sp>
        <p:nvSpPr>
          <p:cNvPr id="3" name="Rectangle 2"/>
          <p:cNvSpPr/>
          <p:nvPr/>
        </p:nvSpPr>
        <p:spPr>
          <a:xfrm>
            <a:off x="887192" y="2299541"/>
            <a:ext cx="10105928" cy="1754326"/>
          </a:xfrm>
          <a:prstGeom prst="rect">
            <a:avLst/>
          </a:prstGeom>
        </p:spPr>
        <p:txBody>
          <a:bodyPr wrap="square">
            <a:spAutoFit/>
          </a:bodyPr>
          <a:lstStyle/>
          <a:p>
            <a:pPr marL="457200" indent="-457200">
              <a:buClr>
                <a:srgbClr val="002060"/>
              </a:buClr>
              <a:buFont typeface="Arial" panose="020B0604020202020204" pitchFamily="34" charset="0"/>
              <a:buChar char="•"/>
            </a:pPr>
            <a:r>
              <a:rPr lang="en-US" sz="2800" b="1" dirty="0">
                <a:solidFill>
                  <a:srgbClr val="0070C0"/>
                </a:solidFill>
                <a:latin typeface="Cambria" panose="02040503050406030204" pitchFamily="18" charset="0"/>
              </a:rPr>
              <a:t>23% </a:t>
            </a:r>
            <a:r>
              <a:rPr lang="en-US" sz="2800" dirty="0">
                <a:solidFill>
                  <a:srgbClr val="002060"/>
                </a:solidFill>
                <a:latin typeface="Cambria" panose="02040503050406030204" pitchFamily="18" charset="0"/>
              </a:rPr>
              <a:t>had participated in a job training program during their current prison term</a:t>
            </a:r>
          </a:p>
          <a:p>
            <a:pPr marL="457200" indent="-457200">
              <a:buClr>
                <a:srgbClr val="002060"/>
              </a:buClr>
              <a:buFont typeface="Arial" panose="020B0604020202020204" pitchFamily="34" charset="0"/>
              <a:buChar char="•"/>
            </a:pPr>
            <a:r>
              <a:rPr lang="en-US" sz="2800" b="1" dirty="0">
                <a:solidFill>
                  <a:srgbClr val="0070C0"/>
                </a:solidFill>
                <a:latin typeface="Cambria" panose="02040503050406030204" pitchFamily="18" charset="0"/>
              </a:rPr>
              <a:t>77%</a:t>
            </a:r>
            <a:r>
              <a:rPr lang="en-US" sz="2800" dirty="0">
                <a:solidFill>
                  <a:srgbClr val="0070C0"/>
                </a:solidFill>
                <a:latin typeface="Cambria" panose="02040503050406030204" pitchFamily="18" charset="0"/>
              </a:rPr>
              <a:t> </a:t>
            </a:r>
            <a:r>
              <a:rPr lang="en-US" sz="2800" dirty="0">
                <a:solidFill>
                  <a:srgbClr val="002060"/>
                </a:solidFill>
                <a:latin typeface="Cambria" panose="02040503050406030204" pitchFamily="18" charset="0"/>
              </a:rPr>
              <a:t>had not participated in a job training program</a:t>
            </a:r>
          </a:p>
          <a:p>
            <a:pPr marL="914400" indent="-457200">
              <a:buClr>
                <a:srgbClr val="002060"/>
              </a:buClr>
              <a:buFont typeface="Wingdings" panose="05000000000000000000" pitchFamily="2" charset="2"/>
              <a:buChar char="§"/>
            </a:pPr>
            <a:r>
              <a:rPr lang="en-US" sz="2400" dirty="0">
                <a:solidFill>
                  <a:srgbClr val="002060"/>
                </a:solidFill>
                <a:latin typeface="Cambria" panose="02040503050406030204" pitchFamily="18" charset="0"/>
              </a:rPr>
              <a:t>Of those who had not participated, 14% were on a waiting list</a:t>
            </a:r>
          </a:p>
        </p:txBody>
      </p:sp>
      <p:sp>
        <p:nvSpPr>
          <p:cNvPr id="5" name="Slide Number Placeholder 4"/>
          <p:cNvSpPr>
            <a:spLocks noGrp="1"/>
          </p:cNvSpPr>
          <p:nvPr>
            <p:ph type="sldNum" sz="quarter" idx="12"/>
          </p:nvPr>
        </p:nvSpPr>
        <p:spPr/>
        <p:txBody>
          <a:bodyPr/>
          <a:lstStyle/>
          <a:p>
            <a:fld id="{629637A9-119A-49DA-BD12-AAC58B377D80}" type="slidenum">
              <a:rPr lang="en-US" smtClean="0"/>
              <a:t>36</a:t>
            </a:fld>
            <a:endParaRPr lang="en-US" dirty="0"/>
          </a:p>
        </p:txBody>
      </p:sp>
      <p:pic>
        <p:nvPicPr>
          <p:cNvPr id="6"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6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84766"/>
            <a:ext cx="10007600" cy="1031885"/>
          </a:xfrm>
        </p:spPr>
        <p:txBody>
          <a:bodyPr>
            <a:noAutofit/>
          </a:bodyPr>
          <a:lstStyle/>
          <a:p>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Reasons for </a:t>
            </a:r>
            <a:r>
              <a:rPr lang="en-US" sz="3200" u="sng" dirty="0">
                <a:solidFill>
                  <a:srgbClr val="002060"/>
                </a:solidFill>
                <a:effectLst>
                  <a:outerShdw blurRad="38100" dist="38100" dir="2700000" algn="tl">
                    <a:srgbClr val="000000">
                      <a:alpha val="43137"/>
                    </a:srgbClr>
                  </a:outerShdw>
                </a:effectLst>
                <a:latin typeface="Cambria" panose="02040503050406030204" pitchFamily="18" charset="0"/>
              </a:rPr>
              <a:t>not</a:t>
            </a:r>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 participating in job skills training</a:t>
            </a:r>
            <a:endParaRPr lang="en-US" sz="3200" dirty="0">
              <a:latin typeface="Cambria" panose="02040503050406030204" pitchFamily="18" charset="0"/>
            </a:endParaRPr>
          </a:p>
        </p:txBody>
      </p:sp>
      <p:sp>
        <p:nvSpPr>
          <p:cNvPr id="3" name="Slide Number Placeholder 2"/>
          <p:cNvSpPr>
            <a:spLocks noGrp="1"/>
          </p:cNvSpPr>
          <p:nvPr>
            <p:ph type="sldNum" sz="quarter" idx="12"/>
          </p:nvPr>
        </p:nvSpPr>
        <p:spPr/>
        <p:txBody>
          <a:bodyPr/>
          <a:lstStyle/>
          <a:p>
            <a:fld id="{629637A9-119A-49DA-BD12-AAC58B377D80}" type="slidenum">
              <a:rPr lang="en-US" smtClean="0"/>
              <a:t>37</a:t>
            </a:fld>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847625101"/>
              </p:ext>
            </p:extLst>
          </p:nvPr>
        </p:nvGraphicFramePr>
        <p:xfrm>
          <a:off x="1589989" y="1487974"/>
          <a:ext cx="8889476" cy="527121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47" y="6092826"/>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972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629" y="37618"/>
            <a:ext cx="11719931" cy="1319809"/>
          </a:xfrm>
        </p:spPr>
        <p:txBody>
          <a:bodyPr>
            <a:noAutofit/>
          </a:bodyPr>
          <a:lstStyle/>
          <a:p>
            <a:pPr algn="l"/>
            <a:r>
              <a:rPr lang="en-US" sz="3200" dirty="0">
                <a:solidFill>
                  <a:srgbClr val="002060"/>
                </a:solidFill>
                <a:effectLst>
                  <a:outerShdw blurRad="38100" dist="38100" dir="2700000" algn="tl">
                    <a:srgbClr val="000000">
                      <a:alpha val="43137"/>
                    </a:srgbClr>
                  </a:outerShdw>
                </a:effectLst>
                <a:latin typeface="Cambria" panose="02040503050406030204" pitchFamily="18" charset="0"/>
              </a:rPr>
              <a:t>Incarcerated adults who participated in job skills or job training programs scored higher in literacy and numeracy than those who did not.</a:t>
            </a:r>
            <a:endParaRPr lang="en-US" sz="3200" dirty="0">
              <a:solidFill>
                <a:srgbClr val="002060"/>
              </a:solidFill>
              <a:latin typeface="+mn-lt"/>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t>38</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2848072168"/>
              </p:ext>
            </p:extLst>
          </p:nvPr>
        </p:nvGraphicFramePr>
        <p:xfrm>
          <a:off x="1727695" y="1254209"/>
          <a:ext cx="8740649" cy="557730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842209" y="2689450"/>
            <a:ext cx="178170" cy="253916"/>
          </a:xfrm>
          <a:prstGeom prst="rect">
            <a:avLst/>
          </a:prstGeom>
          <a:noFill/>
        </p:spPr>
        <p:txBody>
          <a:bodyPr wrap="square" rtlCol="0">
            <a:spAutoFit/>
          </a:bodyPr>
          <a:lstStyle/>
          <a:p>
            <a:r>
              <a:rPr lang="en-US" sz="1050" dirty="0"/>
              <a:t>*</a:t>
            </a:r>
          </a:p>
        </p:txBody>
      </p:sp>
      <p:sp>
        <p:nvSpPr>
          <p:cNvPr id="7" name="TextBox 6"/>
          <p:cNvSpPr txBox="1"/>
          <p:nvPr/>
        </p:nvSpPr>
        <p:spPr>
          <a:xfrm>
            <a:off x="7707854" y="3180342"/>
            <a:ext cx="178170" cy="253916"/>
          </a:xfrm>
          <a:prstGeom prst="rect">
            <a:avLst/>
          </a:prstGeom>
          <a:noFill/>
        </p:spPr>
        <p:txBody>
          <a:bodyPr wrap="square" rtlCol="0">
            <a:spAutoFit/>
          </a:bodyPr>
          <a:lstStyle/>
          <a:p>
            <a:r>
              <a:rPr lang="en-US" sz="1050" dirty="0"/>
              <a:t>*</a:t>
            </a:r>
          </a:p>
        </p:txBody>
      </p:sp>
      <p:cxnSp>
        <p:nvCxnSpPr>
          <p:cNvPr id="8" name="Straight Connector 7"/>
          <p:cNvCxnSpPr/>
          <p:nvPr/>
        </p:nvCxnSpPr>
        <p:spPr>
          <a:xfrm>
            <a:off x="2785212" y="3781612"/>
            <a:ext cx="71511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85212" y="2678641"/>
            <a:ext cx="71511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601562" y="2172401"/>
            <a:ext cx="765182" cy="253916"/>
          </a:xfrm>
          <a:prstGeom prst="rect">
            <a:avLst/>
          </a:prstGeom>
          <a:noFill/>
        </p:spPr>
        <p:txBody>
          <a:bodyPr wrap="square" rtlCol="0">
            <a:spAutoFit/>
          </a:bodyPr>
          <a:lstStyle/>
          <a:p>
            <a:r>
              <a:rPr lang="en-US" sz="1050" dirty="0"/>
              <a:t>Level 3 </a:t>
            </a:r>
          </a:p>
        </p:txBody>
      </p:sp>
      <p:sp>
        <p:nvSpPr>
          <p:cNvPr id="12" name="TextBox 11"/>
          <p:cNvSpPr txBox="1"/>
          <p:nvPr/>
        </p:nvSpPr>
        <p:spPr>
          <a:xfrm>
            <a:off x="9601562" y="3119427"/>
            <a:ext cx="765182" cy="253916"/>
          </a:xfrm>
          <a:prstGeom prst="rect">
            <a:avLst/>
          </a:prstGeom>
          <a:noFill/>
        </p:spPr>
        <p:txBody>
          <a:bodyPr wrap="square" rtlCol="0">
            <a:spAutoFit/>
          </a:bodyPr>
          <a:lstStyle/>
          <a:p>
            <a:r>
              <a:rPr lang="en-US" sz="1050" dirty="0"/>
              <a:t>Level 2</a:t>
            </a:r>
          </a:p>
        </p:txBody>
      </p:sp>
      <p:sp>
        <p:nvSpPr>
          <p:cNvPr id="13" name="TextBox 12"/>
          <p:cNvSpPr txBox="1"/>
          <p:nvPr/>
        </p:nvSpPr>
        <p:spPr>
          <a:xfrm>
            <a:off x="9601562" y="4269797"/>
            <a:ext cx="765182" cy="253916"/>
          </a:xfrm>
          <a:prstGeom prst="rect">
            <a:avLst/>
          </a:prstGeom>
          <a:noFill/>
        </p:spPr>
        <p:txBody>
          <a:bodyPr wrap="square" rtlCol="0">
            <a:spAutoFit/>
          </a:bodyPr>
          <a:lstStyle/>
          <a:p>
            <a:r>
              <a:rPr lang="en-US" sz="1050" dirty="0"/>
              <a:t>Level 1</a:t>
            </a:r>
          </a:p>
        </p:txBody>
      </p:sp>
      <p:cxnSp>
        <p:nvCxnSpPr>
          <p:cNvPr id="14" name="Straight Connector 13"/>
          <p:cNvCxnSpPr/>
          <p:nvPr/>
        </p:nvCxnSpPr>
        <p:spPr>
          <a:xfrm>
            <a:off x="2785212" y="4964498"/>
            <a:ext cx="715116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5"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70" y="6202866"/>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5356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a:solidFill>
                  <a:srgbClr val="002060"/>
                </a:solidFill>
                <a:effectLst>
                  <a:outerShdw blurRad="38100" dist="38100" dir="2700000" algn="tl">
                    <a:srgbClr val="000000">
                      <a:alpha val="43137"/>
                    </a:srgbClr>
                  </a:outerShdw>
                </a:effectLst>
                <a:latin typeface="+mn-lt"/>
              </a:rPr>
              <a:t> </a:t>
            </a:r>
            <a:br>
              <a:rPr lang="en-US" sz="3300" dirty="0">
                <a:solidFill>
                  <a:srgbClr val="002060"/>
                </a:solidFill>
                <a:effectLst>
                  <a:outerShdw blurRad="38100" dist="38100" dir="2700000" algn="tl">
                    <a:srgbClr val="000000">
                      <a:alpha val="43137"/>
                    </a:srgbClr>
                  </a:outerShdw>
                </a:effectLst>
                <a:latin typeface="+mn-lt"/>
              </a:rPr>
            </a:br>
            <a:r>
              <a:rPr lang="en-US" dirty="0">
                <a:solidFill>
                  <a:srgbClr val="002060"/>
                </a:solidFill>
                <a:effectLst>
                  <a:outerShdw blurRad="38100" dist="38100" dir="2700000" algn="tl">
                    <a:srgbClr val="000000">
                      <a:alpha val="43137"/>
                    </a:srgbClr>
                  </a:outerShdw>
                </a:effectLst>
                <a:latin typeface="Cambria" panose="02040503050406030204" pitchFamily="18" charset="0"/>
              </a:rPr>
              <a:t>Summary (1)</a:t>
            </a:r>
            <a:endParaRPr lang="en-US" dirty="0">
              <a:latin typeface="Cambria" panose="02040503050406030204" pitchFamily="18" charset="0"/>
            </a:endParaRPr>
          </a:p>
        </p:txBody>
      </p:sp>
      <p:sp>
        <p:nvSpPr>
          <p:cNvPr id="5" name="Content Placeholder 4"/>
          <p:cNvSpPr>
            <a:spLocks noGrp="1"/>
          </p:cNvSpPr>
          <p:nvPr>
            <p:ph idx="1"/>
          </p:nvPr>
        </p:nvSpPr>
        <p:spPr>
          <a:xfrm>
            <a:off x="952500" y="1591733"/>
            <a:ext cx="10353675" cy="3876427"/>
          </a:xfrm>
        </p:spPr>
        <p:txBody>
          <a:bodyPr>
            <a:normAutofit/>
          </a:bodyPr>
          <a:lstStyle/>
          <a:p>
            <a:pPr>
              <a:buClr>
                <a:srgbClr val="002060"/>
              </a:buClr>
              <a:buFont typeface="Arial" panose="020B0604020202020204" pitchFamily="34" charset="0"/>
              <a:buChar char="•"/>
            </a:pPr>
            <a:r>
              <a:rPr lang="en-US" dirty="0">
                <a:solidFill>
                  <a:srgbClr val="002060"/>
                </a:solidFill>
                <a:latin typeface="Cambria" panose="02040503050406030204" pitchFamily="18" charset="0"/>
              </a:rPr>
              <a:t>Compared with the U.S. household population, the U.S. incarcerated population scored lower in literacy and numeracy.</a:t>
            </a:r>
          </a:p>
          <a:p>
            <a:pPr lvl="1">
              <a:buClr>
                <a:srgbClr val="002060"/>
              </a:buClr>
              <a:buFont typeface="Wingdings" panose="05000000000000000000" pitchFamily="2" charset="2"/>
              <a:buChar char="§"/>
            </a:pPr>
            <a:r>
              <a:rPr lang="en-US" dirty="0">
                <a:solidFill>
                  <a:srgbClr val="002060"/>
                </a:solidFill>
                <a:latin typeface="Cambria" panose="02040503050406030204" pitchFamily="18" charset="0"/>
              </a:rPr>
              <a:t>However, compared to their household peers, no differences were found in literacy for </a:t>
            </a:r>
          </a:p>
          <a:p>
            <a:pPr lvl="2">
              <a:buClr>
                <a:srgbClr val="002060"/>
              </a:buClr>
              <a:buFont typeface="Arial" panose="020B0604020202020204" pitchFamily="34" charset="0"/>
              <a:buChar char="•"/>
            </a:pPr>
            <a:r>
              <a:rPr lang="en-US" dirty="0">
                <a:solidFill>
                  <a:srgbClr val="002060"/>
                </a:solidFill>
                <a:latin typeface="Cambria" panose="02040503050406030204" pitchFamily="18" charset="0"/>
              </a:rPr>
              <a:t>Black and Hispanic inmates </a:t>
            </a:r>
          </a:p>
          <a:p>
            <a:pPr lvl="2">
              <a:buClr>
                <a:srgbClr val="002060"/>
              </a:buClr>
              <a:buFont typeface="Arial" panose="020B0604020202020204" pitchFamily="34" charset="0"/>
              <a:buChar char="•"/>
            </a:pPr>
            <a:r>
              <a:rPr lang="en-US" dirty="0">
                <a:solidFill>
                  <a:srgbClr val="002060"/>
                </a:solidFill>
                <a:latin typeface="Cambria" panose="02040503050406030204" pitchFamily="18" charset="0"/>
              </a:rPr>
              <a:t>Inmates with less than a high school credential </a:t>
            </a:r>
            <a:endParaRPr lang="en-US" dirty="0">
              <a:latin typeface="Cambria" panose="02040503050406030204" pitchFamily="18" charset="0"/>
            </a:endParaRPr>
          </a:p>
        </p:txBody>
      </p:sp>
      <p:sp>
        <p:nvSpPr>
          <p:cNvPr id="3" name="Slide Number Placeholder 2"/>
          <p:cNvSpPr>
            <a:spLocks noGrp="1"/>
          </p:cNvSpPr>
          <p:nvPr>
            <p:ph type="sldNum" sz="quarter" idx="12"/>
          </p:nvPr>
        </p:nvSpPr>
        <p:spPr/>
        <p:txBody>
          <a:bodyPr/>
          <a:lstStyle/>
          <a:p>
            <a:fld id="{629637A9-119A-49DA-BD12-AAC58B377D80}" type="slidenum">
              <a:rPr lang="en-US" smtClean="0"/>
              <a:t>39</a:t>
            </a:fld>
            <a:endParaRPr lang="en-US" dirty="0"/>
          </a:p>
        </p:txBody>
      </p:sp>
      <p:pic>
        <p:nvPicPr>
          <p:cNvPr id="6"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11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effectLst>
                  <a:outerShdw blurRad="38100" dist="38100" dir="2700000" algn="tl">
                    <a:srgbClr val="000000">
                      <a:alpha val="43137"/>
                    </a:srgbClr>
                  </a:outerShdw>
                </a:effectLst>
                <a:latin typeface="Cambria" panose="02040503050406030204" pitchFamily="18" charset="0"/>
              </a:rPr>
              <a:t>How was the PIAAC U.S. Prison Study conducted?</a:t>
            </a:r>
            <a:endParaRPr lang="en-US" dirty="0">
              <a:solidFill>
                <a:srgbClr val="002060"/>
              </a:solidFill>
            </a:endParaRPr>
          </a:p>
        </p:txBody>
      </p:sp>
      <p:pic>
        <p:nvPicPr>
          <p:cNvPr id="4" name="Picture 2" descr="https://surveys.nces.ed.gov/bps/img/IES_NCES_logo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699" y="5617856"/>
            <a:ext cx="1135953" cy="35441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609600" y="1638302"/>
            <a:ext cx="10972800" cy="4525963"/>
          </a:xfrm>
        </p:spPr>
        <p:txBody>
          <a:bodyPr>
            <a:normAutofit/>
          </a:bodyPr>
          <a:lstStyle/>
          <a:p>
            <a:pPr>
              <a:spcAft>
                <a:spcPts val="450"/>
              </a:spcAft>
            </a:pPr>
            <a:r>
              <a:rPr lang="en-US" sz="2800" u="sng" dirty="0">
                <a:solidFill>
                  <a:srgbClr val="002060"/>
                </a:solidFill>
                <a:latin typeface="Cambria" panose="02040503050406030204" pitchFamily="18" charset="0"/>
              </a:rPr>
              <a:t>Mode of assessment</a:t>
            </a:r>
            <a:r>
              <a:rPr lang="en-US" sz="2800" dirty="0">
                <a:solidFill>
                  <a:srgbClr val="002060"/>
                </a:solidFill>
                <a:latin typeface="Cambria" panose="02040503050406030204" pitchFamily="18" charset="0"/>
              </a:rPr>
              <a:t>: Laptop computer             or Paper-and-Pencil </a:t>
            </a:r>
          </a:p>
          <a:p>
            <a:pPr>
              <a:spcAft>
                <a:spcPts val="450"/>
              </a:spcAft>
            </a:pPr>
            <a:r>
              <a:rPr lang="en-US" sz="2800" u="sng" dirty="0">
                <a:solidFill>
                  <a:srgbClr val="002060"/>
                </a:solidFill>
                <a:latin typeface="Cambria" panose="02040503050406030204" pitchFamily="18" charset="0"/>
              </a:rPr>
              <a:t>Time</a:t>
            </a:r>
            <a:r>
              <a:rPr lang="en-US" sz="2800" dirty="0">
                <a:solidFill>
                  <a:srgbClr val="002060"/>
                </a:solidFill>
                <a:latin typeface="Cambria" panose="02040503050406030204" pitchFamily="18" charset="0"/>
              </a:rPr>
              <a:t>: Approximately 2 hours</a:t>
            </a:r>
          </a:p>
          <a:p>
            <a:pPr lvl="1">
              <a:spcAft>
                <a:spcPts val="450"/>
              </a:spcAft>
              <a:buSzPct val="100000"/>
              <a:buFont typeface="Wingdings" panose="05000000000000000000" pitchFamily="2" charset="2"/>
              <a:buChar char="§"/>
            </a:pPr>
            <a:r>
              <a:rPr lang="en-US" sz="2400" dirty="0">
                <a:solidFill>
                  <a:srgbClr val="002060"/>
                </a:solidFill>
                <a:latin typeface="Cambria" panose="02040503050406030204" pitchFamily="18" charset="0"/>
              </a:rPr>
              <a:t>Background Questionnaire (45 minutes)</a:t>
            </a:r>
          </a:p>
          <a:p>
            <a:pPr lvl="1">
              <a:spcAft>
                <a:spcPts val="450"/>
              </a:spcAft>
              <a:buSzPct val="100000"/>
              <a:buFont typeface="Wingdings" panose="05000000000000000000" pitchFamily="2" charset="2"/>
              <a:buChar char="§"/>
            </a:pPr>
            <a:r>
              <a:rPr lang="en-US" sz="2400" dirty="0">
                <a:solidFill>
                  <a:srgbClr val="002060"/>
                </a:solidFill>
                <a:latin typeface="Cambria" panose="02040503050406030204" pitchFamily="18" charset="0"/>
              </a:rPr>
              <a:t>Assessment Core (5 minutes)</a:t>
            </a:r>
          </a:p>
          <a:p>
            <a:pPr lvl="1">
              <a:spcAft>
                <a:spcPts val="450"/>
              </a:spcAft>
              <a:buSzPct val="100000"/>
              <a:buFont typeface="Wingdings" panose="05000000000000000000" pitchFamily="2" charset="2"/>
              <a:buChar char="§"/>
            </a:pPr>
            <a:r>
              <a:rPr lang="en-US" sz="2400" dirty="0">
                <a:solidFill>
                  <a:srgbClr val="002060"/>
                </a:solidFill>
                <a:latin typeface="Cambria" panose="02040503050406030204" pitchFamily="18" charset="0"/>
              </a:rPr>
              <a:t>Assessment Items (60 minutes)</a:t>
            </a:r>
          </a:p>
          <a:p>
            <a:r>
              <a:rPr lang="en-US" sz="2800" u="sng" dirty="0">
                <a:solidFill>
                  <a:srgbClr val="002060"/>
                </a:solidFill>
                <a:latin typeface="Cambria" panose="02040503050406030204" pitchFamily="18" charset="0"/>
              </a:rPr>
              <a:t>Background questionnaire </a:t>
            </a:r>
          </a:p>
          <a:p>
            <a:pPr lvl="1" indent="-342900">
              <a:buFont typeface="Wingdings" panose="05000000000000000000" pitchFamily="2" charset="2"/>
              <a:buChar char="§"/>
            </a:pPr>
            <a:r>
              <a:rPr lang="en-US" sz="2400" dirty="0">
                <a:solidFill>
                  <a:srgbClr val="002060"/>
                </a:solidFill>
                <a:latin typeface="Cambria" panose="02040503050406030204" pitchFamily="18" charset="0"/>
              </a:rPr>
              <a:t>Focused on inmates’ participation in prison-specific programs and activities</a:t>
            </a:r>
          </a:p>
          <a:p>
            <a:pPr lvl="1" indent="-342900">
              <a:buFont typeface="Wingdings" panose="05000000000000000000" pitchFamily="2" charset="2"/>
              <a:buChar char="§"/>
            </a:pPr>
            <a:r>
              <a:rPr lang="en-US" sz="2400" dirty="0">
                <a:solidFill>
                  <a:srgbClr val="002060"/>
                </a:solidFill>
                <a:latin typeface="Cambria" panose="02040503050406030204" pitchFamily="18" charset="0"/>
              </a:rPr>
              <a:t>Conducted either in English or Spanish</a:t>
            </a:r>
          </a:p>
          <a:p>
            <a:pPr marL="0" indent="0">
              <a:buNone/>
            </a:pPr>
            <a:endParaRPr lang="en-US" dirty="0"/>
          </a:p>
        </p:txBody>
      </p:sp>
      <p:sp>
        <p:nvSpPr>
          <p:cNvPr id="6" name="laptop"/>
          <p:cNvSpPr>
            <a:spLocks noEditPoints="1" noChangeArrowheads="1"/>
          </p:cNvSpPr>
          <p:nvPr/>
        </p:nvSpPr>
        <p:spPr bwMode="auto">
          <a:xfrm>
            <a:off x="7089313" y="1726622"/>
            <a:ext cx="538843" cy="385763"/>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11022920" y="1685604"/>
            <a:ext cx="455079" cy="467797"/>
          </a:xfrm>
          <a:prstGeom prst="rect">
            <a:avLst/>
          </a:prstGeom>
          <a:scene3d>
            <a:camera prst="perspectiveContrastingLeftFacing"/>
            <a:lightRig rig="threePt" dir="t"/>
          </a:scene3d>
        </p:spPr>
      </p:pic>
    </p:spTree>
    <p:extLst>
      <p:ext uri="{BB962C8B-B14F-4D97-AF65-F5344CB8AC3E}">
        <p14:creationId xmlns:p14="http://schemas.microsoft.com/office/powerpoint/2010/main" val="219762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33" y="191912"/>
            <a:ext cx="9132711" cy="1446442"/>
          </a:xfrm>
        </p:spPr>
        <p:txBody>
          <a:bodyPr>
            <a:normAutofit fontScale="90000"/>
          </a:bodyPr>
          <a:lstStyle/>
          <a:p>
            <a:br>
              <a:rPr lang="en-US" sz="2400" dirty="0">
                <a:solidFill>
                  <a:schemeClr val="bg1">
                    <a:lumMod val="65000"/>
                  </a:schemeClr>
                </a:solidFill>
                <a:effectLst>
                  <a:outerShdw blurRad="38100" dist="38100" dir="2700000" algn="tl">
                    <a:srgbClr val="000000">
                      <a:alpha val="43137"/>
                    </a:srgbClr>
                  </a:outerShdw>
                </a:effectLst>
                <a:latin typeface="+mn-lt"/>
              </a:rPr>
            </a:br>
            <a:r>
              <a:rPr lang="en-US" dirty="0">
                <a:solidFill>
                  <a:srgbClr val="002060"/>
                </a:solidFill>
                <a:effectLst>
                  <a:outerShdw blurRad="38100" dist="38100" dir="2700000" algn="tl">
                    <a:srgbClr val="000000">
                      <a:alpha val="43137"/>
                    </a:srgbClr>
                  </a:outerShdw>
                </a:effectLst>
                <a:latin typeface="Cambria" panose="02040503050406030204" pitchFamily="18" charset="0"/>
              </a:rPr>
              <a:t>Summary (2)</a:t>
            </a:r>
            <a:br>
              <a:rPr lang="en-US" sz="2400" dirty="0">
                <a:solidFill>
                  <a:srgbClr val="002060"/>
                </a:solidFill>
                <a:effectLst>
                  <a:outerShdw blurRad="38100" dist="38100" dir="2700000" algn="tl">
                    <a:srgbClr val="000000">
                      <a:alpha val="43137"/>
                    </a:srgbClr>
                  </a:outerShdw>
                </a:effectLst>
                <a:latin typeface="+mn-lt"/>
              </a:rPr>
            </a:br>
            <a:r>
              <a:rPr lang="en-US" sz="3800" dirty="0">
                <a:solidFill>
                  <a:srgbClr val="002060"/>
                </a:solidFill>
                <a:effectLst>
                  <a:outerShdw blurRad="38100" dist="38100" dir="2700000" algn="tl">
                    <a:srgbClr val="000000">
                      <a:alpha val="43137"/>
                    </a:srgbClr>
                  </a:outerShdw>
                </a:effectLst>
                <a:latin typeface="Cambria" panose="02040503050406030204" pitchFamily="18" charset="0"/>
              </a:rPr>
              <a:t>Among incarcerated adults</a:t>
            </a:r>
            <a:endParaRPr lang="en-US" sz="3800" dirty="0">
              <a:effectLst>
                <a:outerShdw blurRad="38100" dist="38100" dir="2700000" algn="tl">
                  <a:srgbClr val="000000">
                    <a:alpha val="43137"/>
                  </a:srgbClr>
                </a:outerShdw>
              </a:effectLst>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629637A9-119A-49DA-BD12-AAC58B377D80}" type="slidenum">
              <a:rPr lang="en-US" smtClean="0"/>
              <a:t>40</a:t>
            </a:fld>
            <a:endParaRPr lang="en-US" dirty="0"/>
          </a:p>
        </p:txBody>
      </p:sp>
      <p:sp>
        <p:nvSpPr>
          <p:cNvPr id="5" name="TextBox 4"/>
          <p:cNvSpPr txBox="1"/>
          <p:nvPr/>
        </p:nvSpPr>
        <p:spPr>
          <a:xfrm>
            <a:off x="979640" y="3527186"/>
            <a:ext cx="4661210" cy="168507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spcAft>
                <a:spcPts val="900"/>
              </a:spcAft>
              <a:buClr>
                <a:srgbClr val="002060"/>
              </a:buClr>
            </a:pPr>
            <a:r>
              <a:rPr lang="en-US" sz="2400" dirty="0">
                <a:solidFill>
                  <a:srgbClr val="002060"/>
                </a:solidFill>
                <a:latin typeface="Cambria" panose="02040503050406030204" pitchFamily="18" charset="0"/>
              </a:rPr>
              <a:t>-Had a prison job. </a:t>
            </a:r>
          </a:p>
          <a:p>
            <a:pPr>
              <a:buClr>
                <a:srgbClr val="002060"/>
              </a:buClr>
            </a:pPr>
            <a:r>
              <a:rPr lang="en-US" sz="2400" dirty="0">
                <a:solidFill>
                  <a:srgbClr val="002060"/>
                </a:solidFill>
                <a:latin typeface="Cambria" panose="02040503050406030204" pitchFamily="18" charset="0"/>
              </a:rPr>
              <a:t>-However, many did not use literacy or numeracy skills in that job.</a:t>
            </a:r>
          </a:p>
        </p:txBody>
      </p:sp>
      <p:sp>
        <p:nvSpPr>
          <p:cNvPr id="7" name="TextBox 6"/>
          <p:cNvSpPr txBox="1"/>
          <p:nvPr/>
        </p:nvSpPr>
        <p:spPr>
          <a:xfrm>
            <a:off x="5948032" y="2012316"/>
            <a:ext cx="5738446" cy="8309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buClr>
                <a:srgbClr val="002060"/>
              </a:buClr>
            </a:pPr>
            <a:r>
              <a:rPr lang="en-US" sz="2400" dirty="0">
                <a:solidFill>
                  <a:srgbClr val="002060"/>
                </a:solidFill>
                <a:latin typeface="Cambria" panose="02040503050406030204" pitchFamily="18" charset="0"/>
              </a:rPr>
              <a:t>Compared to those with a prison job, those without a job</a:t>
            </a:r>
          </a:p>
        </p:txBody>
      </p:sp>
      <p:sp>
        <p:nvSpPr>
          <p:cNvPr id="3" name="TextBox 2"/>
          <p:cNvSpPr txBox="1"/>
          <p:nvPr/>
        </p:nvSpPr>
        <p:spPr>
          <a:xfrm>
            <a:off x="7373994" y="4462480"/>
            <a:ext cx="4208406" cy="461665"/>
          </a:xfrm>
          <a:prstGeom prst="rect">
            <a:avLst/>
          </a:prstGeom>
          <a:noFill/>
          <a:ln w="3175">
            <a:noFill/>
          </a:ln>
        </p:spPr>
        <p:txBody>
          <a:bodyPr wrap="square" rtlCol="0">
            <a:spAutoFit/>
          </a:bodyPr>
          <a:lstStyle/>
          <a:p>
            <a:pPr lvl="0"/>
            <a:r>
              <a:rPr lang="en-US" sz="2400" dirty="0">
                <a:solidFill>
                  <a:srgbClr val="002060"/>
                </a:solidFill>
                <a:latin typeface="Cambria" panose="02040503050406030204" pitchFamily="18" charset="0"/>
              </a:rPr>
              <a:t>had similar numeracy scores</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622" y="4217976"/>
            <a:ext cx="872837" cy="87283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9622" y="3072447"/>
            <a:ext cx="868495" cy="87283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5533" y="1911046"/>
            <a:ext cx="1434009" cy="1415247"/>
          </a:xfrm>
          <a:prstGeom prst="rect">
            <a:avLst/>
          </a:prstGeom>
          <a:noFill/>
          <a:ln>
            <a:noFill/>
          </a:ln>
        </p:spPr>
      </p:pic>
      <p:sp>
        <p:nvSpPr>
          <p:cNvPr id="13" name="TextBox 12"/>
          <p:cNvSpPr txBox="1"/>
          <p:nvPr/>
        </p:nvSpPr>
        <p:spPr>
          <a:xfrm>
            <a:off x="7348117" y="3239115"/>
            <a:ext cx="3437006"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buClr>
                <a:srgbClr val="002060"/>
              </a:buClr>
            </a:pPr>
            <a:r>
              <a:rPr lang="en-US" sz="2400" dirty="0">
                <a:solidFill>
                  <a:srgbClr val="002060"/>
                </a:solidFill>
                <a:latin typeface="Cambria" panose="02040503050406030204" pitchFamily="18" charset="0"/>
              </a:rPr>
              <a:t>had lower literacy scores</a:t>
            </a:r>
          </a:p>
        </p:txBody>
      </p:sp>
      <p:pic>
        <p:nvPicPr>
          <p:cNvPr id="14" name="Picture 3" descr="image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560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5762" y="2641348"/>
            <a:ext cx="7490715" cy="358800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noFill/>
        </p:spPr>
        <p:txBody>
          <a:bodyPr>
            <a:normAutofit fontScale="90000"/>
          </a:bodyPr>
          <a:lstStyle/>
          <a:p>
            <a:br>
              <a:rPr lang="en-US" sz="2175" dirty="0">
                <a:solidFill>
                  <a:schemeClr val="bg1">
                    <a:lumMod val="65000"/>
                  </a:schemeClr>
                </a:solidFill>
                <a:effectLst>
                  <a:outerShdw blurRad="38100" dist="38100" dir="2700000" algn="tl">
                    <a:srgbClr val="000000">
                      <a:alpha val="43137"/>
                    </a:srgbClr>
                  </a:outerShdw>
                </a:effectLst>
              </a:rPr>
            </a:br>
            <a:r>
              <a:rPr lang="en-US" dirty="0">
                <a:solidFill>
                  <a:srgbClr val="002060"/>
                </a:solidFill>
                <a:effectLst>
                  <a:outerShdw blurRad="38100" dist="38100" dir="2700000" algn="tl">
                    <a:srgbClr val="000000">
                      <a:alpha val="43137"/>
                    </a:srgbClr>
                  </a:outerShdw>
                </a:effectLst>
                <a:latin typeface="Cambria" panose="02040503050406030204" pitchFamily="18" charset="0"/>
              </a:rPr>
              <a:t>Summary (3)</a:t>
            </a:r>
            <a:br>
              <a:rPr lang="en-US" sz="2175" dirty="0">
                <a:solidFill>
                  <a:schemeClr val="bg1">
                    <a:lumMod val="65000"/>
                  </a:schemeClr>
                </a:solidFill>
                <a:effectLst>
                  <a:outerShdw blurRad="38100" dist="38100" dir="2700000" algn="tl">
                    <a:srgbClr val="000000">
                      <a:alpha val="43137"/>
                    </a:srgbClr>
                  </a:outerShdw>
                </a:effectLst>
              </a:rPr>
            </a:br>
            <a:r>
              <a:rPr lang="en-US" sz="3800" dirty="0">
                <a:solidFill>
                  <a:srgbClr val="002060"/>
                </a:solidFill>
                <a:effectLst>
                  <a:outerShdw blurRad="38100" dist="38100" dir="2700000" algn="tl">
                    <a:srgbClr val="000000">
                      <a:alpha val="43137"/>
                    </a:srgbClr>
                  </a:outerShdw>
                </a:effectLst>
                <a:latin typeface="Cambria" panose="02040503050406030204" pitchFamily="18" charset="0"/>
              </a:rPr>
              <a:t>Among incarcerated adults</a:t>
            </a:r>
            <a:endParaRPr lang="en-US" sz="3800"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629637A9-119A-49DA-BD12-AAC58B377D80}" type="slidenum">
              <a:rPr lang="en-US" smtClean="0"/>
              <a:t>41</a:t>
            </a:fld>
            <a:endParaRPr lang="en-US" dirty="0"/>
          </a:p>
        </p:txBody>
      </p:sp>
      <p:sp>
        <p:nvSpPr>
          <p:cNvPr id="17" name="Rectangle 16"/>
          <p:cNvSpPr/>
          <p:nvPr/>
        </p:nvSpPr>
        <p:spPr>
          <a:xfrm>
            <a:off x="3759803" y="2641348"/>
            <a:ext cx="4695926" cy="358800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p:cNvGrpSpPr/>
          <p:nvPr/>
        </p:nvGrpSpPr>
        <p:grpSpPr>
          <a:xfrm>
            <a:off x="947094" y="2641347"/>
            <a:ext cx="2702736" cy="3295903"/>
            <a:chOff x="614908" y="2345697"/>
            <a:chExt cx="3127716" cy="4394538"/>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2528" y="2345697"/>
              <a:ext cx="1779100" cy="1755823"/>
            </a:xfrm>
            <a:prstGeom prst="rect">
              <a:avLst/>
            </a:prstGeom>
          </p:spPr>
        </p:pic>
        <p:sp>
          <p:nvSpPr>
            <p:cNvPr id="15" name="TextBox 14"/>
            <p:cNvSpPr txBox="1"/>
            <p:nvPr/>
          </p:nvSpPr>
          <p:spPr>
            <a:xfrm>
              <a:off x="614908" y="4154912"/>
              <a:ext cx="3127716" cy="258532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buClr>
                  <a:srgbClr val="002060"/>
                </a:buClr>
              </a:pPr>
              <a:r>
                <a:rPr lang="en-US" sz="2400" dirty="0">
                  <a:solidFill>
                    <a:srgbClr val="002060"/>
                  </a:solidFill>
                  <a:latin typeface="Cambria" panose="02040503050406030204" pitchFamily="18" charset="0"/>
                </a:rPr>
                <a:t>completed some level of education during their current prison term.</a:t>
              </a:r>
            </a:p>
          </p:txBody>
        </p:sp>
      </p:grpSp>
      <p:grpSp>
        <p:nvGrpSpPr>
          <p:cNvPr id="7" name="Group 6"/>
          <p:cNvGrpSpPr/>
          <p:nvPr/>
        </p:nvGrpSpPr>
        <p:grpSpPr>
          <a:xfrm>
            <a:off x="4489021" y="2647534"/>
            <a:ext cx="2111036" cy="3041758"/>
            <a:chOff x="3953361" y="2387045"/>
            <a:chExt cx="2814714" cy="4055676"/>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4920" y="2387045"/>
              <a:ext cx="1929362" cy="1904118"/>
            </a:xfrm>
            <a:prstGeom prst="rect">
              <a:avLst/>
            </a:prstGeom>
          </p:spPr>
        </p:pic>
        <p:sp>
          <p:nvSpPr>
            <p:cNvPr id="18" name="TextBox 17"/>
            <p:cNvSpPr txBox="1"/>
            <p:nvPr/>
          </p:nvSpPr>
          <p:spPr>
            <a:xfrm>
              <a:off x="3953361" y="4349841"/>
              <a:ext cx="2814714" cy="209288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buClr>
                  <a:srgbClr val="002060"/>
                </a:buClr>
              </a:pPr>
              <a:r>
                <a:rPr lang="en-US" sz="2400" dirty="0">
                  <a:solidFill>
                    <a:srgbClr val="002060"/>
                  </a:solidFill>
                  <a:latin typeface="Cambria" panose="02040503050406030204" pitchFamily="18" charset="0"/>
                </a:rPr>
                <a:t>are currently studying for a formal degree or credential.</a:t>
              </a:r>
            </a:p>
          </p:txBody>
        </p:sp>
      </p:gr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0651" y="2618878"/>
            <a:ext cx="1397668" cy="1379380"/>
          </a:xfrm>
          <a:prstGeom prst="rect">
            <a:avLst/>
          </a:prstGeom>
        </p:spPr>
      </p:pic>
      <p:sp>
        <p:nvSpPr>
          <p:cNvPr id="13" name="TextBox 12"/>
          <p:cNvSpPr txBox="1"/>
          <p:nvPr/>
        </p:nvSpPr>
        <p:spPr>
          <a:xfrm>
            <a:off x="6600057" y="4226364"/>
            <a:ext cx="2111036" cy="8309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buClr>
                <a:srgbClr val="002060"/>
              </a:buClr>
            </a:pPr>
            <a:r>
              <a:rPr lang="en-US" sz="2400" dirty="0">
                <a:solidFill>
                  <a:srgbClr val="002060"/>
                </a:solidFill>
                <a:latin typeface="Cambria" panose="02040503050406030204" pitchFamily="18" charset="0"/>
              </a:rPr>
              <a:t>Not currently studying, but</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0651" y="2614208"/>
            <a:ext cx="1514356" cy="1494740"/>
          </a:xfrm>
          <a:prstGeom prst="rect">
            <a:avLst/>
          </a:prstGeom>
        </p:spPr>
      </p:pic>
      <p:sp>
        <p:nvSpPr>
          <p:cNvPr id="21" name="TextBox 20"/>
          <p:cNvSpPr txBox="1"/>
          <p:nvPr/>
        </p:nvSpPr>
        <p:spPr>
          <a:xfrm>
            <a:off x="8795760" y="4659689"/>
            <a:ext cx="2246584" cy="15696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buClr>
                <a:srgbClr val="002060"/>
              </a:buClr>
            </a:pPr>
            <a:r>
              <a:rPr lang="en-US" sz="2400" dirty="0">
                <a:solidFill>
                  <a:srgbClr val="002060"/>
                </a:solidFill>
                <a:latin typeface="Cambria" panose="02040503050406030204" pitchFamily="18" charset="0"/>
              </a:rPr>
              <a:t>of them want to study for a formal degree or credential</a:t>
            </a:r>
          </a:p>
        </p:txBody>
      </p:sp>
      <p:cxnSp>
        <p:nvCxnSpPr>
          <p:cNvPr id="8" name="Straight Connector 7"/>
          <p:cNvCxnSpPr/>
          <p:nvPr/>
        </p:nvCxnSpPr>
        <p:spPr>
          <a:xfrm>
            <a:off x="8218061" y="3590468"/>
            <a:ext cx="742767" cy="342900"/>
          </a:xfrm>
          <a:prstGeom prst="line">
            <a:avLst/>
          </a:prstGeom>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1082524" y="1820478"/>
            <a:ext cx="6535305"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buClr>
                <a:srgbClr val="002060"/>
              </a:buClr>
            </a:pPr>
            <a:r>
              <a:rPr lang="en-US" sz="2800" dirty="0">
                <a:solidFill>
                  <a:srgbClr val="002060"/>
                </a:solidFill>
                <a:latin typeface="Cambria" panose="02040503050406030204" pitchFamily="18" charset="0"/>
              </a:rPr>
              <a:t>Interest in education programs is high</a:t>
            </a:r>
          </a:p>
        </p:txBody>
      </p:sp>
      <p:pic>
        <p:nvPicPr>
          <p:cNvPr id="20" name="Picture 3" descr="image0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42" presetClass="path" presetSubtype="0" accel="50000" decel="50000" fill="hold" nodeType="withEffect">
                                  <p:stCondLst>
                                    <p:cond delay="0"/>
                                  </p:stCondLst>
                                  <p:childTnLst>
                                    <p:animMotion origin="layout" path="M -2.08333E-6 2.59259E-6 L 0.18711 0.10532 " pathEditMode="relative" rAng="0" ptsTypes="AA">
                                      <p:cBhvr>
                                        <p:cTn id="34" dur="2000" fill="hold"/>
                                        <p:tgtEl>
                                          <p:spTgt spid="19"/>
                                        </p:tgtEl>
                                        <p:attrNameLst>
                                          <p:attrName>ppt_x</p:attrName>
                                          <p:attrName>ppt_y</p:attrName>
                                        </p:attrNameLst>
                                      </p:cBhvr>
                                      <p:rCtr x="9349" y="5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3" grpId="0"/>
      <p:bldP spid="21" grpId="0"/>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328384"/>
          </a:xfrm>
        </p:spPr>
        <p:txBody>
          <a:bodyPr>
            <a:normAutofit fontScale="90000"/>
          </a:bodyPr>
          <a:lstStyle/>
          <a:p>
            <a:br>
              <a:rPr lang="en-US" sz="2175" dirty="0">
                <a:solidFill>
                  <a:schemeClr val="bg1">
                    <a:lumMod val="65000"/>
                  </a:schemeClr>
                </a:solidFill>
                <a:effectLst>
                  <a:outerShdw blurRad="38100" dist="38100" dir="2700000" algn="tl">
                    <a:srgbClr val="000000">
                      <a:alpha val="43137"/>
                    </a:srgbClr>
                  </a:outerShdw>
                </a:effectLst>
              </a:rPr>
            </a:br>
            <a:r>
              <a:rPr lang="en-US" dirty="0">
                <a:solidFill>
                  <a:srgbClr val="002060"/>
                </a:solidFill>
                <a:effectLst>
                  <a:outerShdw blurRad="38100" dist="38100" dir="2700000" algn="tl">
                    <a:srgbClr val="000000">
                      <a:alpha val="43137"/>
                    </a:srgbClr>
                  </a:outerShdw>
                </a:effectLst>
                <a:latin typeface="Cambria" panose="02040503050406030204" pitchFamily="18" charset="0"/>
              </a:rPr>
              <a:t>Summary</a:t>
            </a:r>
            <a:r>
              <a:rPr lang="en-US" dirty="0">
                <a:solidFill>
                  <a:srgbClr val="002060"/>
                </a:solidFill>
                <a:effectLst>
                  <a:outerShdw blurRad="38100" dist="38100" dir="2700000" algn="tl">
                    <a:srgbClr val="000000">
                      <a:alpha val="43137"/>
                    </a:srgbClr>
                  </a:outerShdw>
                </a:effectLst>
              </a:rPr>
              <a:t> (4)</a:t>
            </a:r>
            <a:br>
              <a:rPr lang="en-US" sz="4000" dirty="0">
                <a:solidFill>
                  <a:schemeClr val="bg1">
                    <a:lumMod val="65000"/>
                  </a:schemeClr>
                </a:solidFill>
                <a:effectLst>
                  <a:outerShdw blurRad="38100" dist="38100" dir="2700000" algn="tl">
                    <a:srgbClr val="000000">
                      <a:alpha val="43137"/>
                    </a:srgbClr>
                  </a:outerShdw>
                </a:effectLst>
              </a:rPr>
            </a:br>
            <a:r>
              <a:rPr lang="en-US" sz="3800" dirty="0">
                <a:solidFill>
                  <a:srgbClr val="002060"/>
                </a:solidFill>
                <a:effectLst>
                  <a:outerShdw blurRad="38100" dist="38100" dir="2700000" algn="tl">
                    <a:srgbClr val="000000">
                      <a:alpha val="43137"/>
                    </a:srgbClr>
                  </a:outerShdw>
                </a:effectLst>
                <a:latin typeface="Cambria" panose="02040503050406030204" pitchFamily="18" charset="0"/>
              </a:rPr>
              <a:t>Among incarcerated adults</a:t>
            </a:r>
            <a:endParaRPr lang="en-US" sz="3800" dirty="0">
              <a:latin typeface="Cambria" panose="02040503050406030204" pitchFamily="18" charset="0"/>
            </a:endParaRPr>
          </a:p>
        </p:txBody>
      </p:sp>
      <p:sp>
        <p:nvSpPr>
          <p:cNvPr id="4" name="Slide Number Placeholder 3"/>
          <p:cNvSpPr>
            <a:spLocks noGrp="1"/>
          </p:cNvSpPr>
          <p:nvPr>
            <p:ph type="sldNum" sz="quarter" idx="12"/>
          </p:nvPr>
        </p:nvSpPr>
        <p:spPr/>
        <p:txBody>
          <a:bodyPr/>
          <a:lstStyle/>
          <a:p>
            <a:fld id="{629637A9-119A-49DA-BD12-AAC58B377D80}" type="slidenum">
              <a:rPr lang="en-US" smtClean="0"/>
              <a:t>42</a:t>
            </a:fld>
            <a:endParaRPr lang="en-US" dirty="0"/>
          </a:p>
        </p:txBody>
      </p:sp>
      <p:grpSp>
        <p:nvGrpSpPr>
          <p:cNvPr id="6" name="Group 5"/>
          <p:cNvGrpSpPr/>
          <p:nvPr/>
        </p:nvGrpSpPr>
        <p:grpSpPr>
          <a:xfrm>
            <a:off x="893576" y="1889982"/>
            <a:ext cx="3143033" cy="3239685"/>
            <a:chOff x="614908" y="2427072"/>
            <a:chExt cx="3253943" cy="3351839"/>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904" y="2427072"/>
              <a:ext cx="1630683" cy="1609347"/>
            </a:xfrm>
            <a:prstGeom prst="rect">
              <a:avLst/>
            </a:prstGeom>
          </p:spPr>
        </p:pic>
        <p:sp>
          <p:nvSpPr>
            <p:cNvPr id="15" name="TextBox 14"/>
            <p:cNvSpPr txBox="1"/>
            <p:nvPr/>
          </p:nvSpPr>
          <p:spPr>
            <a:xfrm>
              <a:off x="614908" y="4154911"/>
              <a:ext cx="3253943" cy="1624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buClr>
                  <a:srgbClr val="002060"/>
                </a:buClr>
              </a:pPr>
              <a:r>
                <a:rPr lang="en-US" sz="2400" dirty="0">
                  <a:solidFill>
                    <a:srgbClr val="002060"/>
                  </a:solidFill>
                  <a:latin typeface="Cambria" panose="02040503050406030204" pitchFamily="18" charset="0"/>
                </a:rPr>
                <a:t>Completed some level of education during their current prison term</a:t>
              </a:r>
            </a:p>
          </p:txBody>
        </p:sp>
      </p:grpSp>
      <p:sp>
        <p:nvSpPr>
          <p:cNvPr id="16" name="Slide Number Placeholder 3"/>
          <p:cNvSpPr txBox="1">
            <a:spLocks/>
          </p:cNvSpPr>
          <p:nvPr/>
        </p:nvSpPr>
        <p:spPr>
          <a:xfrm>
            <a:off x="7149620" y="5926278"/>
            <a:ext cx="984019" cy="273844"/>
          </a:xfrm>
          <a:prstGeom prst="rect">
            <a:avLst/>
          </a:prstGeom>
        </p:spPr>
        <p:txBody>
          <a:bodyPr vert="horz" lIns="68580" tIns="34290" rIns="68580" bIns="3429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9637A9-119A-49DA-BD12-AAC58B377D80}" type="slidenum">
              <a:rPr lang="en-US" sz="788"/>
              <a:pPr/>
              <a:t>42</a:t>
            </a:fld>
            <a:endParaRPr lang="en-US" sz="788" dirty="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7180" y="1884642"/>
            <a:ext cx="1581531" cy="1560838"/>
          </a:xfrm>
          <a:prstGeom prst="rect">
            <a:avLst/>
          </a:prstGeom>
        </p:spPr>
      </p:pic>
      <p:sp>
        <p:nvSpPr>
          <p:cNvPr id="20" name="TextBox 19"/>
          <p:cNvSpPr txBox="1"/>
          <p:nvPr/>
        </p:nvSpPr>
        <p:spPr>
          <a:xfrm>
            <a:off x="4533259" y="3560007"/>
            <a:ext cx="2391412" cy="12003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buClr>
                <a:srgbClr val="002060"/>
              </a:buClr>
            </a:pPr>
            <a:r>
              <a:rPr lang="en-US" sz="2400" dirty="0">
                <a:solidFill>
                  <a:srgbClr val="002060"/>
                </a:solidFill>
                <a:latin typeface="Cambria" panose="02040503050406030204" pitchFamily="18" charset="0"/>
              </a:rPr>
              <a:t>Participated in a job training program</a:t>
            </a:r>
          </a:p>
        </p:txBody>
      </p:sp>
      <p:sp>
        <p:nvSpPr>
          <p:cNvPr id="11" name="TextBox 10"/>
          <p:cNvSpPr txBox="1"/>
          <p:nvPr/>
        </p:nvSpPr>
        <p:spPr>
          <a:xfrm>
            <a:off x="7903331" y="2988905"/>
            <a:ext cx="3679069" cy="1384995"/>
          </a:xfrm>
          <a:prstGeom prst="rect">
            <a:avLst/>
          </a:prstGeom>
          <a:noFill/>
          <a:ln>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buClr>
                <a:srgbClr val="002060"/>
              </a:buClr>
            </a:pPr>
            <a:r>
              <a:rPr lang="en-US" sz="2800" dirty="0">
                <a:solidFill>
                  <a:srgbClr val="002060"/>
                </a:solidFill>
                <a:latin typeface="Cambria" panose="02040503050406030204" pitchFamily="18" charset="0"/>
              </a:rPr>
              <a:t>Education programs are more popular than job training programs.</a:t>
            </a:r>
          </a:p>
        </p:txBody>
      </p:sp>
      <p:pic>
        <p:nvPicPr>
          <p:cNvPr id="12"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61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2000"/>
                                        <p:tgtEl>
                                          <p:spTgt spid="20"/>
                                        </p:tgtEl>
                                      </p:cBhvr>
                                    </p:animEffec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3150" y="1863726"/>
            <a:ext cx="7505700" cy="1470025"/>
          </a:xfrm>
          <a:solidFill>
            <a:schemeClr val="bg1">
              <a:lumMod val="85000"/>
            </a:schemeClr>
          </a:solidFill>
          <a:ln>
            <a:solidFill>
              <a:srgbClr val="4F81BD"/>
            </a:solidFill>
          </a:ln>
        </p:spPr>
        <p:txBody>
          <a:bodyPr>
            <a:normAutofit/>
          </a:bodyPr>
          <a:lstStyle/>
          <a:p>
            <a:pPr algn="l"/>
            <a:r>
              <a:rPr lang="en-US" sz="4000" dirty="0">
                <a:solidFill>
                  <a:srgbClr val="002060"/>
                </a:solidFill>
                <a:effectLst>
                  <a:outerShdw blurRad="38100" dist="38100" dir="2700000" algn="tl">
                    <a:srgbClr val="000000">
                      <a:alpha val="43137"/>
                    </a:srgbClr>
                  </a:outerShdw>
                </a:effectLst>
                <a:latin typeface="Cambria" panose="02040503050406030204" pitchFamily="18" charset="0"/>
              </a:rPr>
              <a:t>Slide Modules you can add to your presentation:</a:t>
            </a:r>
          </a:p>
        </p:txBody>
      </p:sp>
      <p:sp>
        <p:nvSpPr>
          <p:cNvPr id="3" name="Content Placeholder 2"/>
          <p:cNvSpPr>
            <a:spLocks noGrp="1"/>
          </p:cNvSpPr>
          <p:nvPr>
            <p:ph type="subTitle" idx="1"/>
          </p:nvPr>
        </p:nvSpPr>
        <p:spPr>
          <a:xfrm>
            <a:off x="2895600" y="3886200"/>
            <a:ext cx="6400800" cy="2108200"/>
          </a:xfrm>
        </p:spPr>
        <p:txBody>
          <a:bodyPr>
            <a:normAutofit/>
          </a:bodyPr>
          <a:lstStyle/>
          <a:p>
            <a:pPr marL="914400" lvl="1" indent="-457200" algn="l">
              <a:buFont typeface="Arial" panose="020B0604020202020204" pitchFamily="34" charset="0"/>
              <a:buChar char="•"/>
            </a:pPr>
            <a:r>
              <a:rPr lang="en-US" dirty="0">
                <a:latin typeface="Cambria" panose="02040503050406030204" pitchFamily="18" charset="0"/>
              </a:rPr>
              <a:t> </a:t>
            </a:r>
            <a:r>
              <a:rPr lang="en-US" dirty="0">
                <a:latin typeface="Cambria" panose="02040503050406030204" pitchFamily="18" charset="0"/>
                <a:hlinkClick r:id="rId2"/>
              </a:rPr>
              <a:t>What is PIAAC? </a:t>
            </a:r>
            <a:endParaRPr lang="en-US" dirty="0">
              <a:latin typeface="Cambria" panose="02040503050406030204" pitchFamily="18" charset="0"/>
            </a:endParaRPr>
          </a:p>
          <a:p>
            <a:pPr marL="914400" lvl="1" indent="-457200" algn="l">
              <a:buFont typeface="Arial" panose="020B0604020202020204" pitchFamily="34" charset="0"/>
              <a:buChar char="•"/>
            </a:pPr>
            <a:r>
              <a:rPr lang="en-US" dirty="0">
                <a:latin typeface="Cambria" panose="02040503050406030204" pitchFamily="18" charset="0"/>
              </a:rPr>
              <a:t> </a:t>
            </a:r>
            <a:r>
              <a:rPr lang="en-US" dirty="0">
                <a:latin typeface="Cambria" panose="02040503050406030204" pitchFamily="18" charset="0"/>
                <a:hlinkClick r:id="rId3"/>
              </a:rPr>
              <a:t>Sample Tasks</a:t>
            </a:r>
            <a:endParaRPr lang="en-US" dirty="0">
              <a:latin typeface="Cambria" panose="02040503050406030204" pitchFamily="18" charset="0"/>
            </a:endParaRPr>
          </a:p>
          <a:p>
            <a:pPr marL="914400" lvl="1" indent="-457200" algn="l">
              <a:buFont typeface="Arial" panose="020B0604020202020204" pitchFamily="34" charset="0"/>
              <a:buChar char="•"/>
            </a:pPr>
            <a:r>
              <a:rPr lang="en-US" dirty="0">
                <a:latin typeface="Cambria" panose="02040503050406030204" pitchFamily="18" charset="0"/>
              </a:rPr>
              <a:t> </a:t>
            </a:r>
            <a:r>
              <a:rPr lang="en-US" dirty="0">
                <a:latin typeface="Cambria" panose="02040503050406030204" pitchFamily="18" charset="0"/>
                <a:hlinkClick r:id="rId4"/>
              </a:rPr>
              <a:t>More PIAAC Resources</a:t>
            </a:r>
            <a:endParaRPr lang="en-US" dirty="0">
              <a:latin typeface="Cambria" panose="02040503050406030204" pitchFamily="18" charset="0"/>
            </a:endParaRPr>
          </a:p>
        </p:txBody>
      </p:sp>
      <p:pic>
        <p:nvPicPr>
          <p:cNvPr id="4" name="Picture 3"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620671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147" y="2342508"/>
            <a:ext cx="10702249" cy="2383604"/>
          </a:xfrm>
          <a:solidFill>
            <a:schemeClr val="bg1">
              <a:lumMod val="85000"/>
            </a:schemeClr>
          </a:solidFill>
          <a:ln>
            <a:solidFill>
              <a:srgbClr val="0070C0"/>
            </a:solidFill>
          </a:ln>
        </p:spPr>
        <p:txBody>
          <a:bodyPr>
            <a:noAutofit/>
          </a:bodyPr>
          <a:lstStyle/>
          <a:p>
            <a:pPr algn="l"/>
            <a:r>
              <a:rPr lang="en-US" sz="4000" dirty="0">
                <a:solidFill>
                  <a:srgbClr val="002060"/>
                </a:solidFill>
                <a:effectLst>
                  <a:outerShdw blurRad="38100" dist="38100" dir="2700000" algn="tl">
                    <a:srgbClr val="000000">
                      <a:alpha val="43137"/>
                    </a:srgbClr>
                  </a:outerShdw>
                </a:effectLst>
                <a:latin typeface="Cambria" panose="02040503050406030204" pitchFamily="18" charset="0"/>
              </a:rPr>
              <a:t>Additional information can be found in the</a:t>
            </a:r>
            <a:br>
              <a:rPr lang="en-US" sz="4000" dirty="0">
                <a:latin typeface="Cambria" panose="02040503050406030204" pitchFamily="18" charset="0"/>
              </a:rPr>
            </a:br>
            <a:r>
              <a:rPr lang="en-US" sz="4000" dirty="0">
                <a:latin typeface="Cambria" panose="02040503050406030204" pitchFamily="18" charset="0"/>
                <a:hlinkClick r:id="rId2"/>
              </a:rPr>
              <a:t>U.S. PIAAC Survey of Incarcerated Adults Results</a:t>
            </a:r>
            <a:endParaRPr lang="en-US" sz="4000" dirty="0">
              <a:latin typeface="Cambria" panose="02040503050406030204" pitchFamily="18" charset="0"/>
            </a:endParaRPr>
          </a:p>
        </p:txBody>
      </p:sp>
    </p:spTree>
    <p:extLst>
      <p:ext uri="{BB962C8B-B14F-4D97-AF65-F5344CB8AC3E}">
        <p14:creationId xmlns:p14="http://schemas.microsoft.com/office/powerpoint/2010/main" val="416472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2060"/>
                </a:solidFill>
                <a:effectLst>
                  <a:outerShdw blurRad="38100" dist="38100" dir="2700000" algn="tl">
                    <a:srgbClr val="000000">
                      <a:alpha val="43137"/>
                    </a:srgbClr>
                  </a:outerShdw>
                </a:effectLst>
                <a:latin typeface="Cambria" panose="02040503050406030204" pitchFamily="18" charset="0"/>
              </a:rPr>
              <a:t>How was the PIAAC U.S. Prison Study conducted? (cont.)</a:t>
            </a:r>
            <a:endParaRPr lang="en-US" dirty="0">
              <a:solidFill>
                <a:srgbClr val="002060"/>
              </a:solidFill>
            </a:endParaRPr>
          </a:p>
        </p:txBody>
      </p:sp>
      <p:pic>
        <p:nvPicPr>
          <p:cNvPr id="4" name="Picture 2" descr="https://surveys.nces.ed.gov/bps/img/IES_NCES_logo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699" y="5617856"/>
            <a:ext cx="1135953" cy="35441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609600" y="1619252"/>
            <a:ext cx="10972800" cy="4525963"/>
          </a:xfrm>
        </p:spPr>
        <p:txBody>
          <a:bodyPr>
            <a:normAutofit fontScale="92500" lnSpcReduction="20000"/>
          </a:bodyPr>
          <a:lstStyle/>
          <a:p>
            <a:pPr marL="0" indent="0">
              <a:buNone/>
            </a:pPr>
            <a:r>
              <a:rPr lang="en-US" sz="3000" u="sng" dirty="0">
                <a:solidFill>
                  <a:srgbClr val="002060"/>
                </a:solidFill>
                <a:latin typeface="Cambria" panose="02040503050406030204" pitchFamily="18" charset="0"/>
              </a:rPr>
              <a:t>Direct Assessment</a:t>
            </a:r>
            <a:r>
              <a:rPr lang="en-US" sz="3000" dirty="0">
                <a:solidFill>
                  <a:srgbClr val="002060"/>
                </a:solidFill>
                <a:latin typeface="Cambria" panose="02040503050406030204" pitchFamily="18" charset="0"/>
              </a:rPr>
              <a:t>: </a:t>
            </a:r>
          </a:p>
          <a:p>
            <a:pPr marL="0" indent="0">
              <a:spcAft>
                <a:spcPts val="600"/>
              </a:spcAft>
              <a:buNone/>
            </a:pPr>
            <a:r>
              <a:rPr lang="en-US" sz="3000" dirty="0">
                <a:solidFill>
                  <a:srgbClr val="002060"/>
                </a:solidFill>
                <a:latin typeface="Cambria" panose="02040503050406030204" pitchFamily="18" charset="0"/>
              </a:rPr>
              <a:t>1. The same direct assessment used in the Household Study was used in the Prison Study:</a:t>
            </a:r>
          </a:p>
          <a:p>
            <a:pPr lvl="2">
              <a:buSzPct val="100000"/>
              <a:buFont typeface="Wingdings" panose="05000000000000000000" pitchFamily="2" charset="2"/>
              <a:buChar char="§"/>
            </a:pPr>
            <a:r>
              <a:rPr lang="en-US" sz="3000" b="1" dirty="0">
                <a:solidFill>
                  <a:srgbClr val="002060"/>
                </a:solidFill>
                <a:latin typeface="Cambria" panose="02040503050406030204" pitchFamily="18" charset="0"/>
              </a:rPr>
              <a:t>Literacy: </a:t>
            </a:r>
            <a:r>
              <a:rPr lang="en-US" sz="3000" dirty="0">
                <a:solidFill>
                  <a:srgbClr val="002060"/>
                </a:solidFill>
                <a:latin typeface="Cambria" panose="02040503050406030204" pitchFamily="18" charset="0"/>
              </a:rPr>
              <a:t>Both paper-and-pencil and computer versions </a:t>
            </a:r>
          </a:p>
          <a:p>
            <a:pPr lvl="2">
              <a:buSzPct val="100000"/>
              <a:buFont typeface="Wingdings" panose="05000000000000000000" pitchFamily="2" charset="2"/>
              <a:buChar char="§"/>
            </a:pPr>
            <a:r>
              <a:rPr lang="en-US" sz="3000" b="1" dirty="0">
                <a:solidFill>
                  <a:srgbClr val="002060"/>
                </a:solidFill>
                <a:latin typeface="Cambria" panose="02040503050406030204" pitchFamily="18" charset="0"/>
              </a:rPr>
              <a:t>Numeracy:</a:t>
            </a:r>
            <a:r>
              <a:rPr lang="en-US" sz="3000" dirty="0">
                <a:solidFill>
                  <a:srgbClr val="002060"/>
                </a:solidFill>
                <a:latin typeface="Cambria" panose="02040503050406030204" pitchFamily="18" charset="0"/>
              </a:rPr>
              <a:t> Both paper-and-pencil and computer versions</a:t>
            </a:r>
          </a:p>
          <a:p>
            <a:pPr lvl="2">
              <a:buSzPct val="100000"/>
              <a:buFont typeface="Wingdings" panose="05000000000000000000" pitchFamily="2" charset="2"/>
              <a:buChar char="§"/>
            </a:pPr>
            <a:r>
              <a:rPr lang="en-US" sz="3000" b="1" dirty="0">
                <a:solidFill>
                  <a:srgbClr val="002060"/>
                </a:solidFill>
                <a:latin typeface="Cambria" panose="02040503050406030204" pitchFamily="18" charset="0"/>
              </a:rPr>
              <a:t>Problem solving in technology-rich environments: </a:t>
            </a:r>
            <a:r>
              <a:rPr lang="en-US" sz="3000" dirty="0">
                <a:solidFill>
                  <a:srgbClr val="002060"/>
                </a:solidFill>
                <a:latin typeface="Cambria" panose="02040503050406030204" pitchFamily="18" charset="0"/>
              </a:rPr>
              <a:t>Only on computer</a:t>
            </a:r>
          </a:p>
          <a:p>
            <a:pPr lvl="2">
              <a:buSzPct val="100000"/>
              <a:buFont typeface="Wingdings" panose="05000000000000000000" pitchFamily="2" charset="2"/>
              <a:buChar char="§"/>
            </a:pPr>
            <a:r>
              <a:rPr lang="en-US" sz="3000" b="1" dirty="0">
                <a:solidFill>
                  <a:srgbClr val="002060"/>
                </a:solidFill>
                <a:latin typeface="Cambria" panose="02040503050406030204" pitchFamily="18" charset="0"/>
              </a:rPr>
              <a:t>Reading components: </a:t>
            </a:r>
            <a:r>
              <a:rPr lang="en-US" sz="3000" dirty="0">
                <a:solidFill>
                  <a:srgbClr val="002060"/>
                </a:solidFill>
                <a:latin typeface="Cambria" panose="02040503050406030204" pitchFamily="18" charset="0"/>
              </a:rPr>
              <a:t>Only paper-and-pencil </a:t>
            </a:r>
          </a:p>
          <a:p>
            <a:pPr marL="288036" lvl="2" indent="0">
              <a:buSzPct val="100000"/>
              <a:buNone/>
            </a:pPr>
            <a:endParaRPr lang="en-US" sz="3000" dirty="0">
              <a:solidFill>
                <a:srgbClr val="002060"/>
              </a:solidFill>
              <a:latin typeface="Cambria" panose="02040503050406030204" pitchFamily="18" charset="0"/>
            </a:endParaRPr>
          </a:p>
          <a:p>
            <a:pPr marL="0" indent="0">
              <a:buNone/>
            </a:pPr>
            <a:r>
              <a:rPr lang="en-US" sz="3000" dirty="0">
                <a:solidFill>
                  <a:srgbClr val="002060"/>
                </a:solidFill>
                <a:latin typeface="Cambria" panose="02040503050406030204" pitchFamily="18" charset="0"/>
              </a:rPr>
              <a:t>2.  Adaptive</a:t>
            </a:r>
            <a:r>
              <a:rPr lang="en-US" sz="3000" b="1" dirty="0">
                <a:solidFill>
                  <a:srgbClr val="002060"/>
                </a:solidFill>
                <a:latin typeface="Cambria" panose="02040503050406030204" pitchFamily="18" charset="0"/>
              </a:rPr>
              <a:t>: </a:t>
            </a:r>
            <a:r>
              <a:rPr lang="en-US" sz="3000" dirty="0">
                <a:solidFill>
                  <a:srgbClr val="002060"/>
                </a:solidFill>
                <a:latin typeface="Cambria" panose="02040503050406030204" pitchFamily="18" charset="0"/>
              </a:rPr>
              <a:t>Items targeted to respondents’ performance</a:t>
            </a:r>
          </a:p>
          <a:p>
            <a:endParaRPr lang="en-US" dirty="0"/>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10477918" y="2929839"/>
            <a:ext cx="443533" cy="341012"/>
          </a:xfrm>
          <a:prstGeom prst="rect">
            <a:avLst/>
          </a:prstGeom>
          <a:scene3d>
            <a:camera prst="perspectiveContrastingLeftFacing"/>
            <a:lightRig rig="threePt" dir="t"/>
          </a:scene3d>
        </p:spPr>
      </p:pic>
      <p:sp>
        <p:nvSpPr>
          <p:cNvPr id="10" name="laptop"/>
          <p:cNvSpPr>
            <a:spLocks noEditPoints="1" noChangeArrowheads="1"/>
          </p:cNvSpPr>
          <p:nvPr/>
        </p:nvSpPr>
        <p:spPr bwMode="auto">
          <a:xfrm>
            <a:off x="10981520" y="2890824"/>
            <a:ext cx="466725" cy="367022"/>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10759754" y="3371658"/>
            <a:ext cx="443533" cy="341012"/>
          </a:xfrm>
          <a:prstGeom prst="rect">
            <a:avLst/>
          </a:prstGeom>
          <a:scene3d>
            <a:camera prst="perspectiveContrastingLeftFacing"/>
            <a:lightRig rig="threePt" dir="t"/>
          </a:scene3d>
        </p:spPr>
      </p:pic>
      <p:sp>
        <p:nvSpPr>
          <p:cNvPr id="12" name="laptop"/>
          <p:cNvSpPr>
            <a:spLocks noEditPoints="1" noChangeArrowheads="1"/>
          </p:cNvSpPr>
          <p:nvPr/>
        </p:nvSpPr>
        <p:spPr bwMode="auto">
          <a:xfrm>
            <a:off x="11272525" y="3358653"/>
            <a:ext cx="466725" cy="367022"/>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sp>
        <p:nvSpPr>
          <p:cNvPr id="14" name="laptop"/>
          <p:cNvSpPr>
            <a:spLocks noEditPoints="1" noChangeArrowheads="1"/>
          </p:cNvSpPr>
          <p:nvPr/>
        </p:nvSpPr>
        <p:spPr bwMode="auto">
          <a:xfrm>
            <a:off x="3488611" y="4104244"/>
            <a:ext cx="466725" cy="367022"/>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US" sz="1350"/>
          </a:p>
        </p:txBody>
      </p:sp>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a:xfrm>
            <a:off x="8890340" y="4547756"/>
            <a:ext cx="443533" cy="341012"/>
          </a:xfrm>
          <a:prstGeom prst="rect">
            <a:avLst/>
          </a:prstGeom>
          <a:scene3d>
            <a:camera prst="perspectiveContrastingLeftFacing"/>
            <a:lightRig rig="threePt" dir="t"/>
          </a:scene3d>
        </p:spPr>
      </p:pic>
    </p:spTree>
    <p:extLst>
      <p:ext uri="{BB962C8B-B14F-4D97-AF65-F5344CB8AC3E}">
        <p14:creationId xmlns:p14="http://schemas.microsoft.com/office/powerpoint/2010/main" val="294070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548236"/>
            <a:ext cx="9595996" cy="2674620"/>
          </a:xfrm>
        </p:spPr>
        <p:txBody>
          <a:bodyPr>
            <a:normAutofit/>
          </a:bodyPr>
          <a:lstStyle/>
          <a:p>
            <a:pPr algn="ctr">
              <a:buClr>
                <a:srgbClr val="002060"/>
              </a:buClr>
            </a:pPr>
            <a:r>
              <a:rPr lang="en-US" sz="4900" dirty="0">
                <a:solidFill>
                  <a:srgbClr val="002060"/>
                </a:solidFill>
                <a:effectLst>
                  <a:outerShdw blurRad="38100" dist="38100" dir="2700000" algn="tl">
                    <a:srgbClr val="000000">
                      <a:alpha val="43137"/>
                    </a:srgbClr>
                  </a:outerShdw>
                </a:effectLst>
                <a:latin typeface="Cambria" panose="02040503050406030204" pitchFamily="18" charset="0"/>
              </a:rPr>
              <a:t>Profile of U.S. Incarcerated Adults</a:t>
            </a:r>
          </a:p>
        </p:txBody>
      </p:sp>
      <p:pic>
        <p:nvPicPr>
          <p:cNvPr id="3" name="Picture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7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530023473"/>
              </p:ext>
            </p:extLst>
          </p:nvPr>
        </p:nvGraphicFramePr>
        <p:xfrm>
          <a:off x="1534510" y="1417635"/>
          <a:ext cx="9181114" cy="4811715"/>
        </p:xfrm>
        <a:graphic>
          <a:graphicData uri="http://schemas.openxmlformats.org/drawingml/2006/table">
            <a:tbl>
              <a:tblPr/>
              <a:tblGrid>
                <a:gridCol w="4052101">
                  <a:extLst>
                    <a:ext uri="{9D8B030D-6E8A-4147-A177-3AD203B41FA5}">
                      <a16:colId xmlns:a16="http://schemas.microsoft.com/office/drawing/2014/main" val="20000"/>
                    </a:ext>
                  </a:extLst>
                </a:gridCol>
                <a:gridCol w="2569526">
                  <a:extLst>
                    <a:ext uri="{9D8B030D-6E8A-4147-A177-3AD203B41FA5}">
                      <a16:colId xmlns:a16="http://schemas.microsoft.com/office/drawing/2014/main" val="20001"/>
                    </a:ext>
                  </a:extLst>
                </a:gridCol>
                <a:gridCol w="2559487">
                  <a:extLst>
                    <a:ext uri="{9D8B030D-6E8A-4147-A177-3AD203B41FA5}">
                      <a16:colId xmlns:a16="http://schemas.microsoft.com/office/drawing/2014/main" val="20002"/>
                    </a:ext>
                  </a:extLst>
                </a:gridCol>
              </a:tblGrid>
              <a:tr h="809408">
                <a:tc gridSpan="3">
                  <a:txBody>
                    <a:bodyPr/>
                    <a:lstStyle/>
                    <a:p>
                      <a:pPr algn="l" fontAlgn="b"/>
                      <a:r>
                        <a:rPr lang="en-US" sz="2000" b="0" i="0" u="none" strike="noStrike" dirty="0">
                          <a:solidFill>
                            <a:srgbClr val="000000"/>
                          </a:solidFill>
                          <a:effectLst/>
                          <a:latin typeface="Cambria" panose="02040503050406030204" pitchFamily="18" charset="0"/>
                        </a:rPr>
                        <a:t>Percentage of U.S. adults in U.S. Prison and U.S. Household populations, by selected characteristics: 2012 and 2014</a:t>
                      </a:r>
                    </a:p>
                  </a:txBody>
                  <a:tcPr marL="7144" marR="7144" marT="7144" marB="0" anchor="b">
                    <a:lnL>
                      <a:noFill/>
                    </a:lnL>
                    <a:lnR>
                      <a:noFill/>
                    </a:lnR>
                    <a:lnT>
                      <a:noFill/>
                    </a:lnT>
                    <a:lnB w="127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0883">
                <a:tc rowSpan="2">
                  <a:txBody>
                    <a:bodyPr/>
                    <a:lstStyle/>
                    <a:p>
                      <a:pPr algn="l" fontAlgn="b"/>
                      <a:r>
                        <a:rPr lang="en-US" sz="2000" b="1" i="0" u="none" strike="noStrike" dirty="0">
                          <a:solidFill>
                            <a:srgbClr val="FFFFFF"/>
                          </a:solidFill>
                          <a:effectLst/>
                          <a:latin typeface="Calibri" panose="020F0502020204030204" pitchFamily="34" charset="0"/>
                        </a:rPr>
                        <a:t>Characteristic</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gridSpan="2">
                  <a:txBody>
                    <a:bodyPr/>
                    <a:lstStyle/>
                    <a:p>
                      <a:pPr algn="ctr" fontAlgn="ctr"/>
                      <a:r>
                        <a:rPr lang="en-US" sz="1600" b="1" i="0" u="none" strike="noStrike" dirty="0">
                          <a:solidFill>
                            <a:srgbClr val="FFFFFF"/>
                          </a:solidFill>
                          <a:effectLst/>
                          <a:latin typeface="Calibri" panose="020F0502020204030204" pitchFamily="34" charset="0"/>
                        </a:rPr>
                        <a:t>Percentage</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hMerge="1">
                  <a:txBody>
                    <a:bodyPr/>
                    <a:lstStyle/>
                    <a:p>
                      <a:endParaRPr lang="en-US"/>
                    </a:p>
                  </a:txBody>
                  <a:tcPr/>
                </a:tc>
                <a:extLst>
                  <a:ext uri="{0D108BD9-81ED-4DB2-BD59-A6C34878D82A}">
                    <a16:rowId xmlns:a16="http://schemas.microsoft.com/office/drawing/2014/main" val="10001"/>
                  </a:ext>
                </a:extLst>
              </a:tr>
              <a:tr h="346914">
                <a:tc vMerge="1">
                  <a:txBody>
                    <a:bodyPr/>
                    <a:lstStyle/>
                    <a:p>
                      <a:endParaRPr lang="en-US"/>
                    </a:p>
                  </a:txBody>
                  <a:tcPr/>
                </a:tc>
                <a:tc>
                  <a:txBody>
                    <a:bodyPr/>
                    <a:lstStyle/>
                    <a:p>
                      <a:pPr algn="ctr" fontAlgn="ctr"/>
                      <a:r>
                        <a:rPr lang="en-US" sz="2000" b="1" i="0" u="none" strike="noStrike">
                          <a:solidFill>
                            <a:srgbClr val="FFFFFF"/>
                          </a:solidFill>
                          <a:effectLst/>
                          <a:latin typeface="Calibri" panose="020F0502020204030204" pitchFamily="34" charset="0"/>
                        </a:rPr>
                        <a:t>U.S. Prison</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2000" b="1" i="0" u="none" strike="noStrike" dirty="0">
                          <a:solidFill>
                            <a:srgbClr val="FFFFFF"/>
                          </a:solidFill>
                          <a:effectLst/>
                          <a:latin typeface="Calibri" panose="020F0502020204030204" pitchFamily="34" charset="0"/>
                        </a:rPr>
                        <a:t>U.S. Household</a:t>
                      </a:r>
                    </a:p>
                  </a:txBody>
                  <a:tcPr marL="7144" marR="7144" marT="71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extLst>
                  <a:ext uri="{0D108BD9-81ED-4DB2-BD59-A6C34878D82A}">
                    <a16:rowId xmlns:a16="http://schemas.microsoft.com/office/drawing/2014/main" val="10002"/>
                  </a:ext>
                </a:extLst>
              </a:tr>
              <a:tr h="407446">
                <a:tc>
                  <a:txBody>
                    <a:bodyPr/>
                    <a:lstStyle/>
                    <a:p>
                      <a:pPr algn="l" fontAlgn="b"/>
                      <a:r>
                        <a:rPr lang="en-US" sz="2000" b="1" i="0" u="none" strike="noStrike" dirty="0">
                          <a:solidFill>
                            <a:srgbClr val="000000"/>
                          </a:solidFill>
                          <a:effectLst/>
                          <a:latin typeface="Calibri" panose="020F0502020204030204" pitchFamily="34" charset="0"/>
                        </a:rPr>
                        <a:t>Gender</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2000" b="0" i="0" u="none" strike="noStrike">
                          <a:solidFill>
                            <a:srgbClr val="000000"/>
                          </a:solidFill>
                          <a:effectLst/>
                          <a:latin typeface="Calibri" panose="020F0502020204030204" pitchFamily="34" charset="0"/>
                        </a:rPr>
                        <a:t> </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2000" b="0" i="0" u="none" strike="noStrike">
                          <a:solidFill>
                            <a:srgbClr val="000000"/>
                          </a:solidFill>
                          <a:effectLst/>
                          <a:latin typeface="Calibri" panose="020F0502020204030204" pitchFamily="34" charset="0"/>
                        </a:rPr>
                        <a:t> </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3"/>
                  </a:ext>
                </a:extLst>
              </a:tr>
              <a:tr h="360883">
                <a:tc>
                  <a:txBody>
                    <a:bodyPr/>
                    <a:lstStyle/>
                    <a:p>
                      <a:pPr algn="l" fontAlgn="b"/>
                      <a:r>
                        <a:rPr lang="en-US" sz="2000" b="0" i="0" u="none" strike="noStrike">
                          <a:solidFill>
                            <a:srgbClr val="000000"/>
                          </a:solidFill>
                          <a:effectLst/>
                          <a:latin typeface="Calibri" panose="020F0502020204030204" pitchFamily="34" charset="0"/>
                        </a:rPr>
                        <a:t>Male</a:t>
                      </a:r>
                    </a:p>
                  </a:txBody>
                  <a:tcPr marL="6429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93* </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49</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4"/>
                  </a:ext>
                </a:extLst>
              </a:tr>
              <a:tr h="360883">
                <a:tc>
                  <a:txBody>
                    <a:bodyPr/>
                    <a:lstStyle/>
                    <a:p>
                      <a:pPr algn="l" fontAlgn="b"/>
                      <a:r>
                        <a:rPr lang="en-US" sz="2000" b="0" i="0" u="none" strike="noStrike" dirty="0">
                          <a:solidFill>
                            <a:srgbClr val="000000"/>
                          </a:solidFill>
                          <a:effectLst/>
                          <a:latin typeface="Calibri" panose="020F0502020204030204" pitchFamily="34" charset="0"/>
                        </a:rPr>
                        <a:t>Female</a:t>
                      </a:r>
                    </a:p>
                  </a:txBody>
                  <a:tcPr marL="6429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7* </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51</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5"/>
                  </a:ext>
                </a:extLst>
              </a:tr>
              <a:tr h="360883">
                <a:tc>
                  <a:txBody>
                    <a:bodyPr/>
                    <a:lstStyle/>
                    <a:p>
                      <a:pPr algn="l" fontAlgn="b"/>
                      <a:r>
                        <a:rPr lang="en-US" sz="2000" b="1" i="0" u="none" strike="noStrike" dirty="0">
                          <a:solidFill>
                            <a:srgbClr val="000000"/>
                          </a:solidFill>
                          <a:effectLst/>
                          <a:latin typeface="Calibri" panose="020F0502020204030204" pitchFamily="34" charset="0"/>
                        </a:rPr>
                        <a:t>Race/ethnicity</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 </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 </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6"/>
                  </a:ext>
                </a:extLst>
              </a:tr>
              <a:tr h="360883">
                <a:tc>
                  <a:txBody>
                    <a:bodyPr/>
                    <a:lstStyle/>
                    <a:p>
                      <a:pPr algn="l" fontAlgn="b"/>
                      <a:r>
                        <a:rPr lang="en-US" sz="2000" b="0" i="0" u="none" strike="noStrike" dirty="0">
                          <a:solidFill>
                            <a:srgbClr val="000000"/>
                          </a:solidFill>
                          <a:effectLst/>
                          <a:latin typeface="Calibri" panose="020F0502020204030204" pitchFamily="34" charset="0"/>
                        </a:rPr>
                        <a:t>White </a:t>
                      </a:r>
                    </a:p>
                  </a:txBody>
                  <a:tcPr marL="6429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34*</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66</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7"/>
                  </a:ext>
                </a:extLst>
              </a:tr>
              <a:tr h="360883">
                <a:tc>
                  <a:txBody>
                    <a:bodyPr/>
                    <a:lstStyle/>
                    <a:p>
                      <a:pPr algn="l" fontAlgn="b"/>
                      <a:r>
                        <a:rPr lang="en-US" sz="2000" b="0" i="0" u="none" strike="noStrike" dirty="0">
                          <a:solidFill>
                            <a:srgbClr val="000000"/>
                          </a:solidFill>
                          <a:effectLst/>
                          <a:latin typeface="Calibri" panose="020F0502020204030204" pitchFamily="34" charset="0"/>
                        </a:rPr>
                        <a:t>Black </a:t>
                      </a:r>
                    </a:p>
                  </a:txBody>
                  <a:tcPr marL="6429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2000" b="0" i="0" u="none" strike="noStrike">
                          <a:solidFill>
                            <a:srgbClr val="000000"/>
                          </a:solidFill>
                          <a:effectLst/>
                          <a:latin typeface="Calibri" panose="020F0502020204030204" pitchFamily="34" charset="0"/>
                        </a:rPr>
                        <a:t>37* </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12</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8"/>
                  </a:ext>
                </a:extLst>
              </a:tr>
              <a:tr h="360883">
                <a:tc>
                  <a:txBody>
                    <a:bodyPr/>
                    <a:lstStyle/>
                    <a:p>
                      <a:pPr algn="l" fontAlgn="b"/>
                      <a:r>
                        <a:rPr lang="en-US" sz="2000" b="0" i="0" u="none" strike="noStrike" dirty="0">
                          <a:solidFill>
                            <a:srgbClr val="000000"/>
                          </a:solidFill>
                          <a:effectLst/>
                          <a:latin typeface="Calibri" panose="020F0502020204030204" pitchFamily="34" charset="0"/>
                        </a:rPr>
                        <a:t>Hispanic</a:t>
                      </a:r>
                    </a:p>
                  </a:txBody>
                  <a:tcPr marL="6429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22* </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14</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9"/>
                  </a:ext>
                </a:extLst>
              </a:tr>
              <a:tr h="360883">
                <a:tc>
                  <a:txBody>
                    <a:bodyPr/>
                    <a:lstStyle/>
                    <a:p>
                      <a:pPr algn="l" fontAlgn="b"/>
                      <a:r>
                        <a:rPr lang="en-US" sz="2000" b="0" i="0" u="none" strike="noStrike">
                          <a:solidFill>
                            <a:srgbClr val="000000"/>
                          </a:solidFill>
                          <a:effectLst/>
                          <a:latin typeface="Calibri" panose="020F0502020204030204" pitchFamily="34" charset="0"/>
                        </a:rPr>
                        <a:t>Other</a:t>
                      </a:r>
                    </a:p>
                  </a:txBody>
                  <a:tcPr marL="6429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2000" b="0" i="0" u="none" strike="noStrike">
                          <a:solidFill>
                            <a:srgbClr val="000000"/>
                          </a:solidFill>
                          <a:effectLst/>
                          <a:latin typeface="Calibri" panose="020F0502020204030204" pitchFamily="34" charset="0"/>
                        </a:rPr>
                        <a:t>7</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rgbClr val="000000"/>
                          </a:solidFill>
                          <a:effectLst/>
                          <a:latin typeface="Calibri" panose="020F0502020204030204" pitchFamily="34" charset="0"/>
                        </a:rPr>
                        <a:t>7</a:t>
                      </a:r>
                    </a:p>
                  </a:txBody>
                  <a:tcPr marL="7144" marR="7144" marT="7144"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10"/>
                  </a:ext>
                </a:extLst>
              </a:tr>
              <a:tr h="360883">
                <a:tc gridSpan="3">
                  <a:txBody>
                    <a:bodyPr/>
                    <a:lstStyle/>
                    <a:p>
                      <a:pPr algn="l" fontAlgn="t"/>
                      <a:r>
                        <a:rPr lang="en-US" sz="900" b="0" i="0" u="none" strike="noStrike" dirty="0">
                          <a:solidFill>
                            <a:srgbClr val="000000"/>
                          </a:solidFill>
                          <a:effectLst/>
                          <a:latin typeface="Calibri" panose="020F0502020204030204" pitchFamily="34" charset="0"/>
                        </a:rPr>
                        <a:t>* Significantly different (</a:t>
                      </a:r>
                      <a:r>
                        <a:rPr lang="en-US" sz="900" b="0" i="1" u="none" strike="noStrike" dirty="0">
                          <a:solidFill>
                            <a:srgbClr val="000000"/>
                          </a:solidFill>
                          <a:effectLst/>
                          <a:latin typeface="Calibri" panose="020F0502020204030204" pitchFamily="34" charset="0"/>
                        </a:rPr>
                        <a:t>p </a:t>
                      </a:r>
                      <a:r>
                        <a:rPr lang="en-US" sz="900" b="0" i="0" u="none" strike="noStrike" dirty="0">
                          <a:solidFill>
                            <a:srgbClr val="000000"/>
                          </a:solidFill>
                          <a:effectLst/>
                          <a:latin typeface="Calibri" panose="020F0502020204030204" pitchFamily="34" charset="0"/>
                        </a:rPr>
                        <a:t>&lt;  .05) from the comparison category: U.S. Household.</a:t>
                      </a:r>
                    </a:p>
                  </a:txBody>
                  <a:tcPr marL="7144" marR="7144" marT="7144" marB="0">
                    <a:lnL>
                      <a:noFill/>
                    </a:lnL>
                    <a:lnR>
                      <a:noFill/>
                    </a:lnR>
                    <a:lnT w="6350" cap="flat" cmpd="sng" algn="ctr">
                      <a:solidFill>
                        <a:srgbClr val="FFFFFF"/>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2" name="Title 1"/>
          <p:cNvSpPr>
            <a:spLocks noGrp="1"/>
          </p:cNvSpPr>
          <p:nvPr>
            <p:ph type="title"/>
          </p:nvPr>
        </p:nvSpPr>
        <p:spPr/>
        <p:txBody>
          <a:bodyPr>
            <a:normAutofit/>
          </a:bodyPr>
          <a:lstStyle/>
          <a:p>
            <a:r>
              <a:rPr lang="en-US" sz="4000" dirty="0">
                <a:solidFill>
                  <a:srgbClr val="002060"/>
                </a:solidFill>
                <a:effectLst>
                  <a:outerShdw blurRad="38100" dist="38100" dir="2700000" algn="tl">
                    <a:srgbClr val="000000">
                      <a:alpha val="43137"/>
                    </a:srgbClr>
                  </a:outerShdw>
                </a:effectLst>
                <a:latin typeface="Cambria" panose="02040503050406030204" pitchFamily="18" charset="0"/>
              </a:rPr>
              <a:t>Profile of U.S. Incarcerated Adults</a:t>
            </a:r>
            <a:endParaRPr lang="en-US" sz="4000" dirty="0">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629637A9-119A-49DA-BD12-AAC58B377D80}" type="slidenum">
              <a:rPr lang="en-US" smtClean="0"/>
              <a:t>7</a:t>
            </a:fld>
            <a:endParaRPr lang="en-US" dirty="0"/>
          </a:p>
        </p:txBody>
      </p:sp>
      <p:sp>
        <p:nvSpPr>
          <p:cNvPr id="13" name="Rectangle 12"/>
          <p:cNvSpPr/>
          <p:nvPr/>
        </p:nvSpPr>
        <p:spPr>
          <a:xfrm>
            <a:off x="5610225" y="3391079"/>
            <a:ext cx="5105399" cy="305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5610225" y="4803045"/>
            <a:ext cx="5105399" cy="6928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44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525717189"/>
              </p:ext>
            </p:extLst>
          </p:nvPr>
        </p:nvGraphicFramePr>
        <p:xfrm>
          <a:off x="1314450" y="1266829"/>
          <a:ext cx="9810750" cy="5328947"/>
        </p:xfrm>
        <a:graphic>
          <a:graphicData uri="http://schemas.openxmlformats.org/drawingml/2006/table">
            <a:tbl>
              <a:tblPr/>
              <a:tblGrid>
                <a:gridCol w="4364477">
                  <a:extLst>
                    <a:ext uri="{9D8B030D-6E8A-4147-A177-3AD203B41FA5}">
                      <a16:colId xmlns:a16="http://schemas.microsoft.com/office/drawing/2014/main" val="20000"/>
                    </a:ext>
                  </a:extLst>
                </a:gridCol>
                <a:gridCol w="2728466">
                  <a:extLst>
                    <a:ext uri="{9D8B030D-6E8A-4147-A177-3AD203B41FA5}">
                      <a16:colId xmlns:a16="http://schemas.microsoft.com/office/drawing/2014/main" val="20001"/>
                    </a:ext>
                  </a:extLst>
                </a:gridCol>
                <a:gridCol w="2717807">
                  <a:extLst>
                    <a:ext uri="{9D8B030D-6E8A-4147-A177-3AD203B41FA5}">
                      <a16:colId xmlns:a16="http://schemas.microsoft.com/office/drawing/2014/main" val="20002"/>
                    </a:ext>
                  </a:extLst>
                </a:gridCol>
              </a:tblGrid>
              <a:tr h="593720">
                <a:tc gridSpan="3">
                  <a:txBody>
                    <a:bodyPr/>
                    <a:lstStyle/>
                    <a:p>
                      <a:pPr algn="l" fontAlgn="b"/>
                      <a:r>
                        <a:rPr lang="en-US" sz="2000" b="0" i="0" u="none" strike="noStrike" dirty="0">
                          <a:solidFill>
                            <a:srgbClr val="000000"/>
                          </a:solidFill>
                          <a:effectLst/>
                          <a:latin typeface="Cambria" panose="02040503050406030204" pitchFamily="18" charset="0"/>
                        </a:rPr>
                        <a:t>Percentage of U.S. adults in U.S. Prison and U.S. Household populations, by selected characteristics: 2012 and 2014</a:t>
                      </a:r>
                    </a:p>
                  </a:txBody>
                  <a:tcPr marL="6053" marR="6053" marT="6053" marB="0" anchor="b">
                    <a:lnL>
                      <a:noFill/>
                    </a:lnL>
                    <a:lnR>
                      <a:noFill/>
                    </a:lnR>
                    <a:lnT>
                      <a:noFill/>
                    </a:lnT>
                    <a:lnB w="127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1163">
                <a:tc rowSpan="2">
                  <a:txBody>
                    <a:bodyPr/>
                    <a:lstStyle/>
                    <a:p>
                      <a:pPr algn="l" fontAlgn="b"/>
                      <a:r>
                        <a:rPr lang="en-US" sz="1800" b="1" i="0" u="none" strike="noStrike" kern="1200" dirty="0">
                          <a:solidFill>
                            <a:schemeClr val="bg1"/>
                          </a:solidFill>
                          <a:effectLst/>
                          <a:latin typeface="Calibri" panose="020F0502020204030204" pitchFamily="34" charset="0"/>
                          <a:ea typeface="+mn-ea"/>
                          <a:cs typeface="+mn-cs"/>
                        </a:rPr>
                        <a:t>Characteristic</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gridSpan="2">
                  <a:txBody>
                    <a:bodyPr/>
                    <a:lstStyle/>
                    <a:p>
                      <a:pPr algn="ctr" fontAlgn="ctr"/>
                      <a:r>
                        <a:rPr lang="en-US" sz="1800" b="1" i="0" u="none" strike="noStrike" dirty="0">
                          <a:solidFill>
                            <a:srgbClr val="FFFFFF"/>
                          </a:solidFill>
                          <a:effectLst/>
                          <a:latin typeface="Calibri" panose="020F0502020204030204" pitchFamily="34" charset="0"/>
                        </a:rPr>
                        <a:t>Percentage</a:t>
                      </a:r>
                    </a:p>
                  </a:txBody>
                  <a:tcPr marL="6053" marR="6053" marT="60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hMerge="1">
                  <a:txBody>
                    <a:bodyPr/>
                    <a:lstStyle/>
                    <a:p>
                      <a:endParaRPr lang="en-US"/>
                    </a:p>
                  </a:txBody>
                  <a:tcPr/>
                </a:tc>
                <a:extLst>
                  <a:ext uri="{0D108BD9-81ED-4DB2-BD59-A6C34878D82A}">
                    <a16:rowId xmlns:a16="http://schemas.microsoft.com/office/drawing/2014/main" val="10001"/>
                  </a:ext>
                </a:extLst>
              </a:tr>
              <a:tr h="301163">
                <a:tc vMerge="1">
                  <a:txBody>
                    <a:bodyPr/>
                    <a:lstStyle/>
                    <a:p>
                      <a:endParaRPr lang="en-US"/>
                    </a:p>
                  </a:txBody>
                  <a:tcPr/>
                </a:tc>
                <a:tc>
                  <a:txBody>
                    <a:bodyPr/>
                    <a:lstStyle/>
                    <a:p>
                      <a:pPr algn="ctr" fontAlgn="ctr"/>
                      <a:r>
                        <a:rPr lang="en-US" sz="1800" b="1" i="0" u="none" strike="noStrike" kern="1200" dirty="0">
                          <a:solidFill>
                            <a:schemeClr val="bg1"/>
                          </a:solidFill>
                          <a:effectLst/>
                          <a:latin typeface="Calibri" panose="020F0502020204030204" pitchFamily="34" charset="0"/>
                          <a:ea typeface="+mn-ea"/>
                          <a:cs typeface="+mn-cs"/>
                        </a:rPr>
                        <a:t>U.S. Prison</a:t>
                      </a:r>
                    </a:p>
                  </a:txBody>
                  <a:tcPr marL="6053" marR="6053" marT="60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1800" b="1" i="0" u="none" strike="noStrike" kern="1200" dirty="0">
                          <a:solidFill>
                            <a:schemeClr val="bg1"/>
                          </a:solidFill>
                          <a:effectLst/>
                          <a:latin typeface="Calibri" panose="020F0502020204030204" pitchFamily="34" charset="0"/>
                          <a:ea typeface="+mn-ea"/>
                          <a:cs typeface="+mn-cs"/>
                        </a:rPr>
                        <a:t>U.S. Household</a:t>
                      </a:r>
                    </a:p>
                  </a:txBody>
                  <a:tcPr marL="6053" marR="6053" marT="6053"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extLst>
                  <a:ext uri="{0D108BD9-81ED-4DB2-BD59-A6C34878D82A}">
                    <a16:rowId xmlns:a16="http://schemas.microsoft.com/office/drawing/2014/main" val="10002"/>
                  </a:ext>
                </a:extLst>
              </a:tr>
              <a:tr h="301275">
                <a:tc>
                  <a:txBody>
                    <a:bodyPr/>
                    <a:lstStyle/>
                    <a:p>
                      <a:pPr algn="l" fontAlgn="b"/>
                      <a:r>
                        <a:rPr lang="en-US" sz="1800" b="1" i="0" u="none" strike="noStrike" dirty="0">
                          <a:solidFill>
                            <a:srgbClr val="000000"/>
                          </a:solidFill>
                          <a:effectLst/>
                          <a:latin typeface="Calibri" panose="020F0502020204030204" pitchFamily="34" charset="0"/>
                        </a:rPr>
                        <a:t>Age intervals</a:t>
                      </a:r>
                      <a:r>
                        <a:rPr lang="en-US" sz="1800" b="1" i="0" u="none" strike="noStrike" baseline="30000" dirty="0">
                          <a:solidFill>
                            <a:srgbClr val="000000"/>
                          </a:solidFill>
                          <a:effectLst/>
                          <a:latin typeface="Calibri" panose="020F0502020204030204" pitchFamily="34" charset="0"/>
                        </a:rPr>
                        <a:t>1</a:t>
                      </a:r>
                      <a:endParaRPr lang="en-US" sz="1800" b="1" i="0" u="none" strike="noStrike" dirty="0">
                        <a:solidFill>
                          <a:srgbClr val="000000"/>
                        </a:solidFill>
                        <a:effectLst/>
                        <a:latin typeface="Calibri" panose="020F0502020204030204" pitchFamily="34" charset="0"/>
                      </a:endParaRP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1" i="0" u="none" strike="noStrike" dirty="0">
                          <a:solidFill>
                            <a:srgbClr val="000000"/>
                          </a:solidFill>
                          <a:effectLst/>
                          <a:latin typeface="Calibri" panose="020F0502020204030204" pitchFamily="34" charset="0"/>
                        </a:rPr>
                        <a:t> </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1" i="0" u="none" strike="noStrike" dirty="0">
                          <a:solidFill>
                            <a:srgbClr val="000000"/>
                          </a:solidFill>
                          <a:effectLst/>
                          <a:latin typeface="Calibri" panose="020F0502020204030204" pitchFamily="34" charset="0"/>
                        </a:rPr>
                        <a:t> </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3"/>
                  </a:ext>
                </a:extLst>
              </a:tr>
              <a:tr h="301163">
                <a:tc>
                  <a:txBody>
                    <a:bodyPr/>
                    <a:lstStyle/>
                    <a:p>
                      <a:pPr algn="l" fontAlgn="b"/>
                      <a:r>
                        <a:rPr lang="en-US" sz="1800" b="0" i="0" u="none" strike="noStrike">
                          <a:solidFill>
                            <a:srgbClr val="000000"/>
                          </a:solidFill>
                          <a:effectLst/>
                          <a:latin typeface="Calibri" panose="020F0502020204030204" pitchFamily="34" charset="0"/>
                        </a:rPr>
                        <a:t>16-24</a:t>
                      </a:r>
                    </a:p>
                  </a:txBody>
                  <a:tcPr marL="54481"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13*</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17</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4"/>
                  </a:ext>
                </a:extLst>
              </a:tr>
              <a:tr h="301163">
                <a:tc>
                  <a:txBody>
                    <a:bodyPr/>
                    <a:lstStyle/>
                    <a:p>
                      <a:pPr algn="l" fontAlgn="b"/>
                      <a:r>
                        <a:rPr lang="en-US" sz="1800" b="0" i="0" u="none" strike="noStrike" dirty="0">
                          <a:solidFill>
                            <a:srgbClr val="000000"/>
                          </a:solidFill>
                          <a:effectLst/>
                          <a:latin typeface="Calibri" panose="020F0502020204030204" pitchFamily="34" charset="0"/>
                        </a:rPr>
                        <a:t>25-34</a:t>
                      </a:r>
                    </a:p>
                  </a:txBody>
                  <a:tcPr marL="54481"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35*</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18</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5"/>
                  </a:ext>
                </a:extLst>
              </a:tr>
              <a:tr h="301163">
                <a:tc>
                  <a:txBody>
                    <a:bodyPr/>
                    <a:lstStyle/>
                    <a:p>
                      <a:pPr algn="l" fontAlgn="b"/>
                      <a:r>
                        <a:rPr lang="en-US" sz="1800" b="0" i="0" u="none" strike="noStrike" dirty="0">
                          <a:solidFill>
                            <a:srgbClr val="000000"/>
                          </a:solidFill>
                          <a:effectLst/>
                          <a:latin typeface="Calibri" panose="020F0502020204030204" pitchFamily="34" charset="0"/>
                        </a:rPr>
                        <a:t>35-44</a:t>
                      </a:r>
                    </a:p>
                  </a:txBody>
                  <a:tcPr marL="54481"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24*</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18</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6"/>
                  </a:ext>
                </a:extLst>
              </a:tr>
              <a:tr h="301163">
                <a:tc>
                  <a:txBody>
                    <a:bodyPr/>
                    <a:lstStyle/>
                    <a:p>
                      <a:pPr algn="l" fontAlgn="b"/>
                      <a:r>
                        <a:rPr lang="en-US" sz="1800" b="0" i="0" u="none" strike="noStrike">
                          <a:solidFill>
                            <a:srgbClr val="000000"/>
                          </a:solidFill>
                          <a:effectLst/>
                          <a:latin typeface="Calibri" panose="020F0502020204030204" pitchFamily="34" charset="0"/>
                        </a:rPr>
                        <a:t>45-54</a:t>
                      </a:r>
                    </a:p>
                  </a:txBody>
                  <a:tcPr marL="54481"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19</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20</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7"/>
                  </a:ext>
                </a:extLst>
              </a:tr>
              <a:tr h="301163">
                <a:tc>
                  <a:txBody>
                    <a:bodyPr/>
                    <a:lstStyle/>
                    <a:p>
                      <a:pPr algn="l" fontAlgn="b"/>
                      <a:r>
                        <a:rPr lang="en-US" sz="1800" b="0" i="0" u="none" strike="noStrike" dirty="0">
                          <a:solidFill>
                            <a:srgbClr val="000000"/>
                          </a:solidFill>
                          <a:effectLst/>
                          <a:latin typeface="Calibri" panose="020F0502020204030204" pitchFamily="34" charset="0"/>
                        </a:rPr>
                        <a:t>55-65</a:t>
                      </a:r>
                    </a:p>
                  </a:txBody>
                  <a:tcPr marL="54481"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8*</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18</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8"/>
                  </a:ext>
                </a:extLst>
              </a:tr>
              <a:tr h="301163">
                <a:tc>
                  <a:txBody>
                    <a:bodyPr/>
                    <a:lstStyle/>
                    <a:p>
                      <a:pPr algn="l" fontAlgn="b"/>
                      <a:r>
                        <a:rPr lang="en-US" sz="1800" b="0" i="0" u="none" strike="noStrike">
                          <a:solidFill>
                            <a:srgbClr val="000000"/>
                          </a:solidFill>
                          <a:effectLst/>
                          <a:latin typeface="Calibri" panose="020F0502020204030204" pitchFamily="34" charset="0"/>
                        </a:rPr>
                        <a:t>66-74</a:t>
                      </a:r>
                    </a:p>
                  </a:txBody>
                  <a:tcPr marL="54481"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1*</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9</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9"/>
                  </a:ext>
                </a:extLst>
              </a:tr>
              <a:tr h="301163">
                <a:tc>
                  <a:txBody>
                    <a:bodyPr/>
                    <a:lstStyle/>
                    <a:p>
                      <a:pPr algn="l" fontAlgn="b"/>
                      <a:r>
                        <a:rPr lang="en-US" sz="1800" b="1" i="0" u="none" strike="noStrike">
                          <a:solidFill>
                            <a:srgbClr val="000000"/>
                          </a:solidFill>
                          <a:effectLst/>
                          <a:latin typeface="Calibri" panose="020F0502020204030204" pitchFamily="34" charset="0"/>
                        </a:rPr>
                        <a:t>Born in the United States</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10"/>
                  </a:ext>
                </a:extLst>
              </a:tr>
              <a:tr h="301163">
                <a:tc>
                  <a:txBody>
                    <a:bodyPr/>
                    <a:lstStyle/>
                    <a:p>
                      <a:pPr algn="l" fontAlgn="b"/>
                      <a:r>
                        <a:rPr lang="en-US" sz="1800" b="0" i="0" u="none" strike="noStrike">
                          <a:solidFill>
                            <a:srgbClr val="000000"/>
                          </a:solidFill>
                          <a:effectLst/>
                          <a:latin typeface="Calibri" panose="020F0502020204030204" pitchFamily="34" charset="0"/>
                        </a:rPr>
                        <a:t>Yes</a:t>
                      </a:r>
                    </a:p>
                  </a:txBody>
                  <a:tcPr marL="54481"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a:solidFill>
                            <a:srgbClr val="000000"/>
                          </a:solidFill>
                          <a:effectLst/>
                          <a:latin typeface="Calibri" panose="020F0502020204030204" pitchFamily="34" charset="0"/>
                        </a:rPr>
                        <a:t> 93* </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86</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11"/>
                  </a:ext>
                </a:extLst>
              </a:tr>
              <a:tr h="301163">
                <a:tc>
                  <a:txBody>
                    <a:bodyPr/>
                    <a:lstStyle/>
                    <a:p>
                      <a:pPr algn="l" fontAlgn="b"/>
                      <a:r>
                        <a:rPr lang="en-US" sz="1800" b="0" i="0" u="none" strike="noStrike" dirty="0">
                          <a:solidFill>
                            <a:srgbClr val="000000"/>
                          </a:solidFill>
                          <a:effectLst/>
                          <a:latin typeface="Calibri" panose="020F0502020204030204" pitchFamily="34" charset="0"/>
                        </a:rPr>
                        <a:t>No </a:t>
                      </a:r>
                    </a:p>
                  </a:txBody>
                  <a:tcPr marL="54481"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a:solidFill>
                            <a:srgbClr val="000000"/>
                          </a:solidFill>
                          <a:effectLst/>
                          <a:latin typeface="Calibri" panose="020F0502020204030204" pitchFamily="34" charset="0"/>
                        </a:rPr>
                        <a:t>7* </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14</a:t>
                      </a:r>
                    </a:p>
                  </a:txBody>
                  <a:tcPr marL="6053" marR="6053" marT="6053"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12"/>
                  </a:ext>
                </a:extLst>
              </a:tr>
              <a:tr h="398683">
                <a:tc gridSpan="3">
                  <a:txBody>
                    <a:bodyPr/>
                    <a:lstStyle/>
                    <a:p>
                      <a:pPr marL="0" marR="0" lvl="0" indent="0" algn="l" defTabSz="457200" rtl="0" eaLnBrk="1" fontAlgn="t" latinLnBrk="0" hangingPunct="1">
                        <a:lnSpc>
                          <a:spcPct val="100000"/>
                        </a:lnSpc>
                        <a:spcBef>
                          <a:spcPts val="0"/>
                        </a:spcBef>
                        <a:spcAft>
                          <a:spcPts val="0"/>
                        </a:spcAft>
                        <a:buClrTx/>
                        <a:buSzTx/>
                        <a:buFontTx/>
                        <a:buNone/>
                        <a:tabLst/>
                        <a:defRPr/>
                      </a:pPr>
                      <a:endParaRPr lang="en-US" sz="1400" b="0" i="0" u="none" strike="noStrike" baseline="30000" dirty="0">
                        <a:solidFill>
                          <a:srgbClr val="000000"/>
                        </a:solidFill>
                        <a:effectLst/>
                        <a:latin typeface="Calibri" panose="020F0502020204030204" pitchFamily="34"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lang="en-US" sz="1000" b="0" i="0" u="none" strike="noStrike" dirty="0">
                          <a:solidFill>
                            <a:srgbClr val="000000"/>
                          </a:solidFill>
                          <a:effectLst/>
                          <a:latin typeface="Calibri" panose="020F0502020204030204" pitchFamily="34" charset="0"/>
                        </a:rPr>
                        <a:t>* Significantly different (</a:t>
                      </a:r>
                      <a:r>
                        <a:rPr lang="en-US" sz="1000" b="0" i="1" u="none" strike="noStrike" dirty="0">
                          <a:solidFill>
                            <a:srgbClr val="000000"/>
                          </a:solidFill>
                          <a:effectLst/>
                          <a:latin typeface="Calibri" panose="020F0502020204030204" pitchFamily="34" charset="0"/>
                        </a:rPr>
                        <a:t>p</a:t>
                      </a:r>
                      <a:r>
                        <a:rPr lang="en-US" sz="1000" b="0" i="0" u="none" strike="noStrike" dirty="0">
                          <a:solidFill>
                            <a:srgbClr val="000000"/>
                          </a:solidFill>
                          <a:effectLst/>
                          <a:latin typeface="Calibri" panose="020F0502020204030204" pitchFamily="34" charset="0"/>
                        </a:rPr>
                        <a:t> &lt; .05) from the comparison category: U.S. Household.</a:t>
                      </a:r>
                    </a:p>
                    <a:p>
                      <a:pPr marL="0" marR="0" lvl="0" indent="0" algn="l" defTabSz="457200" rtl="0" eaLnBrk="1" fontAlgn="t" latinLnBrk="0" hangingPunct="1">
                        <a:lnSpc>
                          <a:spcPct val="100000"/>
                        </a:lnSpc>
                        <a:spcBef>
                          <a:spcPts val="0"/>
                        </a:spcBef>
                        <a:spcAft>
                          <a:spcPts val="0"/>
                        </a:spcAft>
                        <a:buClrTx/>
                        <a:buSzTx/>
                        <a:buFontTx/>
                        <a:buNone/>
                        <a:tabLst/>
                        <a:defRPr/>
                      </a:pPr>
                      <a:r>
                        <a:rPr lang="en-US" sz="1000" b="0" i="0" u="none" strike="noStrike" baseline="30000" dirty="0">
                          <a:solidFill>
                            <a:srgbClr val="000000"/>
                          </a:solidFill>
                          <a:effectLst/>
                          <a:latin typeface="Calibri" panose="020F0502020204030204" pitchFamily="34" charset="0"/>
                        </a:rPr>
                        <a:t>1 </a:t>
                      </a:r>
                      <a:r>
                        <a:rPr lang="en-US" sz="1000" b="0" i="0" u="none" strike="noStrike" dirty="0">
                          <a:solidFill>
                            <a:srgbClr val="000000"/>
                          </a:solidFill>
                          <a:effectLst/>
                          <a:latin typeface="Calibri" panose="020F0502020204030204" pitchFamily="34" charset="0"/>
                        </a:rPr>
                        <a:t>While the PIAAC target population consisted of 16- to 74-year-olds, the prison sample did not include 16- or 17-year-olds.</a:t>
                      </a:r>
                    </a:p>
                    <a:p>
                      <a:pPr marL="0" marR="0" lvl="0" indent="0" algn="l" defTabSz="457200" rtl="0" eaLnBrk="1" fontAlgn="t" latinLnBrk="0" hangingPunct="1">
                        <a:lnSpc>
                          <a:spcPct val="100000"/>
                        </a:lnSpc>
                        <a:spcBef>
                          <a:spcPts val="0"/>
                        </a:spcBef>
                        <a:spcAft>
                          <a:spcPts val="0"/>
                        </a:spcAft>
                        <a:buClrTx/>
                        <a:buSzTx/>
                        <a:buFontTx/>
                        <a:buNone/>
                        <a:tabLst/>
                        <a:defRPr/>
                      </a:pPr>
                      <a:endParaRPr lang="en-US" sz="1400" b="0" i="0" u="none" strike="noStrike" dirty="0">
                        <a:solidFill>
                          <a:srgbClr val="000000"/>
                        </a:solidFill>
                        <a:effectLst/>
                        <a:latin typeface="Calibri" panose="020F0502020204030204" pitchFamily="34" charset="0"/>
                      </a:endParaRPr>
                    </a:p>
                    <a:p>
                      <a:pPr algn="l" fontAlgn="t"/>
                      <a:endParaRPr lang="en-US" sz="1400" b="0" i="0" u="none" strike="noStrike" dirty="0">
                        <a:solidFill>
                          <a:srgbClr val="000000"/>
                        </a:solidFill>
                        <a:effectLst/>
                        <a:latin typeface="Calibri" panose="020F0502020204030204" pitchFamily="34" charset="0"/>
                      </a:endParaRPr>
                    </a:p>
                  </a:txBody>
                  <a:tcPr marL="6053" marR="6053" marT="6053" marB="0">
                    <a:lnL>
                      <a:noFill/>
                    </a:lnL>
                    <a:lnR>
                      <a:noFill/>
                    </a:lnR>
                    <a:lnT w="6350" cap="flat" cmpd="sng" algn="ctr">
                      <a:solidFill>
                        <a:srgbClr val="FFFFFF"/>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203645">
                <a:tc gridSpan="3">
                  <a:txBody>
                    <a:bodyPr/>
                    <a:lstStyle/>
                    <a:p>
                      <a:pPr algn="l" fontAlgn="t"/>
                      <a:endParaRPr lang="en-US" sz="1400" b="0" i="0" u="none" strike="noStrike" dirty="0">
                        <a:solidFill>
                          <a:srgbClr val="000000"/>
                        </a:solidFill>
                        <a:effectLst/>
                        <a:latin typeface="Calibri" panose="020F0502020204030204" pitchFamily="34" charset="0"/>
                      </a:endParaRPr>
                    </a:p>
                  </a:txBody>
                  <a:tcPr marL="6053" marR="6053" marT="6053" marB="0">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bl>
          </a:graphicData>
        </a:graphic>
      </p:graphicFrame>
      <p:sp>
        <p:nvSpPr>
          <p:cNvPr id="2" name="Title 1"/>
          <p:cNvSpPr>
            <a:spLocks noGrp="1"/>
          </p:cNvSpPr>
          <p:nvPr>
            <p:ph type="title"/>
          </p:nvPr>
        </p:nvSpPr>
        <p:spPr>
          <a:xfrm>
            <a:off x="1524001" y="556078"/>
            <a:ext cx="9527842" cy="369332"/>
          </a:xfrm>
        </p:spPr>
        <p:txBody>
          <a:bodyPr>
            <a:normAutofit fontScale="90000"/>
          </a:bodyPr>
          <a:lstStyle/>
          <a:p>
            <a:r>
              <a:rPr lang="en-US" dirty="0">
                <a:solidFill>
                  <a:srgbClr val="002060"/>
                </a:solidFill>
                <a:effectLst>
                  <a:outerShdw blurRad="38100" dist="38100" dir="2700000" algn="tl">
                    <a:srgbClr val="000000">
                      <a:alpha val="43137"/>
                    </a:srgbClr>
                  </a:outerShdw>
                </a:effectLst>
                <a:latin typeface="Cambria" panose="02040503050406030204" pitchFamily="18" charset="0"/>
              </a:rPr>
              <a:t>Profile of U.S. Incarcerated Adults (cont.)</a:t>
            </a:r>
            <a:endParaRPr lang="en-US" dirty="0">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629637A9-119A-49DA-BD12-AAC58B377D80}" type="slidenum">
              <a:rPr lang="en-US" smtClean="0"/>
              <a:t>8</a:t>
            </a:fld>
            <a:endParaRPr lang="en-US" dirty="0"/>
          </a:p>
        </p:txBody>
      </p:sp>
      <p:sp>
        <p:nvSpPr>
          <p:cNvPr id="12" name="Rectangle 11"/>
          <p:cNvSpPr/>
          <p:nvPr/>
        </p:nvSpPr>
        <p:spPr>
          <a:xfrm>
            <a:off x="5699574" y="4905774"/>
            <a:ext cx="5425626" cy="316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5699574" y="3122492"/>
            <a:ext cx="5425626" cy="5351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6229350"/>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31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84907768"/>
              </p:ext>
            </p:extLst>
          </p:nvPr>
        </p:nvGraphicFramePr>
        <p:xfrm>
          <a:off x="1524001" y="1571626"/>
          <a:ext cx="9620249" cy="4657726"/>
        </p:xfrm>
        <a:graphic>
          <a:graphicData uri="http://schemas.openxmlformats.org/drawingml/2006/table">
            <a:tbl>
              <a:tblPr/>
              <a:tblGrid>
                <a:gridCol w="4282629">
                  <a:extLst>
                    <a:ext uri="{9D8B030D-6E8A-4147-A177-3AD203B41FA5}">
                      <a16:colId xmlns:a16="http://schemas.microsoft.com/office/drawing/2014/main" val="20000"/>
                    </a:ext>
                  </a:extLst>
                </a:gridCol>
                <a:gridCol w="2674032">
                  <a:extLst>
                    <a:ext uri="{9D8B030D-6E8A-4147-A177-3AD203B41FA5}">
                      <a16:colId xmlns:a16="http://schemas.microsoft.com/office/drawing/2014/main" val="20001"/>
                    </a:ext>
                  </a:extLst>
                </a:gridCol>
                <a:gridCol w="2663588">
                  <a:extLst>
                    <a:ext uri="{9D8B030D-6E8A-4147-A177-3AD203B41FA5}">
                      <a16:colId xmlns:a16="http://schemas.microsoft.com/office/drawing/2014/main" val="20002"/>
                    </a:ext>
                  </a:extLst>
                </a:gridCol>
              </a:tblGrid>
              <a:tr h="833943">
                <a:tc gridSpan="3">
                  <a:txBody>
                    <a:bodyPr/>
                    <a:lstStyle/>
                    <a:p>
                      <a:pPr algn="l" fontAlgn="b"/>
                      <a:r>
                        <a:rPr lang="en-US" sz="2000" b="0" i="0" u="none" strike="noStrike" dirty="0">
                          <a:solidFill>
                            <a:srgbClr val="000000"/>
                          </a:solidFill>
                          <a:effectLst/>
                          <a:latin typeface="Cambria" panose="02040503050406030204" pitchFamily="18" charset="0"/>
                        </a:rPr>
                        <a:t>Percentage of U.S. adults in U.S. Prison and U.S. Household populations, by selected characteristics: 2012 and 2014</a:t>
                      </a:r>
                    </a:p>
                  </a:txBody>
                  <a:tcPr marL="6208" marR="6208" marT="6208" marB="0" anchor="b">
                    <a:lnL>
                      <a:noFill/>
                    </a:lnL>
                    <a:lnR>
                      <a:noFill/>
                    </a:lnR>
                    <a:lnT>
                      <a:noFill/>
                    </a:lnT>
                    <a:lnB w="1270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0792">
                <a:tc rowSpan="2">
                  <a:txBody>
                    <a:bodyPr/>
                    <a:lstStyle/>
                    <a:p>
                      <a:pPr algn="l" fontAlgn="b"/>
                      <a:r>
                        <a:rPr lang="en-US" sz="1800" b="1" i="0" u="none" strike="noStrike" dirty="0">
                          <a:solidFill>
                            <a:srgbClr val="FFFFFF"/>
                          </a:solidFill>
                          <a:effectLst/>
                          <a:latin typeface="Calibri" panose="020F0502020204030204" pitchFamily="34" charset="0"/>
                        </a:rPr>
                        <a:t>Characteristic</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gridSpan="2">
                  <a:txBody>
                    <a:bodyPr/>
                    <a:lstStyle/>
                    <a:p>
                      <a:pPr algn="ctr" fontAlgn="ctr"/>
                      <a:r>
                        <a:rPr lang="en-US" sz="1500" b="1" i="0" u="none" strike="noStrike">
                          <a:solidFill>
                            <a:srgbClr val="FFFFFF"/>
                          </a:solidFill>
                          <a:effectLst/>
                          <a:latin typeface="Calibri" panose="020F0502020204030204" pitchFamily="34" charset="0"/>
                        </a:rPr>
                        <a:t>Percentage</a:t>
                      </a:r>
                    </a:p>
                  </a:txBody>
                  <a:tcPr marL="6208" marR="6208" marT="6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F75B5"/>
                    </a:solidFill>
                  </a:tcPr>
                </a:tc>
                <a:tc hMerge="1">
                  <a:txBody>
                    <a:bodyPr/>
                    <a:lstStyle/>
                    <a:p>
                      <a:endParaRPr lang="en-US"/>
                    </a:p>
                  </a:txBody>
                  <a:tcPr/>
                </a:tc>
                <a:extLst>
                  <a:ext uri="{0D108BD9-81ED-4DB2-BD59-A6C34878D82A}">
                    <a16:rowId xmlns:a16="http://schemas.microsoft.com/office/drawing/2014/main" val="10001"/>
                  </a:ext>
                </a:extLst>
              </a:tr>
              <a:tr h="280792">
                <a:tc vMerge="1">
                  <a:txBody>
                    <a:bodyPr/>
                    <a:lstStyle/>
                    <a:p>
                      <a:endParaRPr lang="en-US"/>
                    </a:p>
                  </a:txBody>
                  <a:tcPr/>
                </a:tc>
                <a:tc>
                  <a:txBody>
                    <a:bodyPr/>
                    <a:lstStyle/>
                    <a:p>
                      <a:pPr algn="ctr" fontAlgn="ctr"/>
                      <a:r>
                        <a:rPr lang="en-US" sz="1800" b="1" i="0" u="none" strike="noStrike">
                          <a:solidFill>
                            <a:srgbClr val="FFFFFF"/>
                          </a:solidFill>
                          <a:effectLst/>
                          <a:latin typeface="Calibri" panose="020F0502020204030204" pitchFamily="34" charset="0"/>
                        </a:rPr>
                        <a:t>U.S. Prison</a:t>
                      </a:r>
                    </a:p>
                  </a:txBody>
                  <a:tcPr marL="6208" marR="6208" marT="6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tc>
                  <a:txBody>
                    <a:bodyPr/>
                    <a:lstStyle/>
                    <a:p>
                      <a:pPr algn="ctr" fontAlgn="ctr"/>
                      <a:r>
                        <a:rPr lang="en-US" sz="1800" b="1" i="0" u="none" strike="noStrike">
                          <a:solidFill>
                            <a:srgbClr val="FFFFFF"/>
                          </a:solidFill>
                          <a:effectLst/>
                          <a:latin typeface="Calibri" panose="020F0502020204030204" pitchFamily="34" charset="0"/>
                        </a:rPr>
                        <a:t>U.S. Household</a:t>
                      </a:r>
                    </a:p>
                  </a:txBody>
                  <a:tcPr marL="6208" marR="6208" marT="6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F75B5"/>
                    </a:solidFill>
                  </a:tcPr>
                </a:tc>
                <a:extLst>
                  <a:ext uri="{0D108BD9-81ED-4DB2-BD59-A6C34878D82A}">
                    <a16:rowId xmlns:a16="http://schemas.microsoft.com/office/drawing/2014/main" val="10002"/>
                  </a:ext>
                </a:extLst>
              </a:tr>
              <a:tr h="553359">
                <a:tc>
                  <a:txBody>
                    <a:bodyPr/>
                    <a:lstStyle/>
                    <a:p>
                      <a:pPr algn="l" fontAlgn="b"/>
                      <a:r>
                        <a:rPr lang="en-US" sz="1800" b="1" i="0" u="none" strike="noStrike" dirty="0">
                          <a:solidFill>
                            <a:srgbClr val="000000"/>
                          </a:solidFill>
                          <a:effectLst/>
                          <a:latin typeface="Calibri" panose="020F0502020204030204" pitchFamily="34" charset="0"/>
                        </a:rPr>
                        <a:t>Highest level of educational attainment</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3"/>
                  </a:ext>
                </a:extLst>
              </a:tr>
              <a:tr h="553359">
                <a:tc>
                  <a:txBody>
                    <a:bodyPr/>
                    <a:lstStyle/>
                    <a:p>
                      <a:pPr algn="l" fontAlgn="b"/>
                      <a:r>
                        <a:rPr lang="en-US" sz="1800" b="0" i="0" u="none" strike="noStrike" dirty="0">
                          <a:solidFill>
                            <a:srgbClr val="000000"/>
                          </a:solidFill>
                          <a:effectLst/>
                          <a:latin typeface="Calibri" panose="020F0502020204030204" pitchFamily="34" charset="0"/>
                        </a:rPr>
                        <a:t>Graduate or professional degree </a:t>
                      </a:r>
                    </a:p>
                  </a:txBody>
                  <a:tcPr marL="55871"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1* </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11</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4"/>
                  </a:ext>
                </a:extLst>
              </a:tr>
              <a:tr h="280792">
                <a:tc>
                  <a:txBody>
                    <a:bodyPr/>
                    <a:lstStyle/>
                    <a:p>
                      <a:pPr algn="l" fontAlgn="b"/>
                      <a:r>
                        <a:rPr lang="en-US" sz="1800" b="0" i="0" u="none" strike="noStrike">
                          <a:solidFill>
                            <a:srgbClr val="000000"/>
                          </a:solidFill>
                          <a:effectLst/>
                          <a:latin typeface="Calibri" panose="020F0502020204030204" pitchFamily="34" charset="0"/>
                        </a:rPr>
                        <a:t>Bachelor's degree</a:t>
                      </a:r>
                    </a:p>
                  </a:txBody>
                  <a:tcPr marL="55871"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1*</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17</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5"/>
                  </a:ext>
                </a:extLst>
              </a:tr>
              <a:tr h="280792">
                <a:tc>
                  <a:txBody>
                    <a:bodyPr/>
                    <a:lstStyle/>
                    <a:p>
                      <a:pPr algn="l" fontAlgn="b"/>
                      <a:r>
                        <a:rPr lang="en-US" sz="1800" b="0" i="0" u="none" strike="noStrike">
                          <a:solidFill>
                            <a:srgbClr val="000000"/>
                          </a:solidFill>
                          <a:effectLst/>
                          <a:latin typeface="Calibri" panose="020F0502020204030204" pitchFamily="34" charset="0"/>
                        </a:rPr>
                        <a:t>Associate's degree </a:t>
                      </a:r>
                    </a:p>
                  </a:txBody>
                  <a:tcPr marL="55871"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4* </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9</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6"/>
                  </a:ext>
                </a:extLst>
              </a:tr>
              <a:tr h="280792">
                <a:tc>
                  <a:txBody>
                    <a:bodyPr/>
                    <a:lstStyle/>
                    <a:p>
                      <a:pPr algn="l" fontAlgn="b"/>
                      <a:r>
                        <a:rPr lang="en-US" sz="1800" b="0" i="0" u="none" strike="noStrike">
                          <a:solidFill>
                            <a:srgbClr val="000000"/>
                          </a:solidFill>
                          <a:effectLst/>
                          <a:latin typeface="Calibri" panose="020F0502020204030204" pitchFamily="34" charset="0"/>
                        </a:rPr>
                        <a:t>High school credential </a:t>
                      </a:r>
                    </a:p>
                  </a:txBody>
                  <a:tcPr marL="55871"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64* </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50</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7"/>
                  </a:ext>
                </a:extLst>
              </a:tr>
              <a:tr h="280792">
                <a:tc>
                  <a:txBody>
                    <a:bodyPr/>
                    <a:lstStyle/>
                    <a:p>
                      <a:pPr algn="l" fontAlgn="b"/>
                      <a:r>
                        <a:rPr lang="en-US" sz="1800" b="0" i="0" u="none" strike="noStrike">
                          <a:solidFill>
                            <a:srgbClr val="000000"/>
                          </a:solidFill>
                          <a:effectLst/>
                          <a:latin typeface="Calibri" panose="020F0502020204030204" pitchFamily="34" charset="0"/>
                        </a:rPr>
                        <a:t>Below high school </a:t>
                      </a:r>
                    </a:p>
                  </a:txBody>
                  <a:tcPr marL="55871"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30* </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14</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8"/>
                  </a:ext>
                </a:extLst>
              </a:tr>
              <a:tr h="280792">
                <a:tc>
                  <a:txBody>
                    <a:bodyPr/>
                    <a:lstStyle/>
                    <a:p>
                      <a:pPr algn="l" fontAlgn="b"/>
                      <a:r>
                        <a:rPr lang="en-US" sz="1800" b="1" i="0" u="none" strike="noStrike">
                          <a:solidFill>
                            <a:srgbClr val="000000"/>
                          </a:solidFill>
                          <a:effectLst/>
                          <a:latin typeface="Calibri" panose="020F0502020204030204" pitchFamily="34" charset="0"/>
                        </a:rPr>
                        <a:t>Recidivism</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a:solidFill>
                            <a:srgbClr val="000000"/>
                          </a:solidFill>
                          <a:effectLst/>
                          <a:latin typeface="Calibri" panose="020F0502020204030204" pitchFamily="34" charset="0"/>
                        </a:rPr>
                        <a:t> </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 </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09"/>
                  </a:ext>
                </a:extLst>
              </a:tr>
              <a:tr h="280792">
                <a:tc>
                  <a:txBody>
                    <a:bodyPr/>
                    <a:lstStyle/>
                    <a:p>
                      <a:pPr algn="l" fontAlgn="b"/>
                      <a:r>
                        <a:rPr lang="en-US" sz="1800" b="0" i="0" u="none" strike="noStrike">
                          <a:solidFill>
                            <a:srgbClr val="000000"/>
                          </a:solidFill>
                          <a:effectLst/>
                          <a:latin typeface="Calibri" panose="020F0502020204030204" pitchFamily="34" charset="0"/>
                        </a:rPr>
                        <a:t>First time in prison</a:t>
                      </a:r>
                    </a:p>
                  </a:txBody>
                  <a:tcPr marL="55871"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a:solidFill>
                            <a:srgbClr val="000000"/>
                          </a:solidFill>
                          <a:effectLst/>
                          <a:latin typeface="Calibri" panose="020F0502020204030204" pitchFamily="34" charset="0"/>
                        </a:rPr>
                        <a:t>27</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 n/a</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10"/>
                  </a:ext>
                </a:extLst>
              </a:tr>
              <a:tr h="280792">
                <a:tc>
                  <a:txBody>
                    <a:bodyPr/>
                    <a:lstStyle/>
                    <a:p>
                      <a:pPr algn="l" fontAlgn="b"/>
                      <a:r>
                        <a:rPr lang="en-US" sz="1800" b="0" i="0" u="none" strike="noStrike">
                          <a:solidFill>
                            <a:srgbClr val="000000"/>
                          </a:solidFill>
                          <a:effectLst/>
                          <a:latin typeface="Calibri" panose="020F0502020204030204" pitchFamily="34" charset="0"/>
                        </a:rPr>
                        <a:t>Previously incarcerated</a:t>
                      </a:r>
                    </a:p>
                  </a:txBody>
                  <a:tcPr marL="55871"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73</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tc>
                  <a:txBody>
                    <a:bodyPr/>
                    <a:lstStyle/>
                    <a:p>
                      <a:pPr algn="ctr" fontAlgn="b"/>
                      <a:r>
                        <a:rPr lang="en-US" sz="1800" b="0" i="0" u="none" strike="noStrike" dirty="0">
                          <a:solidFill>
                            <a:srgbClr val="000000"/>
                          </a:solidFill>
                          <a:effectLst/>
                          <a:latin typeface="Calibri" panose="020F0502020204030204" pitchFamily="34" charset="0"/>
                        </a:rPr>
                        <a:t> n/a</a:t>
                      </a:r>
                    </a:p>
                  </a:txBody>
                  <a:tcPr marL="6208" marR="6208" marT="62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10011"/>
                  </a:ext>
                </a:extLst>
              </a:tr>
              <a:tr h="189937">
                <a:tc gridSpan="3">
                  <a:txBody>
                    <a:bodyPr/>
                    <a:lstStyle/>
                    <a:p>
                      <a:pPr algn="l" fontAlgn="t"/>
                      <a:r>
                        <a:rPr lang="en-US" sz="1000" b="0" i="0" u="none" strike="noStrike" dirty="0">
                          <a:solidFill>
                            <a:srgbClr val="000000"/>
                          </a:solidFill>
                          <a:effectLst/>
                          <a:latin typeface="Calibri" panose="020F0502020204030204" pitchFamily="34" charset="0"/>
                        </a:rPr>
                        <a:t>* Significantly different (p &lt; .05) from the comparison category: U.S. Household.</a:t>
                      </a:r>
                    </a:p>
                  </a:txBody>
                  <a:tcPr marL="6208" marR="6208" marT="6208" marB="0">
                    <a:lnL>
                      <a:noFill/>
                    </a:lnL>
                    <a:lnR>
                      <a:noFill/>
                    </a:lnR>
                    <a:lnT w="6350" cap="flat" cmpd="sng" algn="ctr">
                      <a:solidFill>
                        <a:srgbClr val="FFFFFF"/>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2" name="Title 1"/>
          <p:cNvSpPr>
            <a:spLocks noGrp="1"/>
          </p:cNvSpPr>
          <p:nvPr>
            <p:ph type="title"/>
          </p:nvPr>
        </p:nvSpPr>
        <p:spPr>
          <a:xfrm>
            <a:off x="1355449" y="345499"/>
            <a:ext cx="9607826" cy="1088068"/>
          </a:xfrm>
        </p:spPr>
        <p:txBody>
          <a:bodyPr>
            <a:normAutofit fontScale="90000"/>
          </a:bodyPr>
          <a:lstStyle/>
          <a:p>
            <a:r>
              <a:rPr lang="en-US" dirty="0">
                <a:solidFill>
                  <a:srgbClr val="002060"/>
                </a:solidFill>
                <a:effectLst>
                  <a:outerShdw blurRad="38100" dist="38100" dir="2700000" algn="tl">
                    <a:srgbClr val="000000">
                      <a:alpha val="43137"/>
                    </a:srgbClr>
                  </a:outerShdw>
                </a:effectLst>
                <a:latin typeface="Cambria" panose="02040503050406030204" pitchFamily="18" charset="0"/>
              </a:rPr>
              <a:t>Profile of U.S. Incarcerated Adults (cont.)</a:t>
            </a:r>
            <a:endParaRPr lang="en-US" dirty="0">
              <a:latin typeface="Cambria" panose="02040503050406030204" pitchFamily="18"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t>9</a:t>
            </a:fld>
            <a:endParaRPr lang="en-US" dirty="0"/>
          </a:p>
        </p:txBody>
      </p:sp>
      <p:sp>
        <p:nvSpPr>
          <p:cNvPr id="10" name="Rectangle 9"/>
          <p:cNvSpPr/>
          <p:nvPr/>
        </p:nvSpPr>
        <p:spPr>
          <a:xfrm>
            <a:off x="5835034" y="4627571"/>
            <a:ext cx="5309216" cy="5921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835034" y="5471957"/>
            <a:ext cx="2661266" cy="5921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5835034" y="3783185"/>
            <a:ext cx="5309215" cy="844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 y="6224588"/>
            <a:ext cx="14573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92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8" grpId="0" animBg="1"/>
      <p:bldP spid="8"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17515</TotalTime>
  <Words>3563</Words>
  <Application>Microsoft Office PowerPoint</Application>
  <PresentationFormat>Widescreen</PresentationFormat>
  <Paragraphs>561</Paragraphs>
  <Slides>44</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Bradley Hand ITC</vt:lpstr>
      <vt:lpstr>Calibri</vt:lpstr>
      <vt:lpstr>Cambria</vt:lpstr>
      <vt:lpstr>Wingdings</vt:lpstr>
      <vt:lpstr>Office Theme</vt:lpstr>
      <vt:lpstr>U.S. PIAAC Prison Study</vt:lpstr>
      <vt:lpstr>What is the PIAAC Prison Study?</vt:lpstr>
      <vt:lpstr>Previous U.S. Prison Studies</vt:lpstr>
      <vt:lpstr>How was the PIAAC U.S. Prison Study conducted?</vt:lpstr>
      <vt:lpstr>How was the PIAAC U.S. Prison Study conducted? (cont.)</vt:lpstr>
      <vt:lpstr>Profile of U.S. Incarcerated Adults</vt:lpstr>
      <vt:lpstr>Profile of U.S. Incarcerated Adults</vt:lpstr>
      <vt:lpstr>Profile of U.S. Incarcerated Adults (cont.)</vt:lpstr>
      <vt:lpstr>Profile of U.S. Incarcerated Adults (cont.)</vt:lpstr>
      <vt:lpstr>PIAAC Prison Study Results </vt:lpstr>
      <vt:lpstr>Incarcerated adults had lower average literacy scores (249) and numeracy scores (220) than the U.S. household population (270 and 255).</vt:lpstr>
      <vt:lpstr>Compared to U.S. households, a larger percentage of incarcerated adults performed at Level 1 and below in literacy (29% vs. 19%). </vt:lpstr>
      <vt:lpstr>Compared to U.S. households, a larger percentage of incarcerated adults performed at Level 1 and below in numeracy (52% vs. 29%).</vt:lpstr>
      <vt:lpstr>PowerPoint Presentation</vt:lpstr>
      <vt:lpstr>PowerPoint Presentation</vt:lpstr>
      <vt:lpstr>Descriptions of the PIAAC proficiency levels for numeracy  (defining what adults can do at each level)</vt:lpstr>
      <vt:lpstr> In literacy, the average scores of incarcerated Black and Hispanic adults were not significantly different from their household peers’ scores. </vt:lpstr>
      <vt:lpstr>In literacy, the percentages of incarcerated Black (35%) and Hispanic adults (35%) performing at Level 1 and below were not measurably different from the percentages of Black (33%) and Hispanic adults (41%) in the household. </vt:lpstr>
      <vt:lpstr> In numeracy, the average scores of incarcerated Black and Hispanic adults were significantly different from their household peers’ scores. </vt:lpstr>
      <vt:lpstr>In numeracy, the percentages of incarcerated Black (66%) and Hispanic adults (57%) performing at Level 1 and below were higher than the percentages of Black (57%) and Hispanic adults (52%) in the household. </vt:lpstr>
      <vt:lpstr>For inmates and household adults with less than a high school diploma, average literacy scores were comparable, but average numeracy scores were significantly lower for inmates.</vt:lpstr>
      <vt:lpstr>Average literacy and numeracy scores of those in prison for the first time and those previously incarcerated were the same.</vt:lpstr>
      <vt:lpstr>Access to Prison Jobs  &amp; Skills Use</vt:lpstr>
      <vt:lpstr>Sample Background Questions for: Access to jobs and skill use in prison  </vt:lpstr>
      <vt:lpstr>Incarcerated adults currently holding a prison job scored higher in literacy than their peers who did not have a prison job.</vt:lpstr>
      <vt:lpstr>The majority of inmates reported never using literacy or numeracy skills in their current prison work.</vt:lpstr>
      <vt:lpstr>Participation  in  Education  </vt:lpstr>
      <vt:lpstr>Sample Background Questions for: Participation in Academic Programs</vt:lpstr>
      <vt:lpstr>Fewer inmates completed some level of education (42%) than no education (58%) during their prison term.</vt:lpstr>
      <vt:lpstr>  Only  a small percentage of incarcerated adults were currently studying for a formal degree or credential. However, interest in education programs is high.  </vt:lpstr>
      <vt:lpstr>Reasons for wanting to enroll in an academic program </vt:lpstr>
      <vt:lpstr>Reasons for not wanting to enroll in an academic program</vt:lpstr>
      <vt:lpstr>Incarcerated adults who wanted to enroll in academic classes or programs of study scored higher on literacy and numeracy.</vt:lpstr>
      <vt:lpstr>Participation  in Skills Training</vt:lpstr>
      <vt:lpstr>Sample Background Questions for: Participation in Job Skills Development Programs</vt:lpstr>
      <vt:lpstr>A small percentage of incarcerated adults participated in a job training program.</vt:lpstr>
      <vt:lpstr>Reasons for not participating in job skills training</vt:lpstr>
      <vt:lpstr>Incarcerated adults who participated in job skills or job training programs scored higher in literacy and numeracy than those who did not.</vt:lpstr>
      <vt:lpstr>  Summary (1)</vt:lpstr>
      <vt:lpstr> Summary (2) Among incarcerated adults</vt:lpstr>
      <vt:lpstr> Summary (3) Among incarcerated adults</vt:lpstr>
      <vt:lpstr> Summary (4) Among incarcerated adults</vt:lpstr>
      <vt:lpstr>Slide Modules you can add to your presentation:</vt:lpstr>
      <vt:lpstr>Additional information can be found in the U.S. PIAAC Survey of Incarcerated Adults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U.S. results</dc:title>
  <dc:creator>Sondra  Stein</dc:creator>
  <cp:lastModifiedBy>Herz, Katie (Landeros)</cp:lastModifiedBy>
  <cp:revision>323</cp:revision>
  <dcterms:created xsi:type="dcterms:W3CDTF">2014-11-13T23:21:11Z</dcterms:created>
  <dcterms:modified xsi:type="dcterms:W3CDTF">2019-08-13T18:51:23Z</dcterms:modified>
</cp:coreProperties>
</file>