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662" r:id="rId2"/>
    <p:sldId id="1081" r:id="rId3"/>
    <p:sldId id="1038" r:id="rId4"/>
    <p:sldId id="1039" r:id="rId5"/>
    <p:sldId id="1040" r:id="rId6"/>
    <p:sldId id="1041" r:id="rId7"/>
    <p:sldId id="1042" r:id="rId8"/>
    <p:sldId id="1082" r:id="rId9"/>
    <p:sldId id="1086" r:id="rId10"/>
    <p:sldId id="1087" r:id="rId11"/>
    <p:sldId id="1088" r:id="rId12"/>
    <p:sldId id="1089" r:id="rId13"/>
    <p:sldId id="1090" r:id="rId14"/>
    <p:sldId id="1091" r:id="rId15"/>
    <p:sldId id="1092" r:id="rId16"/>
    <p:sldId id="1049" r:id="rId17"/>
    <p:sldId id="1050" r:id="rId18"/>
    <p:sldId id="1051" r:id="rId19"/>
    <p:sldId id="1052" r:id="rId20"/>
    <p:sldId id="1053" r:id="rId21"/>
    <p:sldId id="1054" r:id="rId22"/>
    <p:sldId id="1055" r:id="rId23"/>
    <p:sldId id="1083" r:id="rId24"/>
    <p:sldId id="1062" r:id="rId25"/>
    <p:sldId id="1063" r:id="rId26"/>
    <p:sldId id="1064" r:id="rId27"/>
    <p:sldId id="1065" r:id="rId28"/>
    <p:sldId id="1068" r:id="rId29"/>
    <p:sldId id="1066" r:id="rId30"/>
    <p:sldId id="1067" r:id="rId31"/>
    <p:sldId id="1085" r:id="rId32"/>
    <p:sldId id="1093" r:id="rId33"/>
    <p:sldId id="1071" r:id="rId34"/>
    <p:sldId id="1070" r:id="rId35"/>
    <p:sldId id="1094" r:id="rId36"/>
    <p:sldId id="1097" r:id="rId37"/>
    <p:sldId id="1073" r:id="rId38"/>
    <p:sldId id="1075" r:id="rId39"/>
    <p:sldId id="1076" r:id="rId40"/>
    <p:sldId id="1098" r:id="rId41"/>
    <p:sldId id="1095" r:id="rId42"/>
    <p:sldId id="1078" r:id="rId43"/>
    <p:sldId id="1079" r:id="rId44"/>
    <p:sldId id="1080" r:id="rId45"/>
    <p:sldId id="109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niak, Alexandra" initials="LA" lastIdx="28" clrIdx="0">
    <p:extLst>
      <p:ext uri="{19B8F6BF-5375-455C-9EA6-DF929625EA0E}">
        <p15:presenceInfo xmlns:p15="http://schemas.microsoft.com/office/powerpoint/2012/main" userId="S::alesniak@air.org::4bf8e151-1afc-4ebd-9356-a9fbe90743f3" providerId="AD"/>
      </p:ext>
    </p:extLst>
  </p:cmAuthor>
  <p:cmAuthor id="2" name="Mamedova, Saida" initials="MS" lastIdx="16" clrIdx="1">
    <p:extLst>
      <p:ext uri="{19B8F6BF-5375-455C-9EA6-DF929625EA0E}">
        <p15:presenceInfo xmlns:p15="http://schemas.microsoft.com/office/powerpoint/2012/main" userId="S::SMamedova@air.org::1aa1ee5b-76f4-43dc-89d0-72a5d218ea0a" providerId="AD"/>
      </p:ext>
    </p:extLst>
  </p:cmAuthor>
  <p:cmAuthor id="3" name="Herz, Katie (Landeros)" initials="HK(" lastIdx="14" clrIdx="2">
    <p:extLst>
      <p:ext uri="{19B8F6BF-5375-455C-9EA6-DF929625EA0E}">
        <p15:presenceInfo xmlns:p15="http://schemas.microsoft.com/office/powerpoint/2012/main" userId="S::kherz@air.org::42e8b548-1470-4130-acf7-ed87bb5a6434" providerId="AD"/>
      </p:ext>
    </p:extLst>
  </p:cmAuthor>
  <p:cmAuthor id="4" name="Soroui, Jaleh" initials="SJ" lastIdx="22" clrIdx="3">
    <p:extLst>
      <p:ext uri="{19B8F6BF-5375-455C-9EA6-DF929625EA0E}">
        <p15:presenceInfo xmlns:p15="http://schemas.microsoft.com/office/powerpoint/2012/main" userId="S::jsoroui@air.org::6aacfd43-6615-44e6-bea5-21a2f8afa536" providerId="AD"/>
      </p:ext>
    </p:extLst>
  </p:cmAuthor>
  <p:cmAuthor id="5" name="Pawlowski, Emily" initials="PE" lastIdx="1" clrIdx="4">
    <p:extLst>
      <p:ext uri="{19B8F6BF-5375-455C-9EA6-DF929625EA0E}">
        <p15:presenceInfo xmlns:p15="http://schemas.microsoft.com/office/powerpoint/2012/main" userId="S::epawlowski@air.org::0922ef0e-5122-4265-bbff-d8fb5ac021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1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7779" autoAdjust="0"/>
  </p:normalViewPr>
  <p:slideViewPr>
    <p:cSldViewPr snapToGrid="0">
      <p:cViewPr varScale="1">
        <p:scale>
          <a:sx n="70" d="100"/>
          <a:sy n="70" d="100"/>
        </p:scale>
        <p:origin x="436" y="5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D9F9C-8C61-44CD-BF56-0865BE5044DC}" type="datetimeFigureOut">
              <a:rPr lang="en-US" smtClean="0"/>
              <a:t>5/14/2021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DD2BC-0327-41A0-8AD8-CE9BD66EFB4A}" type="slidenum">
              <a:rPr lang="en-US" smtClean="0"/>
              <a:t>‹#›</a:t>
            </a:fld>
            <a:endParaRPr lang="en-US" dirty="0"/>
          </a:p>
        </p:txBody>
      </p:sp>
    </p:spTree>
    <p:extLst>
      <p:ext uri="{BB962C8B-B14F-4D97-AF65-F5344CB8AC3E}">
        <p14:creationId xmlns:p14="http://schemas.microsoft.com/office/powerpoint/2010/main" val="287328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rban.org/features/where-low-income-jobs-are-being-lost-covid-1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rban.org/features/where-low-income-jobs-are-being-lost-covid-19"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COVID-19 Job Loss and Need for Workforce Development:</a:t>
            </a:r>
            <a:r>
              <a:rPr lang="en-US" dirty="0"/>
              <a:t> Looking at a county with high service sector job loss and a high percentage of adults with low skills</a:t>
            </a:r>
          </a:p>
          <a:p>
            <a:endParaRPr lang="en-US" dirty="0"/>
          </a:p>
          <a:p>
            <a:pPr marL="0" marR="0" lvl="0" indent="0" algn="l" defTabSz="1219261" rtl="0" eaLnBrk="1" fontAlgn="auto" latinLnBrk="0" hangingPunct="1">
              <a:lnSpc>
                <a:spcPct val="100000"/>
              </a:lnSpc>
              <a:spcBef>
                <a:spcPts val="0"/>
              </a:spcBef>
              <a:spcAft>
                <a:spcPts val="0"/>
              </a:spcAft>
              <a:buClrTx/>
              <a:buSzTx/>
              <a:buFontTx/>
              <a:buNone/>
              <a:tabLst/>
              <a:defRPr/>
            </a:pPr>
            <a:r>
              <a:rPr lang="en-US" sz="3200" dirty="0"/>
              <a:t>The low-income jobs that Miami-Dade County, FL is projected to lose in the accommodation and food service industry during the COVID-19 pandemic (based on Urban Institute analysis) are likely held by low-skilled workers.</a:t>
            </a:r>
          </a:p>
          <a:p>
            <a:endParaRPr lang="en-US" dirty="0"/>
          </a:p>
        </p:txBody>
      </p:sp>
    </p:spTree>
    <p:extLst>
      <p:ext uri="{BB962C8B-B14F-4D97-AF65-F5344CB8AC3E}">
        <p14:creationId xmlns:p14="http://schemas.microsoft.com/office/powerpoint/2010/main" val="100803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Brooks County, there is 32% of adults who had less than a high school education, 16% of adults in the county who do not speak English well/not at all, and 51% of adults in the county are employed. For Kenedy County, 59% of adults have less than a high school education, 45% do not speak English well/not at all, and 54% of adults are employed. </a:t>
            </a:r>
          </a:p>
        </p:txBody>
      </p:sp>
      <p:sp>
        <p:nvSpPr>
          <p:cNvPr id="4" name="Slide Number Placeholder 3"/>
          <p:cNvSpPr>
            <a:spLocks noGrp="1"/>
          </p:cNvSpPr>
          <p:nvPr>
            <p:ph type="sldNum" sz="quarter" idx="5"/>
          </p:nvPr>
        </p:nvSpPr>
        <p:spPr/>
        <p:txBody>
          <a:bodyPr/>
          <a:lstStyle/>
          <a:p>
            <a:fld id="{0F6DD2BC-0327-41A0-8AD8-CE9BD66EFB4A}" type="slidenum">
              <a:rPr lang="en-US" smtClean="0"/>
              <a:t>14</a:t>
            </a:fld>
            <a:endParaRPr lang="en-US" dirty="0"/>
          </a:p>
        </p:txBody>
      </p:sp>
    </p:spTree>
    <p:extLst>
      <p:ext uri="{BB962C8B-B14F-4D97-AF65-F5344CB8AC3E}">
        <p14:creationId xmlns:p14="http://schemas.microsoft.com/office/powerpoint/2010/main" val="90947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could also be used to conduct a similar analysis as was done in the main PowerPoint example with California to get an estimate of the total number of people that might benefit from education and training in each county.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0B5C-16AF-48C3-BA9C-159724F313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17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neighboring counties, Ford and Kiowa, are discussing how to communicate information to their residents about stopping the spread of COVID-19. In order to choose from several types of flyers to be posted in parks and other public places, the local officials can use the PIAAC Skills Map to learn about the literacy proficiency of their adult population and ensure that public materials are accessible for the majority of residents.</a:t>
            </a: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17</a:t>
            </a:fld>
            <a:endParaRPr lang="en-US" dirty="0"/>
          </a:p>
        </p:txBody>
      </p:sp>
    </p:spTree>
    <p:extLst>
      <p:ext uri="{BB962C8B-B14F-4D97-AF65-F5344CB8AC3E}">
        <p14:creationId xmlns:p14="http://schemas.microsoft.com/office/powerpoint/2010/main" val="158345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dirty="0"/>
              <a:t>According to the PIAAC Skills Map tool, </a:t>
            </a:r>
            <a:r>
              <a:rPr lang="en-US" b="1" dirty="0"/>
              <a:t>40%</a:t>
            </a:r>
            <a:r>
              <a:rPr lang="en-US" b="0" dirty="0"/>
              <a:t> of Ford County adults have </a:t>
            </a:r>
            <a:r>
              <a:rPr lang="en-US" b="1" dirty="0"/>
              <a:t>low literacy skills </a:t>
            </a:r>
            <a:r>
              <a:rPr lang="en-US" dirty="0"/>
              <a:t>(performing At or Below Level 1), compared to only </a:t>
            </a:r>
            <a:r>
              <a:rPr lang="en-US" b="1" dirty="0"/>
              <a:t>15%</a:t>
            </a:r>
            <a:r>
              <a:rPr lang="en-US" dirty="0"/>
              <a:t> of Kiowa County adults. On the flip side, </a:t>
            </a:r>
            <a:r>
              <a:rPr lang="en-US" b="1" dirty="0"/>
              <a:t>60% </a:t>
            </a:r>
            <a:r>
              <a:rPr lang="en-US" dirty="0"/>
              <a:t>of Ford county adults have medium to high literacy skills (performing at or about Level 2) and </a:t>
            </a:r>
            <a:r>
              <a:rPr lang="en-US" b="1" dirty="0"/>
              <a:t>85%</a:t>
            </a:r>
            <a:r>
              <a:rPr lang="en-US" dirty="0"/>
              <a:t> of adults in Kiowa County have medium to high literacy skills.</a:t>
            </a: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18</a:t>
            </a:fld>
            <a:endParaRPr lang="en-US" dirty="0"/>
          </a:p>
        </p:txBody>
      </p:sp>
    </p:spTree>
    <p:extLst>
      <p:ext uri="{BB962C8B-B14F-4D97-AF65-F5344CB8AC3E}">
        <p14:creationId xmlns:p14="http://schemas.microsoft.com/office/powerpoint/2010/main" val="287079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types of flyers are presented. Ford county officials express concern about distributing this flyer in their county, since it presents information at a medium literacy level. [click] For example, instead of the icons helping to convey the text, the text needs to be read to understand the icons – what does, for example, a pin on the house mean? Or the telephone, computer, table and chairs and mop with a bucket mean?</a:t>
            </a: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19</a:t>
            </a:fld>
            <a:endParaRPr lang="en-US" dirty="0"/>
          </a:p>
        </p:txBody>
      </p:sp>
    </p:spTree>
    <p:extLst>
      <p:ext uri="{BB962C8B-B14F-4D97-AF65-F5344CB8AC3E}">
        <p14:creationId xmlns:p14="http://schemas.microsoft.com/office/powerpoint/2010/main" val="429591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text is dense in information [click]: a lot of text in the titles and even more in the description. There is also competing information. [click] In one place, the text says to use a solution with “at least 60% alcohol” and in another place it says to use a solution with “at least 70% alcohol.” Adults with low literacy proficiency may struggle to understand what they should be doing to prevent the spread of COVID-19. County officials of Ford County, with 40% of the population who are low skilled, have concerns about distributing this flyer.</a:t>
            </a: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20</a:t>
            </a:fld>
            <a:endParaRPr lang="en-US" dirty="0"/>
          </a:p>
        </p:txBody>
      </p:sp>
    </p:spTree>
    <p:extLst>
      <p:ext uri="{BB962C8B-B14F-4D97-AF65-F5344CB8AC3E}">
        <p14:creationId xmlns:p14="http://schemas.microsoft.com/office/powerpoint/2010/main" val="162937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county officials of Kiowa County, with only 15% of low skilled and 85% of their population being medium to high skilled, could be less concerned about conveying information through text. [click] 85% of their population are at a level where they are likely to be able to read print and digital texts, relate multiple pieces of information within or across a document, compare and contrast, and draw simple inferences.</a:t>
            </a: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21</a:t>
            </a:fld>
            <a:endParaRPr lang="en-US" dirty="0"/>
          </a:p>
        </p:txBody>
      </p:sp>
    </p:spTree>
    <p:extLst>
      <p:ext uri="{BB962C8B-B14F-4D97-AF65-F5344CB8AC3E}">
        <p14:creationId xmlns:p14="http://schemas.microsoft.com/office/powerpoint/2010/main" val="357881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Ford county officials find this flyer more appropriate to the 40% of the population in their county that are at the lowest levels of literacy. </a:t>
            </a:r>
            <a:r>
              <a:rPr lang="en-US" sz="800" kern="1200" dirty="0">
                <a:solidFill>
                  <a:schemeClr val="tx1"/>
                </a:solidFill>
                <a:effectLst/>
                <a:latin typeface="+mn-lt"/>
                <a:ea typeface="+mn-ea"/>
                <a:cs typeface="+mn-cs"/>
              </a:rPr>
              <a:t>This flyer presents information in the way that a</a:t>
            </a:r>
            <a:r>
              <a:rPr lang="en-US" dirty="0"/>
              <a:t>dults at low levels of literacy </a:t>
            </a:r>
            <a:r>
              <a:rPr lang="en-US" sz="800" kern="1200" dirty="0">
                <a:solidFill>
                  <a:schemeClr val="tx1"/>
                </a:solidFill>
                <a:effectLst/>
                <a:latin typeface="+mn-lt"/>
                <a:ea typeface="+mn-ea"/>
                <a:cs typeface="+mn-cs"/>
              </a:rPr>
              <a:t>are likely to understand - short texts, basic vocabulary, and a request to perform simple tasks. </a:t>
            </a:r>
            <a:endParaRPr lang="en-US" dirty="0"/>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22</a:t>
            </a:fld>
            <a:endParaRPr lang="en-US" dirty="0"/>
          </a:p>
        </p:txBody>
      </p:sp>
    </p:spTree>
    <p:extLst>
      <p:ext uri="{BB962C8B-B14F-4D97-AF65-F5344CB8AC3E}">
        <p14:creationId xmlns:p14="http://schemas.microsoft.com/office/powerpoint/2010/main" val="1365817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it’s a high-tech company in Manchester, New Hampshire. They need to ensure a higher skilled workforce is available in the county where they decide to build a new branch, which is at about Level 3 or above in PIAAC. They are especially interested in the numeracy skill of the workforce. </a:t>
            </a:r>
          </a:p>
        </p:txBody>
      </p:sp>
      <p:sp>
        <p:nvSpPr>
          <p:cNvPr id="4" name="Slide Number Placeholder 3"/>
          <p:cNvSpPr>
            <a:spLocks noGrp="1"/>
          </p:cNvSpPr>
          <p:nvPr>
            <p:ph type="sldNum" sz="quarter" idx="5"/>
          </p:nvPr>
        </p:nvSpPr>
        <p:spPr/>
        <p:txBody>
          <a:bodyPr/>
          <a:lstStyle/>
          <a:p>
            <a:fld id="{0F6DD2BC-0327-41A0-8AD8-CE9BD66EFB4A}" type="slidenum">
              <a:rPr lang="en-US" smtClean="0"/>
              <a:t>24</a:t>
            </a:fld>
            <a:endParaRPr lang="en-US" dirty="0"/>
          </a:p>
        </p:txBody>
      </p:sp>
    </p:spTree>
    <p:extLst>
      <p:ext uri="{BB962C8B-B14F-4D97-AF65-F5344CB8AC3E}">
        <p14:creationId xmlns:p14="http://schemas.microsoft.com/office/powerpoint/2010/main" val="3915517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Manchester is located in Hillsborough County in New Hampshire. Let’s look up the Hillsborough County on the map of numeracy choosing tab of the Counties. </a:t>
            </a:r>
          </a:p>
        </p:txBody>
      </p:sp>
      <p:sp>
        <p:nvSpPr>
          <p:cNvPr id="4" name="Slide Number Placeholder 3"/>
          <p:cNvSpPr>
            <a:spLocks noGrp="1"/>
          </p:cNvSpPr>
          <p:nvPr>
            <p:ph type="sldNum" sz="quarter" idx="5"/>
          </p:nvPr>
        </p:nvSpPr>
        <p:spPr/>
        <p:txBody>
          <a:bodyPr/>
          <a:lstStyle/>
          <a:p>
            <a:fld id="{0F6DD2BC-0327-41A0-8AD8-CE9BD66EFB4A}" type="slidenum">
              <a:rPr lang="en-US" smtClean="0"/>
              <a:t>25</a:t>
            </a:fld>
            <a:endParaRPr lang="en-US" dirty="0"/>
          </a:p>
        </p:txBody>
      </p:sp>
    </p:spTree>
    <p:extLst>
      <p:ext uri="{BB962C8B-B14F-4D97-AF65-F5344CB8AC3E}">
        <p14:creationId xmlns:p14="http://schemas.microsoft.com/office/powerpoint/2010/main" val="123629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an </a:t>
            </a:r>
            <a:r>
              <a:rPr lang="en-US" u="sng" dirty="0">
                <a:hlinkClick r:id="rId3"/>
              </a:rPr>
              <a:t>Urban Institute analysis</a:t>
            </a:r>
            <a:r>
              <a:rPr lang="en-US" dirty="0"/>
              <a:t>, Miami-Dade County, FL is estimated to lose approximately 50,000 jobs within the accommodation and food services industry, one of the more heavily hit low-income industries as a result of the COVID-19 pandemic. </a:t>
            </a:r>
          </a:p>
          <a:p>
            <a:endParaRPr lang="en-US" dirty="0"/>
          </a:p>
          <a:p>
            <a:endParaRPr lang="en-US" dirty="0"/>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Other background info: according to the PIAAC Skills Map: More than two-thirds (67%) of Miami-Dade County adults (ages 16-74) were employed prior to the pandemic and 21% worked in a service occupation. </a:t>
            </a:r>
          </a:p>
          <a:p>
            <a:endParaRPr lang="en-US" dirty="0"/>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4</a:t>
            </a:fld>
            <a:endParaRPr lang="en-US" dirty="0"/>
          </a:p>
        </p:txBody>
      </p:sp>
    </p:spTree>
    <p:extLst>
      <p:ext uri="{BB962C8B-B14F-4D97-AF65-F5344CB8AC3E}">
        <p14:creationId xmlns:p14="http://schemas.microsoft.com/office/powerpoint/2010/main" val="1388715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call up the State Summary Card, at the bottom right hand side, we can press a button that lets us see and compare all the counties in the state of New Hampshire.</a:t>
            </a:r>
          </a:p>
        </p:txBody>
      </p:sp>
      <p:sp>
        <p:nvSpPr>
          <p:cNvPr id="4" name="Slide Number Placeholder 3"/>
          <p:cNvSpPr>
            <a:spLocks noGrp="1"/>
          </p:cNvSpPr>
          <p:nvPr>
            <p:ph type="sldNum" sz="quarter" idx="5"/>
          </p:nvPr>
        </p:nvSpPr>
        <p:spPr/>
        <p:txBody>
          <a:bodyPr/>
          <a:lstStyle/>
          <a:p>
            <a:fld id="{0F6DD2BC-0327-41A0-8AD8-CE9BD66EFB4A}" type="slidenum">
              <a:rPr lang="en-US" smtClean="0"/>
              <a:t>26</a:t>
            </a:fld>
            <a:endParaRPr lang="en-US" dirty="0"/>
          </a:p>
        </p:txBody>
      </p:sp>
    </p:spTree>
    <p:extLst>
      <p:ext uri="{BB962C8B-B14F-4D97-AF65-F5344CB8AC3E}">
        <p14:creationId xmlns:p14="http://schemas.microsoft.com/office/powerpoint/2010/main" val="3032050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pdf display opens up with the estimates for both literacy and numeracy for each of the proficiency measures and their confidence intervals. We find the page that compares the counties on the percentages of numeracy skills at or above Level 3. And see that Hillsborough county, home county of Manchester, has similar percentages of adults in this measure to three of the counties: Rockingham, Merrimack and Strafford. Let’s explore the two counties that may have higher percentages of adults at or above Level 3 – Rockingham and Merrimack.</a:t>
            </a: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27</a:t>
            </a:fld>
            <a:endParaRPr lang="en-US" dirty="0"/>
          </a:p>
        </p:txBody>
      </p:sp>
    </p:spTree>
    <p:extLst>
      <p:ext uri="{BB962C8B-B14F-4D97-AF65-F5344CB8AC3E}">
        <p14:creationId xmlns:p14="http://schemas.microsoft.com/office/powerpoint/2010/main" val="4246335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is a zoomed-in version of the U.S. PIAAC Skills Map showing at or above level 3 for Hillsborough County, NH in numeracy. This is a step before the comparison of Hillsborough and Rockingham counties. </a:t>
            </a:r>
          </a:p>
        </p:txBody>
      </p:sp>
      <p:sp>
        <p:nvSpPr>
          <p:cNvPr id="4" name="Slide Number Placeholder 3"/>
          <p:cNvSpPr>
            <a:spLocks noGrp="1"/>
          </p:cNvSpPr>
          <p:nvPr>
            <p:ph type="sldNum" sz="quarter" idx="5"/>
          </p:nvPr>
        </p:nvSpPr>
        <p:spPr/>
        <p:txBody>
          <a:bodyPr/>
          <a:lstStyle/>
          <a:p>
            <a:fld id="{0F6DD2BC-0327-41A0-8AD8-CE9BD66EFB4A}" type="slidenum">
              <a:rPr lang="en-US" smtClean="0"/>
              <a:t>28</a:t>
            </a:fld>
            <a:endParaRPr lang="en-US" dirty="0"/>
          </a:p>
        </p:txBody>
      </p:sp>
    </p:spTree>
    <p:extLst>
      <p:ext uri="{BB962C8B-B14F-4D97-AF65-F5344CB8AC3E}">
        <p14:creationId xmlns:p14="http://schemas.microsoft.com/office/powerpoint/2010/main" val="2632242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Hillsborough County, Rockingham County has a notably lower percentage of adults at or below level one in numeracy, there is no notable difference in percentage of adults at level two for numeracy, and for the desired statistic (adults at or above level 3) there is no notable difference for numeracy. </a:t>
            </a:r>
          </a:p>
        </p:txBody>
      </p:sp>
      <p:sp>
        <p:nvSpPr>
          <p:cNvPr id="4" name="Slide Number Placeholder 3"/>
          <p:cNvSpPr>
            <a:spLocks noGrp="1"/>
          </p:cNvSpPr>
          <p:nvPr>
            <p:ph type="sldNum" sz="quarter" idx="5"/>
          </p:nvPr>
        </p:nvSpPr>
        <p:spPr/>
        <p:txBody>
          <a:bodyPr/>
          <a:lstStyle/>
          <a:p>
            <a:fld id="{0F6DD2BC-0327-41A0-8AD8-CE9BD66EFB4A}" type="slidenum">
              <a:rPr lang="en-US" smtClean="0"/>
              <a:t>29</a:t>
            </a:fld>
            <a:endParaRPr lang="en-US" dirty="0"/>
          </a:p>
        </p:txBody>
      </p:sp>
    </p:spTree>
    <p:extLst>
      <p:ext uri="{BB962C8B-B14F-4D97-AF65-F5344CB8AC3E}">
        <p14:creationId xmlns:p14="http://schemas.microsoft.com/office/powerpoint/2010/main" val="2061663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factor in potential learning-loss from school closures and the transition to remote learning due to COVID-19 that is not discussed as often is whether parents have the necessary skills to support their child’s learning</a:t>
            </a:r>
          </a:p>
          <a:p>
            <a:endParaRPr lang="en-US" dirty="0"/>
          </a:p>
        </p:txBody>
      </p:sp>
    </p:spTree>
    <p:extLst>
      <p:ext uri="{BB962C8B-B14F-4D97-AF65-F5344CB8AC3E}">
        <p14:creationId xmlns:p14="http://schemas.microsoft.com/office/powerpoint/2010/main" val="3148137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a:p>
            <a:r>
              <a:rPr lang="en-US" noProof="0" dirty="0"/>
              <a:t>To decide where to concentrate their efforts, policymakers and stakeholders can use the Skills Map to find which counties have high percentages of low-skilled adults, performing </a:t>
            </a:r>
            <a:r>
              <a:rPr lang="en-US" b="1" noProof="0" dirty="0"/>
              <a:t>At or Below Level 1 </a:t>
            </a:r>
            <a:r>
              <a:rPr lang="en-US" noProof="0" dirty="0"/>
              <a:t>in literacy or numeracy. </a:t>
            </a:r>
          </a:p>
          <a:p>
            <a:endParaRPr lang="en-US" noProof="0" dirty="0"/>
          </a:p>
          <a:p>
            <a:r>
              <a:rPr lang="en-US" noProof="0" dirty="0"/>
              <a:t>Darker shades indicate higher percentages in the Skills Map, so </a:t>
            </a:r>
            <a:r>
              <a:rPr lang="en-US" b="1" noProof="0" dirty="0"/>
              <a:t>Dakota County</a:t>
            </a:r>
            <a:r>
              <a:rPr lang="en-US" noProof="0" dirty="0"/>
              <a:t> and </a:t>
            </a:r>
            <a:r>
              <a:rPr lang="en-US" b="1" noProof="0" dirty="0"/>
              <a:t>Colfax County </a:t>
            </a:r>
            <a:r>
              <a:rPr lang="en-US" b="0" noProof="0" dirty="0"/>
              <a:t>appear to have the highest percentages of adults with low literacy skills among Nebraska counties.</a:t>
            </a:r>
            <a:endParaRPr lang="en-US" b="1" noProof="0" dirty="0"/>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33</a:t>
            </a:fld>
            <a:endParaRPr lang="en-US" dirty="0"/>
          </a:p>
        </p:txBody>
      </p:sp>
    </p:spTree>
    <p:extLst>
      <p:ext uri="{BB962C8B-B14F-4D97-AF65-F5344CB8AC3E}">
        <p14:creationId xmlns:p14="http://schemas.microsoft.com/office/powerpoint/2010/main" val="1435946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noProof="0" dirty="0"/>
              <a:t>In Dakota County, Nebraska, </a:t>
            </a:r>
            <a:r>
              <a:rPr lang="en-US" b="1" noProof="0" dirty="0"/>
              <a:t>37% of adults have low literacy proficiency </a:t>
            </a:r>
            <a:r>
              <a:rPr lang="en-US" b="0" noProof="0" dirty="0"/>
              <a:t>(performing At or Below Level 1). This percentage is </a:t>
            </a:r>
            <a:r>
              <a:rPr lang="en-US" b="1" noProof="0" dirty="0"/>
              <a:t>significantly higher </a:t>
            </a:r>
            <a:r>
              <a:rPr lang="en-US" b="0" noProof="0" dirty="0"/>
              <a:t>than the percentage for Nebraska adults overall (16%).</a:t>
            </a:r>
          </a:p>
          <a:p>
            <a:endParaRPr lang="en-US" b="0" noProof="0" dirty="0"/>
          </a:p>
          <a:p>
            <a:r>
              <a:rPr lang="en-US" b="0" noProof="0" dirty="0"/>
              <a:t>In addition, </a:t>
            </a:r>
            <a:r>
              <a:rPr lang="en-US" b="1" noProof="0" dirty="0"/>
              <a:t>48% of adults have low numeracy proficiency </a:t>
            </a:r>
            <a:r>
              <a:rPr lang="en-US" b="0" noProof="0" dirty="0"/>
              <a:t>(performing At or Below Level 1), which is also </a:t>
            </a:r>
            <a:r>
              <a:rPr lang="en-US" b="1" noProof="0" dirty="0"/>
              <a:t>significantly higher </a:t>
            </a:r>
            <a:r>
              <a:rPr lang="en-US" b="0" noProof="0" dirty="0"/>
              <a:t>than the percentage for Nebraska adults overall (24%).</a:t>
            </a:r>
          </a:p>
          <a:p>
            <a:endParaRPr lang="en-US" b="0" noProof="0" dirty="0"/>
          </a:p>
          <a:p>
            <a:r>
              <a:rPr lang="en-US" b="0" noProof="0" dirty="0"/>
              <a:t>Parents of K-12 students in Dakota County, compared to others in Nebraska, are likely to have more difficulty supporting or directing their children’s education and would benefit from increased educational resources, such as more guidance and materials from schools or better access to online learning platforms.</a:t>
            </a: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34</a:t>
            </a:fld>
            <a:endParaRPr lang="en-US" dirty="0"/>
          </a:p>
        </p:txBody>
      </p:sp>
    </p:spTree>
    <p:extLst>
      <p:ext uri="{BB962C8B-B14F-4D97-AF65-F5344CB8AC3E}">
        <p14:creationId xmlns:p14="http://schemas.microsoft.com/office/powerpoint/2010/main" val="1965706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Our question here is where in New York City will a good location for a community college satellite campus be.</a:t>
            </a:r>
          </a:p>
        </p:txBody>
      </p:sp>
      <p:sp>
        <p:nvSpPr>
          <p:cNvPr id="4" name="Slide Number Placeholder 3"/>
          <p:cNvSpPr>
            <a:spLocks noGrp="1"/>
          </p:cNvSpPr>
          <p:nvPr>
            <p:ph type="sldNum" sz="quarter" idx="5"/>
          </p:nvPr>
        </p:nvSpPr>
        <p:spPr/>
        <p:txBody>
          <a:bodyPr/>
          <a:lstStyle/>
          <a:p>
            <a:fld id="{0F6DD2BC-0327-41A0-8AD8-CE9BD66EFB4A}" type="slidenum">
              <a:rPr lang="en-US" smtClean="0"/>
              <a:t>36</a:t>
            </a:fld>
            <a:endParaRPr lang="en-US" dirty="0"/>
          </a:p>
        </p:txBody>
      </p:sp>
    </p:spTree>
    <p:extLst>
      <p:ext uri="{BB962C8B-B14F-4D97-AF65-F5344CB8AC3E}">
        <p14:creationId xmlns:p14="http://schemas.microsoft.com/office/powerpoint/2010/main" val="2868865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Located in Bronx, NY, the community college is considering opening a satellite campus in Queens NY, with target entrant population of adults with middle-skill-level, at about Level 2 of PIAAC.</a:t>
            </a:r>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37</a:t>
            </a:fld>
            <a:endParaRPr lang="en-US" dirty="0"/>
          </a:p>
        </p:txBody>
      </p:sp>
    </p:spTree>
    <p:extLst>
      <p:ext uri="{BB962C8B-B14F-4D97-AF65-F5344CB8AC3E}">
        <p14:creationId xmlns:p14="http://schemas.microsoft.com/office/powerpoint/2010/main" val="937859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have the County comparison card, we can see the results for the two county comparisons.</a:t>
            </a:r>
          </a:p>
        </p:txBody>
      </p:sp>
      <p:sp>
        <p:nvSpPr>
          <p:cNvPr id="4" name="Slide Number Placeholder 3"/>
          <p:cNvSpPr>
            <a:spLocks noGrp="1"/>
          </p:cNvSpPr>
          <p:nvPr>
            <p:ph type="sldNum" sz="quarter" idx="5"/>
          </p:nvPr>
        </p:nvSpPr>
        <p:spPr/>
        <p:txBody>
          <a:bodyPr/>
          <a:lstStyle/>
          <a:p>
            <a:fld id="{0F6DD2BC-0327-41A0-8AD8-CE9BD66EFB4A}" type="slidenum">
              <a:rPr lang="en-US" smtClean="0"/>
              <a:t>38</a:t>
            </a:fld>
            <a:endParaRPr lang="en-US" dirty="0"/>
          </a:p>
        </p:txBody>
      </p:sp>
    </p:spTree>
    <p:extLst>
      <p:ext uri="{BB962C8B-B14F-4D97-AF65-F5344CB8AC3E}">
        <p14:creationId xmlns:p14="http://schemas.microsoft.com/office/powerpoint/2010/main" val="42928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examine the percentage of adults that are employed, and the percentage of adults working in the service occupation for Miami-Dade county, select “Add Variables.” </a:t>
            </a:r>
          </a:p>
        </p:txBody>
      </p:sp>
      <p:sp>
        <p:nvSpPr>
          <p:cNvPr id="4" name="Slide Number Placeholder 3"/>
          <p:cNvSpPr>
            <a:spLocks noGrp="1"/>
          </p:cNvSpPr>
          <p:nvPr>
            <p:ph type="sldNum" sz="quarter" idx="5"/>
          </p:nvPr>
        </p:nvSpPr>
        <p:spPr/>
        <p:txBody>
          <a:bodyPr/>
          <a:lstStyle/>
          <a:p>
            <a:fld id="{0F6DD2BC-0327-41A0-8AD8-CE9BD66EFB4A}" type="slidenum">
              <a:rPr lang="en-US" smtClean="0"/>
              <a:t>6</a:t>
            </a:fld>
            <a:endParaRPr lang="en-US" dirty="0"/>
          </a:p>
        </p:txBody>
      </p:sp>
    </p:spTree>
    <p:extLst>
      <p:ext uri="{BB962C8B-B14F-4D97-AF65-F5344CB8AC3E}">
        <p14:creationId xmlns:p14="http://schemas.microsoft.com/office/powerpoint/2010/main" val="2283703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Comparing the two counties, we see that in literacy, Queens is no different from Bronx, but in numeracy Queens has a higher percentage of adults at Level 2 than does Bronx. </a:t>
            </a:r>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39</a:t>
            </a:fld>
            <a:endParaRPr lang="en-US" dirty="0"/>
          </a:p>
        </p:txBody>
      </p:sp>
    </p:spTree>
    <p:extLst>
      <p:ext uri="{BB962C8B-B14F-4D97-AF65-F5344CB8AC3E}">
        <p14:creationId xmlns:p14="http://schemas.microsoft.com/office/powerpoint/2010/main" val="2819393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Upskilling/Skills Mapping: </a:t>
            </a:r>
            <a:r>
              <a:rPr lang="en-US" dirty="0"/>
              <a:t>Looking at a county with high service sector job loss and a high percentage of adults with high skills to understand the potential for retraining</a:t>
            </a:r>
          </a:p>
          <a:p>
            <a:endParaRPr lang="en-US" b="1" dirty="0"/>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A company wants to build a campus in an area with a large number of highly skilled workers who can be re-trained for work in the health care sector. The company managers know many service  sector workers have recently been laid off due the COVID-19 pandemic and is hoping to bring some of those highly skilled workers to the company. Would King County, WA be a good candidate to build the campus?  </a:t>
            </a:r>
            <a:endParaRPr lang="en-US" dirty="0"/>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41</a:t>
            </a:fld>
            <a:endParaRPr lang="en-US" dirty="0"/>
          </a:p>
        </p:txBody>
      </p:sp>
    </p:spTree>
    <p:extLst>
      <p:ext uri="{BB962C8B-B14F-4D97-AF65-F5344CB8AC3E}">
        <p14:creationId xmlns:p14="http://schemas.microsoft.com/office/powerpoint/2010/main" val="2472307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 to an </a:t>
            </a:r>
            <a:r>
              <a:rPr lang="en-US" sz="1200" u="sng" kern="1200" dirty="0">
                <a:solidFill>
                  <a:schemeClr val="tx1"/>
                </a:solidFill>
                <a:effectLst/>
                <a:latin typeface="+mn-lt"/>
                <a:ea typeface="+mn-ea"/>
                <a:cs typeface="+mn-cs"/>
                <a:hlinkClick r:id="rId3"/>
              </a:rPr>
              <a:t>Urban Institute analysis</a:t>
            </a:r>
            <a:r>
              <a:rPr lang="en-US" sz="1200" kern="1200" dirty="0">
                <a:solidFill>
                  <a:schemeClr val="tx1"/>
                </a:solidFill>
                <a:effectLst/>
                <a:latin typeface="+mn-lt"/>
                <a:ea typeface="+mn-ea"/>
                <a:cs typeface="+mn-cs"/>
              </a:rPr>
              <a:t>, King County, WA is estimated to lose approximately 45,000 jobs within the accommodation and food services industry as a result of the COVID-19 pandemic. </a:t>
            </a:r>
          </a:p>
          <a:p>
            <a:endParaRPr lang="en-US" sz="1200" kern="1200" dirty="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PIAAC Skills Map: Around three-quarters (74%) of King County, WA adults (ages 16-74) were employed prior to the pandemic and 15% worked in a service occupation. </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i="1" kern="1200" dirty="0">
              <a:solidFill>
                <a:srgbClr val="FF0000"/>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42</a:t>
            </a:fld>
            <a:endParaRPr lang="en-US" dirty="0"/>
          </a:p>
        </p:txBody>
      </p:sp>
    </p:spTree>
    <p:extLst>
      <p:ext uri="{BB962C8B-B14F-4D97-AF65-F5344CB8AC3E}">
        <p14:creationId xmlns:p14="http://schemas.microsoft.com/office/powerpoint/2010/main" val="571814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64% of adults in King County have literacy skills at the highest levels (Level 3 or above) and 55% of adults have numeracy skills at the highest levels (Level 3 or above), with the percentage of adults with high skills being above the state average in both literacy and numeracy. So King County, WA </a:t>
            </a:r>
            <a:r>
              <a:rPr lang="en-US" sz="1200" kern="1200" dirty="0">
                <a:solidFill>
                  <a:schemeClr val="tx1"/>
                </a:solidFill>
                <a:latin typeface="+mn-lt"/>
                <a:ea typeface="+mn-ea"/>
                <a:cs typeface="+mn-cs"/>
              </a:rPr>
              <a:t>would have great potential for re-training highly-skilled workers.</a:t>
            </a:r>
            <a:endParaRPr lang="en-US" dirty="0"/>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44</a:t>
            </a:fld>
            <a:endParaRPr lang="en-US" dirty="0"/>
          </a:p>
        </p:txBody>
      </p:sp>
    </p:spTree>
    <p:extLst>
      <p:ext uri="{BB962C8B-B14F-4D97-AF65-F5344CB8AC3E}">
        <p14:creationId xmlns:p14="http://schemas.microsoft.com/office/powerpoint/2010/main" val="366372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5000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From the results section, it is apparent that the percentage of adults at or below level one in literacy (38%) and numeracy (50%) are quite high compared to the state of Florida (24%) and (35%). The “selected variables” section shows that 67% of adults in this county are employed, and 21% are working in the service industry.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7</a:t>
            </a:fld>
            <a:endParaRPr lang="en-US" dirty="0"/>
          </a:p>
        </p:txBody>
      </p:sp>
    </p:spTree>
    <p:extLst>
      <p:ext uri="{BB962C8B-B14F-4D97-AF65-F5344CB8AC3E}">
        <p14:creationId xmlns:p14="http://schemas.microsoft.com/office/powerpoint/2010/main" val="331960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locate the low performing counties on the Skills Map, look for the darker shaded counties.</a:t>
            </a:r>
          </a:p>
        </p:txBody>
      </p:sp>
    </p:spTree>
    <p:extLst>
      <p:ext uri="{BB962C8B-B14F-4D97-AF65-F5344CB8AC3E}">
        <p14:creationId xmlns:p14="http://schemas.microsoft.com/office/powerpoint/2010/main" val="10080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analysis of 10 bottom performing counties in the United States. Both Brooks and Kenedy County are on the list. The local authorities would like to determine how to fund adult education programs in these two counties.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6DD2BC-0327-41A0-8AD8-CE9BD66EFB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8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1F1E"/>
                </a:solidFill>
                <a:effectLst/>
                <a:latin typeface="Arial" panose="020B0604020202020204" pitchFamily="34" charset="0"/>
              </a:rPr>
              <a:t>The Skills Map makes it very easy to compare between counties or states. Just click "Compare Counties" and look up Brooks and Kenedy county. The local authorities would like to compare the percent of the population at or below level 1, because that is the population that the funding will target.</a:t>
            </a:r>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11</a:t>
            </a:fld>
            <a:endParaRPr lang="en-US" dirty="0"/>
          </a:p>
        </p:txBody>
      </p:sp>
    </p:spTree>
    <p:extLst>
      <p:ext uri="{BB962C8B-B14F-4D97-AF65-F5344CB8AC3E}">
        <p14:creationId xmlns:p14="http://schemas.microsoft.com/office/powerpoint/2010/main" val="182707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1F1E"/>
                </a:solidFill>
                <a:effectLst/>
                <a:latin typeface="Arial" panose="020B0604020202020204" pitchFamily="34" charset="0"/>
              </a:rPr>
              <a:t>You will get a comparison summary card. It even does some of the analysis for you—looking at this box at the top, you can see that Brooks County has a higher average score for literacy, as well as a lower percentage of adults at the lowest levels of literacy proficiency and a higher percentage at the highest levels. For numeracy, they're comparable. However, both of these counties have significantly higher percentages of adults at or below level one compared to the state of Texas (28% for literacy, and 39% for numeracy). </a:t>
            </a:r>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12</a:t>
            </a:fld>
            <a:endParaRPr lang="en-US" dirty="0"/>
          </a:p>
        </p:txBody>
      </p:sp>
    </p:spTree>
    <p:extLst>
      <p:ext uri="{BB962C8B-B14F-4D97-AF65-F5344CB8AC3E}">
        <p14:creationId xmlns:p14="http://schemas.microsoft.com/office/powerpoint/2010/main" val="223966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1F1E"/>
                </a:solidFill>
                <a:effectLst/>
                <a:latin typeface="Arial" panose="020B0604020202020204" pitchFamily="34" charset="0"/>
              </a:rPr>
              <a:t>You can also look at how the demographics compare to further inform the decision. At the bottom of the summary card you can go in and select variables to compare.</a:t>
            </a:r>
            <a:endParaRPr lang="en-US" dirty="0"/>
          </a:p>
        </p:txBody>
      </p:sp>
      <p:sp>
        <p:nvSpPr>
          <p:cNvPr id="4" name="Slide Number Placeholder 3"/>
          <p:cNvSpPr>
            <a:spLocks noGrp="1"/>
          </p:cNvSpPr>
          <p:nvPr>
            <p:ph type="sldNum" sz="quarter" idx="5"/>
          </p:nvPr>
        </p:nvSpPr>
        <p:spPr/>
        <p:txBody>
          <a:bodyPr/>
          <a:lstStyle/>
          <a:p>
            <a:fld id="{0F6DD2BC-0327-41A0-8AD8-CE9BD66EFB4A}" type="slidenum">
              <a:rPr lang="en-US" smtClean="0"/>
              <a:t>13</a:t>
            </a:fld>
            <a:endParaRPr lang="en-US" dirty="0"/>
          </a:p>
        </p:txBody>
      </p:sp>
    </p:spTree>
    <p:extLst>
      <p:ext uri="{BB962C8B-B14F-4D97-AF65-F5344CB8AC3E}">
        <p14:creationId xmlns:p14="http://schemas.microsoft.com/office/powerpoint/2010/main" val="374303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E53B5AE-B6AA-E140-82AC-1922308B42F1}"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pic>
        <p:nvPicPr>
          <p:cNvPr id="7" name="Picture 6">
            <a:extLst>
              <a:ext uri="{FF2B5EF4-FFF2-40B4-BE49-F238E27FC236}">
                <a16:creationId xmlns:a16="http://schemas.microsoft.com/office/drawing/2014/main" id="{4345293C-F9C8-408C-985D-185B8334BF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48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E8BEC-4B09-AD4B-A1C2-95505EF3845D}"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dirty="0"/>
          </a:p>
        </p:txBody>
      </p:sp>
      <p:pic>
        <p:nvPicPr>
          <p:cNvPr id="7" name="Picture 6">
            <a:extLst>
              <a:ext uri="{FF2B5EF4-FFF2-40B4-BE49-F238E27FC236}">
                <a16:creationId xmlns:a16="http://schemas.microsoft.com/office/drawing/2014/main" id="{57DE1BC7-A921-48CE-A1DC-6D31B8B52A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58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4E8B0-0CF9-AC47-95AE-ADB19A8AB44C}"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dirty="0"/>
          </a:p>
        </p:txBody>
      </p:sp>
    </p:spTree>
    <p:extLst>
      <p:ext uri="{BB962C8B-B14F-4D97-AF65-F5344CB8AC3E}">
        <p14:creationId xmlns:p14="http://schemas.microsoft.com/office/powerpoint/2010/main" val="274718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t>Click to edit Master title style</a:t>
            </a:r>
          </a:p>
        </p:txBody>
      </p:sp>
      <p:sp>
        <p:nvSpPr>
          <p:cNvPr id="7" name="Slide Number Placeholder 1"/>
          <p:cNvSpPr>
            <a:spLocks noGrp="1"/>
          </p:cNvSpPr>
          <p:nvPr>
            <p:ph type="sldNum" sz="quarter" idx="10"/>
          </p:nvPr>
        </p:nvSpPr>
        <p:spPr/>
        <p:txBody>
          <a:bodyPr/>
          <a:lstStyle>
            <a:lvl1pPr>
              <a:defRPr/>
            </a:lvl1pPr>
          </a:lstStyle>
          <a:p>
            <a:pPr>
              <a:defRPr/>
            </a:pPr>
            <a:fld id="{F1C3A30D-88D2-4AF7-B6AA-83B52FCA8943}" type="slidenum">
              <a:rPr/>
              <a:pPr>
                <a:defRPr/>
              </a:pPr>
              <a:t>‹#›</a:t>
            </a:fld>
            <a:endParaRPr dirty="0"/>
          </a:p>
        </p:txBody>
      </p:sp>
    </p:spTree>
    <p:extLst>
      <p:ext uri="{BB962C8B-B14F-4D97-AF65-F5344CB8AC3E}">
        <p14:creationId xmlns:p14="http://schemas.microsoft.com/office/powerpoint/2010/main" val="2071539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3" y="181087"/>
            <a:ext cx="12190413" cy="5913488"/>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b="0" cap="none" spc="0" dirty="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3" y="0"/>
            <a:ext cx="12190413" cy="1905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6"/>
            <a:ext cx="475344" cy="366183"/>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384917" y="6227853"/>
            <a:ext cx="1904752" cy="449061"/>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1134413" y="2765636"/>
            <a:ext cx="10246783" cy="1615864"/>
          </a:xfrm>
        </p:spPr>
        <p:txBody>
          <a:bodyPr lIns="0" tIns="0" rIns="0" bIns="0">
            <a:normAutofit/>
          </a:bodyPr>
          <a:lstStyle>
            <a:lvl1pPr>
              <a:defRPr sz="3599"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24632718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CA7A36-FC2C-2F42-8A6C-264752B4B5CE}"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dirty="0"/>
          </a:p>
        </p:txBody>
      </p:sp>
      <p:pic>
        <p:nvPicPr>
          <p:cNvPr id="7" name="Picture 6">
            <a:extLst>
              <a:ext uri="{FF2B5EF4-FFF2-40B4-BE49-F238E27FC236}">
                <a16:creationId xmlns:a16="http://schemas.microsoft.com/office/drawing/2014/main" id="{32F5E8C8-B799-4357-AC9E-1F120424F7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79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3327-81A9-474F-88D0-05F9E24E8DDE}" type="datetime1">
              <a:rPr lang="en-US" smtClean="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dirty="0"/>
          </a:p>
        </p:txBody>
      </p:sp>
      <p:pic>
        <p:nvPicPr>
          <p:cNvPr id="7" name="Picture 6">
            <a:extLst>
              <a:ext uri="{FF2B5EF4-FFF2-40B4-BE49-F238E27FC236}">
                <a16:creationId xmlns:a16="http://schemas.microsoft.com/office/drawing/2014/main" id="{B6C464EE-E6F4-4FF5-81A7-D562D3FD11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0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BC903C-ACA5-D44A-8275-27F2CCAA3ED8}" type="datetime1">
              <a:rPr lang="en-US" smtClean="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84605-F59B-A347-BDC9-15C9FF0B2D90}" type="slidenum">
              <a:rPr lang="en-US" smtClean="0"/>
              <a:pPr/>
              <a:t>‹#›</a:t>
            </a:fld>
            <a:endParaRPr lang="en-US" dirty="0"/>
          </a:p>
        </p:txBody>
      </p:sp>
      <p:pic>
        <p:nvPicPr>
          <p:cNvPr id="8" name="Picture 7">
            <a:extLst>
              <a:ext uri="{FF2B5EF4-FFF2-40B4-BE49-F238E27FC236}">
                <a16:creationId xmlns:a16="http://schemas.microsoft.com/office/drawing/2014/main" id="{8CA3368E-2A12-45F4-A333-5D997DDB95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6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4F7D4-BCC4-E946-9E37-5FC473AF3C92}" type="datetime1">
              <a:rPr lang="en-US" smtClean="0"/>
              <a:pPr/>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84605-F59B-A347-BDC9-15C9FF0B2D90}" type="slidenum">
              <a:rPr lang="en-US" smtClean="0"/>
              <a:pPr/>
              <a:t>‹#›</a:t>
            </a:fld>
            <a:endParaRPr lang="en-US" dirty="0"/>
          </a:p>
        </p:txBody>
      </p:sp>
      <p:pic>
        <p:nvPicPr>
          <p:cNvPr id="10" name="Picture 9">
            <a:extLst>
              <a:ext uri="{FF2B5EF4-FFF2-40B4-BE49-F238E27FC236}">
                <a16:creationId xmlns:a16="http://schemas.microsoft.com/office/drawing/2014/main" id="{3263C350-C611-4194-8E9C-425BADFA10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33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0EABD0-FF14-A949-B9BF-B0C4E4124500}" type="datetime1">
              <a:rPr lang="en-US" smtClean="0"/>
              <a:pPr/>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84605-F59B-A347-BDC9-15C9FF0B2D90}" type="slidenum">
              <a:rPr lang="en-US" smtClean="0"/>
              <a:pPr/>
              <a:t>‹#›</a:t>
            </a:fld>
            <a:endParaRPr lang="en-US" dirty="0"/>
          </a:p>
        </p:txBody>
      </p:sp>
      <p:pic>
        <p:nvPicPr>
          <p:cNvPr id="6" name="Picture 5">
            <a:extLst>
              <a:ext uri="{FF2B5EF4-FFF2-40B4-BE49-F238E27FC236}">
                <a16:creationId xmlns:a16="http://schemas.microsoft.com/office/drawing/2014/main" id="{EE5F25D8-9ADE-4AED-8B1F-FC44AB4B61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33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DDC58-856B-B446-9063-65558F07F3FD}" type="datetime1">
              <a:rPr lang="en-US" smtClean="0"/>
              <a:pPr/>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a:t>
            </a:fld>
            <a:endParaRPr lang="en-US" dirty="0"/>
          </a:p>
        </p:txBody>
      </p:sp>
    </p:spTree>
    <p:extLst>
      <p:ext uri="{BB962C8B-B14F-4D97-AF65-F5344CB8AC3E}">
        <p14:creationId xmlns:p14="http://schemas.microsoft.com/office/powerpoint/2010/main" val="80141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3A1D98-8054-8B40-949E-99A1A56E72BF}" type="datetime1">
              <a:rPr lang="en-US" smtClean="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dirty="0"/>
          </a:p>
        </p:txBody>
      </p:sp>
      <p:pic>
        <p:nvPicPr>
          <p:cNvPr id="8" name="Picture 7">
            <a:extLst>
              <a:ext uri="{FF2B5EF4-FFF2-40B4-BE49-F238E27FC236}">
                <a16:creationId xmlns:a16="http://schemas.microsoft.com/office/drawing/2014/main" id="{6C8A851D-5B5F-4E86-B859-4CCCB8FFBD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8B6E80-796E-BA4E-A43D-2D4E97B242C5}" type="datetime1">
              <a:rPr lang="en-US" smtClean="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84605-F59B-A347-BDC9-15C9FF0B2D90}" type="slidenum">
              <a:rPr lang="en-US" smtClean="0"/>
              <a:pPr/>
              <a:t>‹#›</a:t>
            </a:fld>
            <a:endParaRPr lang="en-US" dirty="0"/>
          </a:p>
        </p:txBody>
      </p:sp>
      <p:pic>
        <p:nvPicPr>
          <p:cNvPr id="8" name="Picture 7">
            <a:extLst>
              <a:ext uri="{FF2B5EF4-FFF2-40B4-BE49-F238E27FC236}">
                <a16:creationId xmlns:a16="http://schemas.microsoft.com/office/drawing/2014/main" id="{786ECBA6-C11F-4830-8CB2-1DF4B84C6F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33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bg1">
              <a:lumMod val="85000"/>
            </a:schemeClr>
          </a:solidFill>
          <a:ln>
            <a:solidFill>
              <a:srgbClr val="4F81BD"/>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126164"/>
            <a:ext cx="2844800" cy="5953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4605-F59B-A347-BDC9-15C9FF0B2D90}" type="slidenum">
              <a:rPr lang="en-US" smtClean="0"/>
              <a:pPr/>
              <a:t>‹#›</a:t>
            </a:fld>
            <a:endParaRPr lang="en-US" dirty="0"/>
          </a:p>
        </p:txBody>
      </p:sp>
      <p:pic>
        <p:nvPicPr>
          <p:cNvPr id="8" name="Picture 7">
            <a:extLst>
              <a:ext uri="{FF2B5EF4-FFF2-40B4-BE49-F238E27FC236}">
                <a16:creationId xmlns:a16="http://schemas.microsoft.com/office/drawing/2014/main" id="{CC1D48FC-43E9-421F-A545-5F36978DAA7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0763" y="6109959"/>
            <a:ext cx="1940653" cy="62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83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education.gsu.edu/download/covid-19-protection/?wpdmdl=6551355&amp;refresh=5ebd7ed5e557f1589477077" TargetMode="External"/><Relationship Id="rId4" Type="http://schemas.openxmlformats.org/officeDocument/2006/relationships/hyperlink" Target="https://education.gsu.edu/research-outreach/alrc/adult-literacy-coronavirus-resource-link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ducation.gsu.edu/download/covid-19-protection/?wpdmdl=6551355&amp;refresh=5ebd7ed5e557f1589477077" TargetMode="External"/><Relationship Id="rId4" Type="http://schemas.openxmlformats.org/officeDocument/2006/relationships/hyperlink" Target="https://education.gsu.edu/research-outreach/alrc/adult-literacy-coronavirus-resource-link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education.gsu.edu/download/covid-19-protection/?wpdmdl=6551355&amp;refresh=5ebd7ed5e557f1589477077" TargetMode="External"/><Relationship Id="rId4" Type="http://schemas.openxmlformats.org/officeDocument/2006/relationships/hyperlink" Target="https://education.gsu.edu/research-outreach/alrc/adult-literacy-coronavirus-resource-link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education.gsu.edu/download/covid-19-protection/?wpdmdl=6551355&amp;refresh=5ebd7ed5e557f1589477077" TargetMode="External"/><Relationship Id="rId4" Type="http://schemas.openxmlformats.org/officeDocument/2006/relationships/hyperlink" Target="https://education.gsu.edu/research-outreach/alrc/adult-literacy-coronavirus-resource-link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rban.org/features/where-low-income-jobs-are-being-lost-covid-1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urban.org/features/where-low-income-jobs-are-being-lost-covid-19"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8763-B6F5-404A-9262-8171D4F091A4}"/>
              </a:ext>
            </a:extLst>
          </p:cNvPr>
          <p:cNvSpPr>
            <a:spLocks noGrp="1"/>
          </p:cNvSpPr>
          <p:nvPr>
            <p:ph type="title"/>
          </p:nvPr>
        </p:nvSpPr>
        <p:spPr>
          <a:xfrm>
            <a:off x="1981200" y="2469198"/>
            <a:ext cx="8229600" cy="1143000"/>
          </a:xfrm>
        </p:spPr>
        <p:txBody>
          <a:bodyPr>
            <a:normAutofit fontScale="90000"/>
          </a:bodyPr>
          <a:lstStyle/>
          <a:p>
            <a:r>
              <a:rPr lang="en-US" dirty="0"/>
              <a:t>Examples of how the U.S. PIAAC Skills Map can be used to inform research and policies</a:t>
            </a:r>
          </a:p>
        </p:txBody>
      </p:sp>
    </p:spTree>
    <p:extLst>
      <p:ext uri="{BB962C8B-B14F-4D97-AF65-F5344CB8AC3E}">
        <p14:creationId xmlns:p14="http://schemas.microsoft.com/office/powerpoint/2010/main" val="49748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F7B9B-4CD0-4943-963B-43F1AE488E5E}"/>
              </a:ext>
            </a:extLst>
          </p:cNvPr>
          <p:cNvSpPr>
            <a:spLocks noGrp="1"/>
          </p:cNvSpPr>
          <p:nvPr>
            <p:ph idx="1"/>
          </p:nvPr>
        </p:nvSpPr>
        <p:spPr>
          <a:xfrm>
            <a:off x="384319" y="899999"/>
            <a:ext cx="7171513" cy="719666"/>
          </a:xfrm>
        </p:spPr>
        <p:txBody>
          <a:bodyPr>
            <a:normAutofit fontScale="77500" lnSpcReduction="20000"/>
          </a:bodyPr>
          <a:lstStyle/>
          <a:p>
            <a:pPr marL="0" indent="0">
              <a:buNone/>
            </a:pPr>
            <a:r>
              <a:rPr lang="en-US" dirty="0"/>
              <a:t>(Bottom 10 Counties by Average Literacy and Numeracy Scores)</a:t>
            </a:r>
          </a:p>
        </p:txBody>
      </p:sp>
      <p:pic>
        <p:nvPicPr>
          <p:cNvPr id="7" name="Picture 6">
            <a:extLst>
              <a:ext uri="{FF2B5EF4-FFF2-40B4-BE49-F238E27FC236}">
                <a16:creationId xmlns:a16="http://schemas.microsoft.com/office/drawing/2014/main" id="{1D4D93CE-DF62-4818-9B9A-280FBF61C3D7}"/>
              </a:ext>
            </a:extLst>
          </p:cNvPr>
          <p:cNvPicPr>
            <a:picLocks noChangeAspect="1"/>
          </p:cNvPicPr>
          <p:nvPr/>
        </p:nvPicPr>
        <p:blipFill>
          <a:blip r:embed="rId3"/>
          <a:stretch>
            <a:fillRect/>
          </a:stretch>
        </p:blipFill>
        <p:spPr>
          <a:xfrm>
            <a:off x="584792" y="1664040"/>
            <a:ext cx="6860489" cy="4097237"/>
          </a:xfrm>
          <a:prstGeom prst="rect">
            <a:avLst/>
          </a:prstGeom>
        </p:spPr>
      </p:pic>
      <p:sp>
        <p:nvSpPr>
          <p:cNvPr id="9" name="TextBox 8">
            <a:extLst>
              <a:ext uri="{FF2B5EF4-FFF2-40B4-BE49-F238E27FC236}">
                <a16:creationId xmlns:a16="http://schemas.microsoft.com/office/drawing/2014/main" id="{E2654DEE-D596-43A9-B4EA-21E35B137AF1}"/>
              </a:ext>
            </a:extLst>
          </p:cNvPr>
          <p:cNvSpPr txBox="1"/>
          <p:nvPr/>
        </p:nvSpPr>
        <p:spPr>
          <a:xfrm>
            <a:off x="384319" y="253668"/>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Lowest-Performing Counties</a:t>
            </a:r>
          </a:p>
        </p:txBody>
      </p:sp>
      <p:sp>
        <p:nvSpPr>
          <p:cNvPr id="11" name="TextBox 10">
            <a:extLst>
              <a:ext uri="{FF2B5EF4-FFF2-40B4-BE49-F238E27FC236}">
                <a16:creationId xmlns:a16="http://schemas.microsoft.com/office/drawing/2014/main" id="{195475F7-192B-4EDE-8650-25AAC283D57A}"/>
              </a:ext>
            </a:extLst>
          </p:cNvPr>
          <p:cNvSpPr txBox="1"/>
          <p:nvPr/>
        </p:nvSpPr>
        <p:spPr>
          <a:xfrm>
            <a:off x="2165685" y="6080113"/>
            <a:ext cx="10956756"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576F7F"/>
                </a:solidFill>
                <a:effectLst/>
                <a:uLnTx/>
                <a:uFillTx/>
                <a:latin typeface="Calibri"/>
                <a:ea typeface="+mn-ea"/>
                <a:cs typeface="Times New Roman" panose="02020603050405020304" pitchFamily="18" charset="0"/>
              </a:rPr>
              <a:t>1</a:t>
            </a:r>
            <a:r>
              <a:rPr kumimoji="0" lang="en-US" sz="1800" b="0" i="0" u="none" strike="noStrike" kern="1200" cap="none" spc="0" normalizeH="0" baseline="0" noProof="0" dirty="0">
                <a:ln>
                  <a:noFill/>
                </a:ln>
                <a:solidFill>
                  <a:srgbClr val="576F7F"/>
                </a:solidFill>
                <a:effectLst/>
                <a:uLnTx/>
                <a:uFillTx/>
                <a:latin typeface="Calibri"/>
                <a:ea typeface="+mn-ea"/>
                <a:cs typeface="Times New Roman" panose="02020603050405020304" pitchFamily="18" charset="0"/>
              </a:rPr>
              <a:t> Bottom 10 in numeracy only          NOTE: Counties are listed in alphabetical order.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576F7F"/>
                </a:solidFill>
                <a:effectLst/>
                <a:uLnTx/>
                <a:uFillTx/>
                <a:latin typeface="Calibri"/>
                <a:ea typeface="+mn-ea"/>
                <a:cs typeface="Times New Roman" panose="02020603050405020304" pitchFamily="18" charset="0"/>
              </a:rPr>
              <a:t>2</a:t>
            </a:r>
            <a:r>
              <a:rPr kumimoji="0" lang="en-US" sz="1800" b="0" i="0" u="none" strike="noStrike" kern="1200" cap="none" spc="0" normalizeH="0" baseline="0" noProof="0" dirty="0">
                <a:ln>
                  <a:noFill/>
                </a:ln>
                <a:solidFill>
                  <a:srgbClr val="576F7F"/>
                </a:solidFill>
                <a:effectLst/>
                <a:uLnTx/>
                <a:uFillTx/>
                <a:latin typeface="Calibri"/>
                <a:ea typeface="+mn-ea"/>
                <a:cs typeface="Times New Roman" panose="02020603050405020304" pitchFamily="18" charset="0"/>
              </a:rPr>
              <a:t> Bottom 10 in literacy only              Brooks County and Dimmit County have the same score for literacy</a:t>
            </a:r>
            <a:r>
              <a:rPr kumimoji="0" lang="en-US" sz="20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rPr>
              <a:t>.</a:t>
            </a:r>
          </a:p>
        </p:txBody>
      </p:sp>
      <p:cxnSp>
        <p:nvCxnSpPr>
          <p:cNvPr id="13" name="Straight Connector 12">
            <a:extLst>
              <a:ext uri="{FF2B5EF4-FFF2-40B4-BE49-F238E27FC236}">
                <a16:creationId xmlns:a16="http://schemas.microsoft.com/office/drawing/2014/main" id="{6F94A533-6333-4C38-BBC5-D44CBB9C6BB6}"/>
              </a:ext>
            </a:extLst>
          </p:cNvPr>
          <p:cNvCxnSpPr/>
          <p:nvPr/>
        </p:nvCxnSpPr>
        <p:spPr>
          <a:xfrm>
            <a:off x="384319" y="6076338"/>
            <a:ext cx="11037660"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3">
            <a:extLst>
              <a:ext uri="{FF2B5EF4-FFF2-40B4-BE49-F238E27FC236}">
                <a16:creationId xmlns:a16="http://schemas.microsoft.com/office/drawing/2014/main" id="{00324B7A-40E9-4DC0-AA5F-037706AE9D3D}"/>
              </a:ext>
            </a:extLst>
          </p:cNvPr>
          <p:cNvGraphicFramePr>
            <a:graphicFrameLocks noGrp="1"/>
          </p:cNvGraphicFramePr>
          <p:nvPr/>
        </p:nvGraphicFramePr>
        <p:xfrm>
          <a:off x="8088765" y="253668"/>
          <a:ext cx="3333214" cy="5634280"/>
        </p:xfrm>
        <a:graphic>
          <a:graphicData uri="http://schemas.openxmlformats.org/drawingml/2006/table">
            <a:tbl>
              <a:tblPr firstRow="1" bandRow="1">
                <a:tableStyleId>{5C22544A-7EE6-4342-B048-85BDC9FD1C3A}</a:tableStyleId>
              </a:tblPr>
              <a:tblGrid>
                <a:gridCol w="3333214">
                  <a:extLst>
                    <a:ext uri="{9D8B030D-6E8A-4147-A177-3AD203B41FA5}">
                      <a16:colId xmlns:a16="http://schemas.microsoft.com/office/drawing/2014/main" val="3257086378"/>
                    </a:ext>
                  </a:extLst>
                </a:gridCol>
              </a:tblGrid>
              <a:tr h="398600">
                <a:tc>
                  <a:txBody>
                    <a:bodyPr/>
                    <a:lstStyle/>
                    <a:p>
                      <a:r>
                        <a:rPr lang="en-US" sz="2400" dirty="0">
                          <a:latin typeface="+mn-lt"/>
                        </a:rPr>
                        <a:t>Bottom 10 </a:t>
                      </a:r>
                      <a:r>
                        <a:rPr lang="en-US" sz="2400" b="0" i="1" dirty="0">
                          <a:latin typeface="+mn-lt"/>
                        </a:rPr>
                        <a:t>(combined)</a:t>
                      </a:r>
                      <a:endParaRPr lang="en-US" sz="2400" dirty="0">
                        <a:latin typeface="+mn-lt"/>
                      </a:endParaRPr>
                    </a:p>
                  </a:txBody>
                  <a:tcPr>
                    <a:solidFill>
                      <a:srgbClr val="971B2F"/>
                    </a:solidFill>
                  </a:tcPr>
                </a:tc>
                <a:extLst>
                  <a:ext uri="{0D108BD9-81ED-4DB2-BD59-A6C34878D82A}">
                    <a16:rowId xmlns:a16="http://schemas.microsoft.com/office/drawing/2014/main" val="2732958247"/>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Brooks County, TX</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640302"/>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Culberson County, 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2335063"/>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Dimmit County, TX</a:t>
                      </a:r>
                      <a:r>
                        <a:rPr lang="en-US" sz="2000" baseline="30000" dirty="0">
                          <a:solidFill>
                            <a:srgbClr val="576F7F"/>
                          </a:solidFill>
                          <a:latin typeface="+mn-lt"/>
                          <a:cs typeface="Times New Roman" panose="02020603050405020304" pitchFamily="18" charset="0"/>
                        </a:rPr>
                        <a:t>2</a:t>
                      </a:r>
                      <a:endParaRPr lang="en-US" sz="2000" dirty="0">
                        <a:solidFill>
                          <a:srgbClr val="576F7F"/>
                        </a:solidFill>
                        <a:effectLst/>
                        <a:latin typeface="+mn-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410466"/>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East Carroll Parish, LA</a:t>
                      </a:r>
                      <a:r>
                        <a:rPr lang="en-US" sz="2000" baseline="30000" dirty="0">
                          <a:solidFill>
                            <a:srgbClr val="576F7F"/>
                          </a:solidFill>
                          <a:latin typeface="+mn-lt"/>
                          <a:cs typeface="Times New Roman" panose="02020603050405020304" pitchFamily="18" charset="0"/>
                        </a:rPr>
                        <a:t>1</a:t>
                      </a:r>
                      <a:endParaRPr lang="en-US" sz="2000" dirty="0">
                        <a:solidFill>
                          <a:srgbClr val="576F7F"/>
                        </a:solidFill>
                        <a:effectLst/>
                        <a:latin typeface="+mn-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439831"/>
                  </a:ext>
                </a:extLst>
              </a:tr>
              <a:tr h="3861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Hudspeth County, TX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621982"/>
                  </a:ext>
                </a:extLst>
              </a:tr>
              <a:tr h="3655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Jefferson County, MS</a:t>
                      </a:r>
                      <a:r>
                        <a:rPr lang="en-US" sz="2000" baseline="30000" dirty="0">
                          <a:solidFill>
                            <a:srgbClr val="576F7F"/>
                          </a:solidFill>
                          <a:latin typeface="+mn-lt"/>
                          <a:cs typeface="Times New Roman" panose="02020603050405020304" pitchFamily="18" charset="0"/>
                        </a:rPr>
                        <a:t>1</a:t>
                      </a:r>
                      <a:endParaRPr lang="en-US" sz="2000" dirty="0">
                        <a:solidFill>
                          <a:srgbClr val="576F7F"/>
                        </a:solidFill>
                        <a:effectLst/>
                        <a:latin typeface="+mn-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2828855"/>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Kenedy County, 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1561345"/>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Maverick County, TX</a:t>
                      </a:r>
                      <a:r>
                        <a:rPr lang="en-US" sz="2000" baseline="30000" dirty="0">
                          <a:solidFill>
                            <a:srgbClr val="576F7F"/>
                          </a:solidFill>
                          <a:latin typeface="+mn-lt"/>
                          <a:cs typeface="Times New Roman" panose="02020603050405020304" pitchFamily="18" charset="0"/>
                        </a:rPr>
                        <a:t>2</a:t>
                      </a:r>
                      <a:endParaRPr lang="en-US" sz="2000" dirty="0">
                        <a:solidFill>
                          <a:srgbClr val="576F7F"/>
                        </a:solidFill>
                        <a:effectLst/>
                        <a:latin typeface="+mn-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760602"/>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Presidio County, TX</a:t>
                      </a:r>
                      <a:r>
                        <a:rPr lang="en-US" sz="2000" baseline="30000" dirty="0">
                          <a:solidFill>
                            <a:srgbClr val="576F7F"/>
                          </a:solidFill>
                          <a:latin typeface="+mn-lt"/>
                          <a:cs typeface="Times New Roman" panose="02020603050405020304" pitchFamily="18" charset="0"/>
                        </a:rPr>
                        <a:t>2</a:t>
                      </a:r>
                      <a:endParaRPr lang="en-US" sz="2000" dirty="0">
                        <a:solidFill>
                          <a:srgbClr val="576F7F"/>
                        </a:solidFill>
                        <a:effectLst/>
                        <a:latin typeface="+mn-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07621"/>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Starr County, 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042186"/>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panose="02020603050405020304" pitchFamily="18" charset="0"/>
                        </a:rPr>
                        <a:t>Willacy County, 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3722617"/>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New Roman" panose="02020603050405020304" pitchFamily="18" charset="0"/>
                        </a:rPr>
                        <a:t>Zapata County, 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0141748"/>
                  </a:ext>
                </a:extLst>
              </a:tr>
              <a:tr h="39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76F7F"/>
                          </a:solidFill>
                          <a:effectLst/>
                          <a:latin typeface="+mn-lt"/>
                          <a:ea typeface="Calibri" panose="020F0502020204030204" pitchFamily="34" charset="0"/>
                          <a:cs typeface="Times" panose="02020603050405020304" pitchFamily="18" charset="0"/>
                        </a:rPr>
                        <a:t>Zavala County, TX</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739596"/>
                  </a:ext>
                </a:extLst>
              </a:tr>
            </a:tbl>
          </a:graphicData>
        </a:graphic>
      </p:graphicFrame>
    </p:spTree>
    <p:extLst>
      <p:ext uri="{BB962C8B-B14F-4D97-AF65-F5344CB8AC3E}">
        <p14:creationId xmlns:p14="http://schemas.microsoft.com/office/powerpoint/2010/main" val="70789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C7C64-F1F7-4783-B389-0A3F68601872}"/>
              </a:ext>
            </a:extLst>
          </p:cNvPr>
          <p:cNvPicPr>
            <a:picLocks noChangeAspect="1"/>
          </p:cNvPicPr>
          <p:nvPr/>
        </p:nvPicPr>
        <p:blipFill rotWithShape="1">
          <a:blip r:embed="rId3"/>
          <a:srcRect l="906" r="1088"/>
          <a:stretch/>
        </p:blipFill>
        <p:spPr>
          <a:xfrm>
            <a:off x="152399" y="755460"/>
            <a:ext cx="11887200" cy="5086611"/>
          </a:xfrm>
          <a:prstGeom prst="rect">
            <a:avLst/>
          </a:prstGeom>
        </p:spPr>
      </p:pic>
      <p:sp>
        <p:nvSpPr>
          <p:cNvPr id="6" name="Rectangle 5">
            <a:extLst>
              <a:ext uri="{FF2B5EF4-FFF2-40B4-BE49-F238E27FC236}">
                <a16:creationId xmlns:a16="http://schemas.microsoft.com/office/drawing/2014/main" id="{70882054-4B99-4A19-8F2F-A08C9FEC4FE9}"/>
              </a:ext>
            </a:extLst>
          </p:cNvPr>
          <p:cNvSpPr/>
          <p:nvPr/>
        </p:nvSpPr>
        <p:spPr>
          <a:xfrm>
            <a:off x="114019" y="3429266"/>
            <a:ext cx="2070382" cy="41709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Calibri"/>
              <a:ea typeface="+mn-ea"/>
              <a:cs typeface="+mn-cs"/>
            </a:endParaRPr>
          </a:p>
        </p:txBody>
      </p:sp>
    </p:spTree>
    <p:extLst>
      <p:ext uri="{BB962C8B-B14F-4D97-AF65-F5344CB8AC3E}">
        <p14:creationId xmlns:p14="http://schemas.microsoft.com/office/powerpoint/2010/main" val="272642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14C9A-BF1E-4AB9-A920-E414EAF5594F}"/>
              </a:ext>
            </a:extLst>
          </p:cNvPr>
          <p:cNvPicPr>
            <a:picLocks noChangeAspect="1"/>
          </p:cNvPicPr>
          <p:nvPr/>
        </p:nvPicPr>
        <p:blipFill>
          <a:blip r:embed="rId3"/>
          <a:stretch>
            <a:fillRect/>
          </a:stretch>
        </p:blipFill>
        <p:spPr>
          <a:xfrm>
            <a:off x="2427791" y="292527"/>
            <a:ext cx="7336418" cy="6272946"/>
          </a:xfrm>
          <a:prstGeom prst="rect">
            <a:avLst/>
          </a:prstGeom>
        </p:spPr>
      </p:pic>
      <p:sp>
        <p:nvSpPr>
          <p:cNvPr id="5" name="Rectangle 4">
            <a:extLst>
              <a:ext uri="{FF2B5EF4-FFF2-40B4-BE49-F238E27FC236}">
                <a16:creationId xmlns:a16="http://schemas.microsoft.com/office/drawing/2014/main" id="{7F3E81BC-1D3A-4742-A681-43F88CD827D9}"/>
              </a:ext>
            </a:extLst>
          </p:cNvPr>
          <p:cNvSpPr/>
          <p:nvPr/>
        </p:nvSpPr>
        <p:spPr>
          <a:xfrm>
            <a:off x="3139440" y="1442720"/>
            <a:ext cx="2731435" cy="113792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Calibri"/>
              <a:ea typeface="+mn-ea"/>
              <a:cs typeface="+mn-cs"/>
            </a:endParaRPr>
          </a:p>
        </p:txBody>
      </p:sp>
    </p:spTree>
    <p:extLst>
      <p:ext uri="{BB962C8B-B14F-4D97-AF65-F5344CB8AC3E}">
        <p14:creationId xmlns:p14="http://schemas.microsoft.com/office/powerpoint/2010/main" val="320715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1E31C-9418-4639-8F5C-159833E1FCCD}"/>
              </a:ext>
            </a:extLst>
          </p:cNvPr>
          <p:cNvPicPr>
            <a:picLocks noChangeAspect="1"/>
          </p:cNvPicPr>
          <p:nvPr/>
        </p:nvPicPr>
        <p:blipFill>
          <a:blip r:embed="rId3"/>
          <a:stretch>
            <a:fillRect/>
          </a:stretch>
        </p:blipFill>
        <p:spPr>
          <a:xfrm>
            <a:off x="1577130" y="395222"/>
            <a:ext cx="9037740" cy="5681475"/>
          </a:xfrm>
          <a:prstGeom prst="rect">
            <a:avLst/>
          </a:prstGeom>
        </p:spPr>
      </p:pic>
      <p:sp>
        <p:nvSpPr>
          <p:cNvPr id="5" name="Rectangle 4">
            <a:extLst>
              <a:ext uri="{FF2B5EF4-FFF2-40B4-BE49-F238E27FC236}">
                <a16:creationId xmlns:a16="http://schemas.microsoft.com/office/drawing/2014/main" id="{7AB5F5A2-A8C5-410C-AA9D-69CA9C17AF51}"/>
              </a:ext>
            </a:extLst>
          </p:cNvPr>
          <p:cNvSpPr/>
          <p:nvPr/>
        </p:nvSpPr>
        <p:spPr>
          <a:xfrm>
            <a:off x="4917440" y="5618480"/>
            <a:ext cx="2377439" cy="45821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Calibri"/>
              <a:ea typeface="+mn-ea"/>
              <a:cs typeface="+mn-cs"/>
            </a:endParaRPr>
          </a:p>
        </p:txBody>
      </p:sp>
    </p:spTree>
    <p:extLst>
      <p:ext uri="{BB962C8B-B14F-4D97-AF65-F5344CB8AC3E}">
        <p14:creationId xmlns:p14="http://schemas.microsoft.com/office/powerpoint/2010/main" val="130204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778AF-DAE1-4872-8431-E5BEDFA937E9}"/>
              </a:ext>
            </a:extLst>
          </p:cNvPr>
          <p:cNvPicPr>
            <a:picLocks noChangeAspect="1"/>
          </p:cNvPicPr>
          <p:nvPr/>
        </p:nvPicPr>
        <p:blipFill>
          <a:blip r:embed="rId3"/>
          <a:stretch>
            <a:fillRect/>
          </a:stretch>
        </p:blipFill>
        <p:spPr>
          <a:xfrm>
            <a:off x="2276776" y="178852"/>
            <a:ext cx="7638448" cy="6500296"/>
          </a:xfrm>
          <a:prstGeom prst="rect">
            <a:avLst/>
          </a:prstGeom>
        </p:spPr>
      </p:pic>
      <p:sp>
        <p:nvSpPr>
          <p:cNvPr id="5" name="Rectangle 4">
            <a:extLst>
              <a:ext uri="{FF2B5EF4-FFF2-40B4-BE49-F238E27FC236}">
                <a16:creationId xmlns:a16="http://schemas.microsoft.com/office/drawing/2014/main" id="{45DE3871-796C-4EAE-A4D5-E2F79C8DD5E7}"/>
              </a:ext>
            </a:extLst>
          </p:cNvPr>
          <p:cNvSpPr/>
          <p:nvPr/>
        </p:nvSpPr>
        <p:spPr>
          <a:xfrm>
            <a:off x="2276776" y="3729254"/>
            <a:ext cx="7638448" cy="2470485"/>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Calibri"/>
              <a:ea typeface="+mn-ea"/>
              <a:cs typeface="+mn-cs"/>
            </a:endParaRPr>
          </a:p>
        </p:txBody>
      </p:sp>
    </p:spTree>
    <p:extLst>
      <p:ext uri="{BB962C8B-B14F-4D97-AF65-F5344CB8AC3E}">
        <p14:creationId xmlns:p14="http://schemas.microsoft.com/office/powerpoint/2010/main" val="15336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4E97-24DC-4C69-9E30-BC61AEABEBC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CE4D7F-71E7-47E5-A214-3EF39A41466F}"/>
              </a:ext>
            </a:extLst>
          </p:cNvPr>
          <p:cNvSpPr>
            <a:spLocks noGrp="1"/>
          </p:cNvSpPr>
          <p:nvPr>
            <p:ph idx="1"/>
          </p:nvPr>
        </p:nvSpPr>
        <p:spPr/>
        <p:txBody>
          <a:bodyPr>
            <a:normAutofit fontScale="92500"/>
          </a:bodyPr>
          <a:lstStyle/>
          <a:p>
            <a:r>
              <a:rPr lang="en-US" dirty="0"/>
              <a:t>Kenedy County has more need than Brooks County for educational funding/programming because there is a higher percentage of low-skilled adults (those who performed at or below Level 1 in literacy) in Kenedy County (70%) compared to Brooks County (55%). </a:t>
            </a:r>
          </a:p>
          <a:p>
            <a:r>
              <a:rPr lang="en-US" dirty="0"/>
              <a:t>The information on educational attainment and English language skills help to further inform the educational funding/programming decision. 59% of Kenedy County adults have less than a high school education, and 45% of Kenedy County adults speak English not well/not at all.</a:t>
            </a:r>
          </a:p>
          <a:p>
            <a:endParaRPr lang="en-US" dirty="0"/>
          </a:p>
          <a:p>
            <a:endParaRPr lang="en-US" dirty="0"/>
          </a:p>
          <a:p>
            <a:endParaRPr lang="en-US" dirty="0"/>
          </a:p>
        </p:txBody>
      </p:sp>
    </p:spTree>
    <p:extLst>
      <p:ext uri="{BB962C8B-B14F-4D97-AF65-F5344CB8AC3E}">
        <p14:creationId xmlns:p14="http://schemas.microsoft.com/office/powerpoint/2010/main" val="214581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0A9A-203E-46B1-B65D-85CA34B7CCC7}"/>
              </a:ext>
            </a:extLst>
          </p:cNvPr>
          <p:cNvSpPr>
            <a:spLocks noGrp="1"/>
          </p:cNvSpPr>
          <p:nvPr>
            <p:ph type="ctrTitle"/>
          </p:nvPr>
        </p:nvSpPr>
        <p:spPr>
          <a:xfrm>
            <a:off x="914400" y="273269"/>
            <a:ext cx="4319752" cy="5696607"/>
          </a:xfrm>
        </p:spPr>
        <p:txBody>
          <a:bodyPr>
            <a:normAutofit fontScale="90000"/>
          </a:bodyPr>
          <a:lstStyle/>
          <a:p>
            <a:br>
              <a:rPr lang="en-US" sz="4000" dirty="0"/>
            </a:br>
            <a:r>
              <a:rPr lang="en-US" sz="4000" dirty="0"/>
              <a:t>What literacy level is appropriate for public health materials about preventing the spread of COVID-19 in different counties in Kansas?</a:t>
            </a:r>
            <a:br>
              <a:rPr lang="en-US" dirty="0"/>
            </a:br>
            <a:endParaRPr lang="en-US" dirty="0"/>
          </a:p>
        </p:txBody>
      </p:sp>
      <p:sp>
        <p:nvSpPr>
          <p:cNvPr id="4" name="TextBox 3">
            <a:extLst>
              <a:ext uri="{FF2B5EF4-FFF2-40B4-BE49-F238E27FC236}">
                <a16:creationId xmlns:a16="http://schemas.microsoft.com/office/drawing/2014/main" id="{46CD6DBB-C20B-48C3-8B89-925FCC1444DF}"/>
              </a:ext>
            </a:extLst>
          </p:cNvPr>
          <p:cNvSpPr txBox="1"/>
          <p:nvPr/>
        </p:nvSpPr>
        <p:spPr>
          <a:xfrm>
            <a:off x="5945444" y="2228671"/>
            <a:ext cx="4684456" cy="1754326"/>
          </a:xfrm>
          <a:prstGeom prst="rect">
            <a:avLst/>
          </a:prstGeom>
          <a:solidFill>
            <a:schemeClr val="bg1">
              <a:lumMod val="95000"/>
            </a:schemeClr>
          </a:solidFill>
        </p:spPr>
        <p:txBody>
          <a:bodyPr wrap="square" rtlCol="0">
            <a:spAutoFit/>
          </a:bodyPr>
          <a:lstStyle/>
          <a:p>
            <a:pPr algn="ctr"/>
            <a:r>
              <a:rPr lang="en-US" i="1" u="sng" dirty="0"/>
              <a:t>To answer this question:</a:t>
            </a:r>
            <a:r>
              <a:rPr lang="en-US" dirty="0"/>
              <a:t> Locate the percentage of adults in Ford and Kiowa Counties in Kansas who are low-skilled (at or below Level 1 in literacy) and use the available materials appropriate to the level of skills of adults in these counties.</a:t>
            </a:r>
          </a:p>
        </p:txBody>
      </p:sp>
    </p:spTree>
    <p:extLst>
      <p:ext uri="{BB962C8B-B14F-4D97-AF65-F5344CB8AC3E}">
        <p14:creationId xmlns:p14="http://schemas.microsoft.com/office/powerpoint/2010/main" val="105549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393F3-1BEA-42A0-B8C9-BB74AA9296D8}"/>
              </a:ext>
            </a:extLst>
          </p:cNvPr>
          <p:cNvPicPr>
            <a:picLocks noChangeAspect="1"/>
          </p:cNvPicPr>
          <p:nvPr/>
        </p:nvPicPr>
        <p:blipFill>
          <a:blip r:embed="rId3"/>
          <a:stretch>
            <a:fillRect/>
          </a:stretch>
        </p:blipFill>
        <p:spPr>
          <a:xfrm>
            <a:off x="1764630" y="965601"/>
            <a:ext cx="8929821" cy="4926798"/>
          </a:xfrm>
          <a:prstGeom prst="rect">
            <a:avLst/>
          </a:prstGeom>
        </p:spPr>
      </p:pic>
      <p:cxnSp>
        <p:nvCxnSpPr>
          <p:cNvPr id="5" name="Straight Arrow Connector 4">
            <a:extLst>
              <a:ext uri="{FF2B5EF4-FFF2-40B4-BE49-F238E27FC236}">
                <a16:creationId xmlns:a16="http://schemas.microsoft.com/office/drawing/2014/main" id="{1E613D63-D1D6-4BAC-A2A5-7DECE6101071}"/>
              </a:ext>
            </a:extLst>
          </p:cNvPr>
          <p:cNvCxnSpPr>
            <a:cxnSpLocks/>
          </p:cNvCxnSpPr>
          <p:nvPr/>
        </p:nvCxnSpPr>
        <p:spPr>
          <a:xfrm>
            <a:off x="3227951" y="1363579"/>
            <a:ext cx="1279881" cy="288356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BA87A6B-B1C3-47B4-A27A-44FDDFBE139D}"/>
              </a:ext>
            </a:extLst>
          </p:cNvPr>
          <p:cNvCxnSpPr>
            <a:cxnSpLocks/>
          </p:cNvCxnSpPr>
          <p:nvPr/>
        </p:nvCxnSpPr>
        <p:spPr>
          <a:xfrm flipH="1">
            <a:off x="5437580" y="1909011"/>
            <a:ext cx="658420" cy="261686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4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30FBA-2E40-41A1-B8DE-372F18B30017}"/>
              </a:ext>
            </a:extLst>
          </p:cNvPr>
          <p:cNvPicPr>
            <a:picLocks noChangeAspect="1"/>
          </p:cNvPicPr>
          <p:nvPr/>
        </p:nvPicPr>
        <p:blipFill rotWithShape="1">
          <a:blip r:embed="rId3"/>
          <a:srcRect l="606" r="2414" b="40926"/>
          <a:stretch/>
        </p:blipFill>
        <p:spPr>
          <a:xfrm>
            <a:off x="350095" y="1068987"/>
            <a:ext cx="11491809" cy="3818633"/>
          </a:xfrm>
          <a:prstGeom prst="rect">
            <a:avLst/>
          </a:prstGeom>
        </p:spPr>
      </p:pic>
      <p:sp>
        <p:nvSpPr>
          <p:cNvPr id="5" name="Rectangle 4">
            <a:extLst>
              <a:ext uri="{FF2B5EF4-FFF2-40B4-BE49-F238E27FC236}">
                <a16:creationId xmlns:a16="http://schemas.microsoft.com/office/drawing/2014/main" id="{3018C4BC-4F1A-4070-92EB-FBA7EF44C9E7}"/>
              </a:ext>
            </a:extLst>
          </p:cNvPr>
          <p:cNvSpPr/>
          <p:nvPr/>
        </p:nvSpPr>
        <p:spPr>
          <a:xfrm>
            <a:off x="6932428" y="2695353"/>
            <a:ext cx="818708" cy="733647"/>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2759BCE-D697-465F-8136-0A5A3BA41015}"/>
              </a:ext>
            </a:extLst>
          </p:cNvPr>
          <p:cNvSpPr/>
          <p:nvPr/>
        </p:nvSpPr>
        <p:spPr>
          <a:xfrm>
            <a:off x="2246996" y="2698900"/>
            <a:ext cx="818708" cy="733647"/>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866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0969D-3DC0-480A-A90A-0CA029A165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077" y="482126"/>
            <a:ext cx="6655981" cy="5411744"/>
          </a:xfrm>
          <a:prstGeom prst="rect">
            <a:avLst/>
          </a:prstGeom>
          <a:noFill/>
          <a:ln>
            <a:noFill/>
          </a:ln>
        </p:spPr>
      </p:pic>
      <p:sp>
        <p:nvSpPr>
          <p:cNvPr id="6" name="TextBox 5">
            <a:extLst>
              <a:ext uri="{FF2B5EF4-FFF2-40B4-BE49-F238E27FC236}">
                <a16:creationId xmlns:a16="http://schemas.microsoft.com/office/drawing/2014/main" id="{75306402-723B-4382-8419-206B35471752}"/>
              </a:ext>
            </a:extLst>
          </p:cNvPr>
          <p:cNvSpPr txBox="1"/>
          <p:nvPr/>
        </p:nvSpPr>
        <p:spPr>
          <a:xfrm>
            <a:off x="-3281497" y="0"/>
            <a:ext cx="13793128" cy="523220"/>
          </a:xfrm>
          <a:prstGeom prst="rect">
            <a:avLst/>
          </a:prstGeom>
          <a:noFill/>
        </p:spPr>
        <p:txBody>
          <a:bodyPr wrap="square" rtlCol="0">
            <a:spAutoFit/>
          </a:bodyPr>
          <a:lstStyle/>
          <a:p>
            <a:pPr algn="ctr"/>
            <a:r>
              <a:rPr lang="en-US" sz="2800" b="1" i="1" dirty="0"/>
              <a:t>Preventing the Spread of COVID-19</a:t>
            </a:r>
            <a:endParaRPr lang="en-US" sz="2800" b="1" i="1" u="sng" dirty="0"/>
          </a:p>
        </p:txBody>
      </p:sp>
      <p:sp>
        <p:nvSpPr>
          <p:cNvPr id="7" name="Rectangle 6">
            <a:extLst>
              <a:ext uri="{FF2B5EF4-FFF2-40B4-BE49-F238E27FC236}">
                <a16:creationId xmlns:a16="http://schemas.microsoft.com/office/drawing/2014/main" id="{12849D0F-B7BE-450A-A229-AA6CAB780C9F}"/>
              </a:ext>
            </a:extLst>
          </p:cNvPr>
          <p:cNvSpPr/>
          <p:nvPr/>
        </p:nvSpPr>
        <p:spPr>
          <a:xfrm>
            <a:off x="2516105" y="523220"/>
            <a:ext cx="2204751" cy="537065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8" name="Rectangle 7">
            <a:extLst>
              <a:ext uri="{FF2B5EF4-FFF2-40B4-BE49-F238E27FC236}">
                <a16:creationId xmlns:a16="http://schemas.microsoft.com/office/drawing/2014/main" id="{12AAD935-8A6C-4969-BA37-C5DAFCAAE557}"/>
              </a:ext>
            </a:extLst>
          </p:cNvPr>
          <p:cNvSpPr/>
          <p:nvPr/>
        </p:nvSpPr>
        <p:spPr>
          <a:xfrm>
            <a:off x="4571733" y="3168503"/>
            <a:ext cx="2378151" cy="272536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9" name="Oval 8">
            <a:extLst>
              <a:ext uri="{FF2B5EF4-FFF2-40B4-BE49-F238E27FC236}">
                <a16:creationId xmlns:a16="http://schemas.microsoft.com/office/drawing/2014/main" id="{A583E7AE-B65C-4C4A-AC7B-8CD62CD800F7}"/>
              </a:ext>
            </a:extLst>
          </p:cNvPr>
          <p:cNvSpPr/>
          <p:nvPr/>
        </p:nvSpPr>
        <p:spPr>
          <a:xfrm>
            <a:off x="455502" y="1084521"/>
            <a:ext cx="1777335" cy="1116419"/>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10" name="Oval 9">
            <a:extLst>
              <a:ext uri="{FF2B5EF4-FFF2-40B4-BE49-F238E27FC236}">
                <a16:creationId xmlns:a16="http://schemas.microsoft.com/office/drawing/2014/main" id="{38A244CA-F245-4D61-8DD8-969B70C74BD5}"/>
              </a:ext>
            </a:extLst>
          </p:cNvPr>
          <p:cNvSpPr/>
          <p:nvPr/>
        </p:nvSpPr>
        <p:spPr>
          <a:xfrm>
            <a:off x="5220586" y="1088060"/>
            <a:ext cx="1212112" cy="99592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11" name="Oval 10">
            <a:extLst>
              <a:ext uri="{FF2B5EF4-FFF2-40B4-BE49-F238E27FC236}">
                <a16:creationId xmlns:a16="http://schemas.microsoft.com/office/drawing/2014/main" id="{868FD1FD-CD06-417C-BD9B-C9766D5ACBAA}"/>
              </a:ext>
            </a:extLst>
          </p:cNvPr>
          <p:cNvSpPr/>
          <p:nvPr/>
        </p:nvSpPr>
        <p:spPr>
          <a:xfrm>
            <a:off x="471362" y="3742660"/>
            <a:ext cx="1835897" cy="89668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13" name="TextBox 12">
            <a:extLst>
              <a:ext uri="{FF2B5EF4-FFF2-40B4-BE49-F238E27FC236}">
                <a16:creationId xmlns:a16="http://schemas.microsoft.com/office/drawing/2014/main" id="{D1F9FB24-BCBC-4F0A-90B1-001094C15190}"/>
              </a:ext>
            </a:extLst>
          </p:cNvPr>
          <p:cNvSpPr txBox="1"/>
          <p:nvPr/>
        </p:nvSpPr>
        <p:spPr>
          <a:xfrm>
            <a:off x="7706683" y="1084521"/>
            <a:ext cx="3234217" cy="3693319"/>
          </a:xfrm>
          <a:prstGeom prst="rect">
            <a:avLst/>
          </a:prstGeom>
          <a:solidFill>
            <a:schemeClr val="bg2">
              <a:lumMod val="90000"/>
            </a:schemeClr>
          </a:solidFill>
        </p:spPr>
        <p:txBody>
          <a:bodyPr wrap="square" rtlCol="0">
            <a:spAutoFit/>
          </a:bodyPr>
          <a:lstStyle/>
          <a:p>
            <a:r>
              <a:rPr lang="en-US" sz="2600" b="1" u="sng" dirty="0">
                <a:solidFill>
                  <a:schemeClr val="accent1">
                    <a:lumMod val="50000"/>
                  </a:schemeClr>
                </a:solidFill>
              </a:rPr>
              <a:t>Ford County</a:t>
            </a:r>
            <a:endParaRPr lang="en-US" sz="2600" dirty="0">
              <a:solidFill>
                <a:schemeClr val="accent1">
                  <a:lumMod val="50000"/>
                </a:schemeClr>
              </a:solidFill>
            </a:endParaRPr>
          </a:p>
          <a:p>
            <a:r>
              <a:rPr lang="en-US" sz="2600" dirty="0">
                <a:solidFill>
                  <a:srgbClr val="C00000"/>
                </a:solidFill>
              </a:rPr>
              <a:t>40% low-skilled</a:t>
            </a:r>
          </a:p>
          <a:p>
            <a:r>
              <a:rPr lang="en-US" sz="2600" dirty="0">
                <a:solidFill>
                  <a:schemeClr val="accent1">
                    <a:lumMod val="50000"/>
                  </a:schemeClr>
                </a:solidFill>
              </a:rPr>
              <a:t>60% medium to high-skilled</a:t>
            </a:r>
          </a:p>
          <a:p>
            <a:endParaRPr lang="en-US" sz="2600" dirty="0">
              <a:solidFill>
                <a:schemeClr val="accent1">
                  <a:lumMod val="50000"/>
                </a:schemeClr>
              </a:solidFill>
            </a:endParaRPr>
          </a:p>
          <a:p>
            <a:r>
              <a:rPr lang="en-US" sz="2600" b="1" u="sng" dirty="0">
                <a:solidFill>
                  <a:schemeClr val="accent1">
                    <a:lumMod val="50000"/>
                  </a:schemeClr>
                </a:solidFill>
              </a:rPr>
              <a:t>Kiowa County</a:t>
            </a:r>
            <a:endParaRPr lang="en-US" sz="2600" u="sng" dirty="0">
              <a:solidFill>
                <a:schemeClr val="accent1">
                  <a:lumMod val="50000"/>
                </a:schemeClr>
              </a:solidFill>
            </a:endParaRPr>
          </a:p>
          <a:p>
            <a:r>
              <a:rPr lang="en-US" sz="2600" dirty="0">
                <a:solidFill>
                  <a:srgbClr val="C00000"/>
                </a:solidFill>
              </a:rPr>
              <a:t>15% low-skilled</a:t>
            </a:r>
          </a:p>
          <a:p>
            <a:r>
              <a:rPr lang="en-US" sz="2600" dirty="0">
                <a:solidFill>
                  <a:schemeClr val="accent1">
                    <a:lumMod val="50000"/>
                  </a:schemeClr>
                </a:solidFill>
              </a:rPr>
              <a:t>85% medium to high-skilled</a:t>
            </a:r>
          </a:p>
        </p:txBody>
      </p:sp>
      <p:sp>
        <p:nvSpPr>
          <p:cNvPr id="14" name="TextBox 13">
            <a:extLst>
              <a:ext uri="{FF2B5EF4-FFF2-40B4-BE49-F238E27FC236}">
                <a16:creationId xmlns:a16="http://schemas.microsoft.com/office/drawing/2014/main" id="{44D97C89-53CC-4051-8B66-5519E8E02A16}"/>
              </a:ext>
            </a:extLst>
          </p:cNvPr>
          <p:cNvSpPr txBox="1"/>
          <p:nvPr/>
        </p:nvSpPr>
        <p:spPr>
          <a:xfrm>
            <a:off x="7706684" y="4913959"/>
            <a:ext cx="3234217" cy="1384995"/>
          </a:xfrm>
          <a:prstGeom prst="rect">
            <a:avLst/>
          </a:prstGeom>
          <a:solidFill>
            <a:schemeClr val="tx2">
              <a:lumMod val="20000"/>
              <a:lumOff val="80000"/>
            </a:schemeClr>
          </a:solidFill>
        </p:spPr>
        <p:txBody>
          <a:bodyPr wrap="square" rtlCol="0">
            <a:spAutoFit/>
          </a:bodyPr>
          <a:lstStyle/>
          <a:p>
            <a:r>
              <a:rPr lang="en-US" sz="2800" dirty="0"/>
              <a:t>Some icons are ambiguous or confusing.</a:t>
            </a:r>
          </a:p>
        </p:txBody>
      </p:sp>
      <p:sp>
        <p:nvSpPr>
          <p:cNvPr id="16" name="TextBox 15">
            <a:extLst>
              <a:ext uri="{FF2B5EF4-FFF2-40B4-BE49-F238E27FC236}">
                <a16:creationId xmlns:a16="http://schemas.microsoft.com/office/drawing/2014/main" id="{C9C3D0E0-0047-4D2A-A867-0C5C7FE1C005}"/>
              </a:ext>
            </a:extLst>
          </p:cNvPr>
          <p:cNvSpPr txBox="1"/>
          <p:nvPr/>
        </p:nvSpPr>
        <p:spPr>
          <a:xfrm>
            <a:off x="7151904" y="476365"/>
            <a:ext cx="4804070" cy="523220"/>
          </a:xfrm>
          <a:prstGeom prst="rect">
            <a:avLst/>
          </a:prstGeom>
          <a:noFill/>
        </p:spPr>
        <p:txBody>
          <a:bodyPr wrap="square" rtlCol="0">
            <a:spAutoFit/>
          </a:bodyPr>
          <a:lstStyle/>
          <a:p>
            <a:r>
              <a:rPr lang="en-US" sz="2800" b="1" u="sng" dirty="0">
                <a:solidFill>
                  <a:srgbClr val="C00000"/>
                </a:solidFill>
              </a:rPr>
              <a:t>Medium to High Literacy Level</a:t>
            </a:r>
          </a:p>
        </p:txBody>
      </p:sp>
      <p:sp>
        <p:nvSpPr>
          <p:cNvPr id="18" name="TextBox 17">
            <a:extLst>
              <a:ext uri="{FF2B5EF4-FFF2-40B4-BE49-F238E27FC236}">
                <a16:creationId xmlns:a16="http://schemas.microsoft.com/office/drawing/2014/main" id="{36C9D206-C814-4590-A928-1F0C0DF9D5F8}"/>
              </a:ext>
            </a:extLst>
          </p:cNvPr>
          <p:cNvSpPr txBox="1"/>
          <p:nvPr/>
        </p:nvSpPr>
        <p:spPr>
          <a:xfrm>
            <a:off x="2242302" y="6375874"/>
            <a:ext cx="9949698" cy="369332"/>
          </a:xfrm>
          <a:prstGeom prst="rect">
            <a:avLst/>
          </a:prstGeom>
          <a:noFill/>
        </p:spPr>
        <p:txBody>
          <a:bodyPr wrap="square" rtlCol="0">
            <a:spAutoFit/>
          </a:bodyPr>
          <a:lstStyle/>
          <a:p>
            <a:pPr algn="r"/>
            <a:r>
              <a:rPr lang="en-US" dirty="0"/>
              <a:t>Source: Georgia State University collection of </a:t>
            </a:r>
            <a:r>
              <a:rPr lang="en-US" dirty="0">
                <a:hlinkClick r:id="rId4"/>
              </a:rPr>
              <a:t>coronavirus resources</a:t>
            </a:r>
            <a:r>
              <a:rPr lang="en-US" dirty="0"/>
              <a:t>. </a:t>
            </a:r>
            <a:r>
              <a:rPr lang="en-US" u="sng" dirty="0">
                <a:hlinkClick r:id="rId5"/>
              </a:rPr>
              <a:t>COVID-19 Protection</a:t>
            </a:r>
            <a:endParaRPr lang="en-US" dirty="0"/>
          </a:p>
        </p:txBody>
      </p:sp>
    </p:spTree>
    <p:extLst>
      <p:ext uri="{BB962C8B-B14F-4D97-AF65-F5344CB8AC3E}">
        <p14:creationId xmlns:p14="http://schemas.microsoft.com/office/powerpoint/2010/main" val="253776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D052-14EA-4D0F-B918-2D05A29CFDD2}"/>
              </a:ext>
            </a:extLst>
          </p:cNvPr>
          <p:cNvSpPr>
            <a:spLocks noGrp="1"/>
          </p:cNvSpPr>
          <p:nvPr>
            <p:ph type="title"/>
          </p:nvPr>
        </p:nvSpPr>
        <p:spPr/>
        <p:txBody>
          <a:bodyPr/>
          <a:lstStyle/>
          <a:p>
            <a:r>
              <a:rPr lang="en-US" dirty="0"/>
              <a:t>How to Use These Slides</a:t>
            </a:r>
          </a:p>
        </p:txBody>
      </p:sp>
      <p:sp>
        <p:nvSpPr>
          <p:cNvPr id="3" name="Content Placeholder 2">
            <a:extLst>
              <a:ext uri="{FF2B5EF4-FFF2-40B4-BE49-F238E27FC236}">
                <a16:creationId xmlns:a16="http://schemas.microsoft.com/office/drawing/2014/main" id="{4A6A896F-F9B3-4083-AF04-180D64749492}"/>
              </a:ext>
            </a:extLst>
          </p:cNvPr>
          <p:cNvSpPr>
            <a:spLocks noGrp="1"/>
          </p:cNvSpPr>
          <p:nvPr>
            <p:ph idx="1"/>
          </p:nvPr>
        </p:nvSpPr>
        <p:spPr/>
        <p:txBody>
          <a:bodyPr/>
          <a:lstStyle/>
          <a:p>
            <a:r>
              <a:rPr lang="en-US" dirty="0"/>
              <a:t>These slides provide additional examples for state and county estimates</a:t>
            </a:r>
          </a:p>
          <a:p>
            <a:r>
              <a:rPr lang="en-US" dirty="0"/>
              <a:t>Follow the storyline and conclusion of each example by looking at the notes below the slide as well as to find additional information about the example</a:t>
            </a:r>
          </a:p>
        </p:txBody>
      </p:sp>
    </p:spTree>
    <p:extLst>
      <p:ext uri="{BB962C8B-B14F-4D97-AF65-F5344CB8AC3E}">
        <p14:creationId xmlns:p14="http://schemas.microsoft.com/office/powerpoint/2010/main" val="1708659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6A686C-3551-4965-9698-ECA7982281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731104"/>
            <a:ext cx="6565900" cy="5338501"/>
          </a:xfrm>
          <a:prstGeom prst="rect">
            <a:avLst/>
          </a:prstGeom>
          <a:noFill/>
          <a:ln>
            <a:noFill/>
          </a:ln>
        </p:spPr>
      </p:pic>
      <p:sp>
        <p:nvSpPr>
          <p:cNvPr id="4" name="TextBox 3">
            <a:extLst>
              <a:ext uri="{FF2B5EF4-FFF2-40B4-BE49-F238E27FC236}">
                <a16:creationId xmlns:a16="http://schemas.microsoft.com/office/drawing/2014/main" id="{D99C4EB5-87E7-49B2-9B15-BCFAC6BDF78C}"/>
              </a:ext>
            </a:extLst>
          </p:cNvPr>
          <p:cNvSpPr txBox="1"/>
          <p:nvPr/>
        </p:nvSpPr>
        <p:spPr>
          <a:xfrm>
            <a:off x="7518400" y="5047161"/>
            <a:ext cx="3866246" cy="1264739"/>
          </a:xfrm>
          <a:prstGeom prst="rect">
            <a:avLst/>
          </a:prstGeom>
          <a:solidFill>
            <a:schemeClr val="accent1">
              <a:lumMod val="40000"/>
              <a:lumOff val="60000"/>
            </a:schemeClr>
          </a:solidFill>
        </p:spPr>
        <p:txBody>
          <a:bodyPr wrap="square" rtlCol="0">
            <a:noAutofit/>
          </a:bodyPr>
          <a:lstStyle/>
          <a:p>
            <a:r>
              <a:rPr lang="en-US" sz="2400" dirty="0"/>
              <a:t>Directions are too detailed</a:t>
            </a:r>
          </a:p>
          <a:p>
            <a:r>
              <a:rPr lang="en-US" sz="2400" dirty="0"/>
              <a:t>and contain competing information.</a:t>
            </a:r>
          </a:p>
        </p:txBody>
      </p:sp>
      <p:sp>
        <p:nvSpPr>
          <p:cNvPr id="5" name="Rectangle 4">
            <a:extLst>
              <a:ext uri="{FF2B5EF4-FFF2-40B4-BE49-F238E27FC236}">
                <a16:creationId xmlns:a16="http://schemas.microsoft.com/office/drawing/2014/main" id="{68D61B09-53C3-48FD-B204-FC9D159F340A}"/>
              </a:ext>
            </a:extLst>
          </p:cNvPr>
          <p:cNvSpPr/>
          <p:nvPr/>
        </p:nvSpPr>
        <p:spPr>
          <a:xfrm>
            <a:off x="3238500" y="3038616"/>
            <a:ext cx="1358899" cy="29181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6" name="Rectangle 5">
            <a:extLst>
              <a:ext uri="{FF2B5EF4-FFF2-40B4-BE49-F238E27FC236}">
                <a16:creationId xmlns:a16="http://schemas.microsoft.com/office/drawing/2014/main" id="{99A143E5-8442-4A25-A1DA-77207559502A}"/>
              </a:ext>
            </a:extLst>
          </p:cNvPr>
          <p:cNvSpPr/>
          <p:nvPr/>
        </p:nvSpPr>
        <p:spPr>
          <a:xfrm>
            <a:off x="965200" y="4887323"/>
            <a:ext cx="1423301" cy="3196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7" name="TextBox 6">
            <a:extLst>
              <a:ext uri="{FF2B5EF4-FFF2-40B4-BE49-F238E27FC236}">
                <a16:creationId xmlns:a16="http://schemas.microsoft.com/office/drawing/2014/main" id="{DDC2611B-3AA6-4523-823C-32202E74AD7B}"/>
              </a:ext>
            </a:extLst>
          </p:cNvPr>
          <p:cNvSpPr txBox="1"/>
          <p:nvPr/>
        </p:nvSpPr>
        <p:spPr>
          <a:xfrm>
            <a:off x="355600" y="193721"/>
            <a:ext cx="5880682" cy="523220"/>
          </a:xfrm>
          <a:prstGeom prst="rect">
            <a:avLst/>
          </a:prstGeom>
          <a:noFill/>
        </p:spPr>
        <p:txBody>
          <a:bodyPr wrap="square" rtlCol="0">
            <a:spAutoFit/>
          </a:bodyPr>
          <a:lstStyle/>
          <a:p>
            <a:pPr algn="ctr"/>
            <a:r>
              <a:rPr lang="en-US" sz="2800" b="1" i="1" dirty="0"/>
              <a:t>Preventing the Spread of COVID-19</a:t>
            </a:r>
            <a:endParaRPr lang="en-US" sz="2800" b="1" i="1" u="sng" dirty="0"/>
          </a:p>
        </p:txBody>
      </p:sp>
      <p:sp>
        <p:nvSpPr>
          <p:cNvPr id="8" name="TextBox 7">
            <a:extLst>
              <a:ext uri="{FF2B5EF4-FFF2-40B4-BE49-F238E27FC236}">
                <a16:creationId xmlns:a16="http://schemas.microsoft.com/office/drawing/2014/main" id="{0FCAFC95-B808-4D82-828A-A0BDC10A8DB5}"/>
              </a:ext>
            </a:extLst>
          </p:cNvPr>
          <p:cNvSpPr txBox="1"/>
          <p:nvPr/>
        </p:nvSpPr>
        <p:spPr>
          <a:xfrm>
            <a:off x="7518400" y="917005"/>
            <a:ext cx="3866246" cy="3970318"/>
          </a:xfrm>
          <a:prstGeom prst="rect">
            <a:avLst/>
          </a:prstGeom>
          <a:solidFill>
            <a:schemeClr val="bg2">
              <a:lumMod val="90000"/>
            </a:schemeClr>
          </a:solidFill>
        </p:spPr>
        <p:txBody>
          <a:bodyPr wrap="square" rtlCol="0">
            <a:spAutoFit/>
          </a:bodyPr>
          <a:lstStyle/>
          <a:p>
            <a:r>
              <a:rPr lang="en-US" sz="2800" b="1" u="sng" dirty="0">
                <a:solidFill>
                  <a:schemeClr val="accent1">
                    <a:lumMod val="50000"/>
                  </a:schemeClr>
                </a:solidFill>
              </a:rPr>
              <a:t>Ford County</a:t>
            </a:r>
            <a:endParaRPr lang="en-US" sz="2800" dirty="0">
              <a:solidFill>
                <a:schemeClr val="accent1">
                  <a:lumMod val="50000"/>
                </a:schemeClr>
              </a:solidFill>
            </a:endParaRPr>
          </a:p>
          <a:p>
            <a:r>
              <a:rPr lang="en-US" sz="2800" dirty="0">
                <a:solidFill>
                  <a:srgbClr val="C00000"/>
                </a:solidFill>
              </a:rPr>
              <a:t>40% low-skilled</a:t>
            </a:r>
          </a:p>
          <a:p>
            <a:r>
              <a:rPr lang="en-US" sz="2800" dirty="0">
                <a:solidFill>
                  <a:schemeClr val="accent1">
                    <a:lumMod val="50000"/>
                  </a:schemeClr>
                </a:solidFill>
              </a:rPr>
              <a:t>60% medium to high-skilled</a:t>
            </a:r>
          </a:p>
          <a:p>
            <a:endParaRPr lang="en-US" sz="2800" dirty="0">
              <a:solidFill>
                <a:schemeClr val="accent1">
                  <a:lumMod val="50000"/>
                </a:schemeClr>
              </a:solidFill>
            </a:endParaRPr>
          </a:p>
          <a:p>
            <a:r>
              <a:rPr lang="en-US" sz="2800" b="1" u="sng" dirty="0">
                <a:solidFill>
                  <a:schemeClr val="accent1">
                    <a:lumMod val="50000"/>
                  </a:schemeClr>
                </a:solidFill>
              </a:rPr>
              <a:t>Kiowa County</a:t>
            </a:r>
            <a:endParaRPr lang="en-US" sz="2800" u="sng" dirty="0">
              <a:solidFill>
                <a:schemeClr val="accent1">
                  <a:lumMod val="50000"/>
                </a:schemeClr>
              </a:solidFill>
            </a:endParaRPr>
          </a:p>
          <a:p>
            <a:r>
              <a:rPr lang="en-US" sz="2800" dirty="0">
                <a:solidFill>
                  <a:srgbClr val="C00000"/>
                </a:solidFill>
              </a:rPr>
              <a:t>15% low-skilled</a:t>
            </a:r>
          </a:p>
          <a:p>
            <a:r>
              <a:rPr lang="en-US" sz="2800" dirty="0">
                <a:solidFill>
                  <a:schemeClr val="accent1">
                    <a:lumMod val="50000"/>
                  </a:schemeClr>
                </a:solidFill>
              </a:rPr>
              <a:t>85% medium to high-skilled</a:t>
            </a:r>
          </a:p>
        </p:txBody>
      </p:sp>
      <p:sp>
        <p:nvSpPr>
          <p:cNvPr id="9" name="TextBox 8">
            <a:extLst>
              <a:ext uri="{FF2B5EF4-FFF2-40B4-BE49-F238E27FC236}">
                <a16:creationId xmlns:a16="http://schemas.microsoft.com/office/drawing/2014/main" id="{BB1A89F5-39AD-441B-94F8-F70F79FC973C}"/>
              </a:ext>
            </a:extLst>
          </p:cNvPr>
          <p:cNvSpPr txBox="1"/>
          <p:nvPr/>
        </p:nvSpPr>
        <p:spPr>
          <a:xfrm>
            <a:off x="7065507" y="313866"/>
            <a:ext cx="4936879" cy="523220"/>
          </a:xfrm>
          <a:prstGeom prst="rect">
            <a:avLst/>
          </a:prstGeom>
          <a:noFill/>
        </p:spPr>
        <p:txBody>
          <a:bodyPr wrap="square" rtlCol="0">
            <a:spAutoFit/>
          </a:bodyPr>
          <a:lstStyle/>
          <a:p>
            <a:r>
              <a:rPr lang="en-US" sz="2800" b="1" u="sng" dirty="0">
                <a:solidFill>
                  <a:srgbClr val="C00000"/>
                </a:solidFill>
              </a:rPr>
              <a:t>Medium to High Literacy Level</a:t>
            </a:r>
          </a:p>
        </p:txBody>
      </p:sp>
      <p:sp>
        <p:nvSpPr>
          <p:cNvPr id="11" name="Rectangle 10">
            <a:extLst>
              <a:ext uri="{FF2B5EF4-FFF2-40B4-BE49-F238E27FC236}">
                <a16:creationId xmlns:a16="http://schemas.microsoft.com/office/drawing/2014/main" id="{D53E3059-938A-40E7-AEFF-C90AF269C22B}"/>
              </a:ext>
            </a:extLst>
          </p:cNvPr>
          <p:cNvSpPr/>
          <p:nvPr/>
        </p:nvSpPr>
        <p:spPr>
          <a:xfrm>
            <a:off x="355600" y="788395"/>
            <a:ext cx="2172049" cy="264060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13" name="Rectangle 12">
            <a:extLst>
              <a:ext uri="{FF2B5EF4-FFF2-40B4-BE49-F238E27FC236}">
                <a16:creationId xmlns:a16="http://schemas.microsoft.com/office/drawing/2014/main" id="{28BA75CE-B7FD-457C-BEDD-C0BDFCF03FF8}"/>
              </a:ext>
            </a:extLst>
          </p:cNvPr>
          <p:cNvSpPr/>
          <p:nvPr/>
        </p:nvSpPr>
        <p:spPr>
          <a:xfrm>
            <a:off x="4741406" y="716941"/>
            <a:ext cx="2172049" cy="264060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14" name="Rectangle 13">
            <a:extLst>
              <a:ext uri="{FF2B5EF4-FFF2-40B4-BE49-F238E27FC236}">
                <a16:creationId xmlns:a16="http://schemas.microsoft.com/office/drawing/2014/main" id="{19E2DE4D-A130-4463-A7FD-88771138B238}"/>
              </a:ext>
            </a:extLst>
          </p:cNvPr>
          <p:cNvSpPr/>
          <p:nvPr/>
        </p:nvSpPr>
        <p:spPr>
          <a:xfrm>
            <a:off x="4749451" y="3443163"/>
            <a:ext cx="2172049" cy="264060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15" name="Rectangle 14">
            <a:extLst>
              <a:ext uri="{FF2B5EF4-FFF2-40B4-BE49-F238E27FC236}">
                <a16:creationId xmlns:a16="http://schemas.microsoft.com/office/drawing/2014/main" id="{2D330187-CD0D-4387-989D-E6B9BCFB16B3}"/>
              </a:ext>
            </a:extLst>
          </p:cNvPr>
          <p:cNvSpPr/>
          <p:nvPr/>
        </p:nvSpPr>
        <p:spPr>
          <a:xfrm>
            <a:off x="2548503" y="3379713"/>
            <a:ext cx="2172049" cy="264060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p>
        </p:txBody>
      </p:sp>
      <p:sp>
        <p:nvSpPr>
          <p:cNvPr id="12" name="TextBox 11">
            <a:extLst>
              <a:ext uri="{FF2B5EF4-FFF2-40B4-BE49-F238E27FC236}">
                <a16:creationId xmlns:a16="http://schemas.microsoft.com/office/drawing/2014/main" id="{538BBAE6-E2A2-4094-968F-0342D0589D51}"/>
              </a:ext>
            </a:extLst>
          </p:cNvPr>
          <p:cNvSpPr txBox="1"/>
          <p:nvPr/>
        </p:nvSpPr>
        <p:spPr>
          <a:xfrm>
            <a:off x="2574635" y="3379713"/>
            <a:ext cx="2586021" cy="807757"/>
          </a:xfrm>
          <a:prstGeom prst="rect">
            <a:avLst/>
          </a:prstGeom>
          <a:solidFill>
            <a:schemeClr val="accent1">
              <a:lumMod val="40000"/>
              <a:lumOff val="60000"/>
            </a:schemeClr>
          </a:solidFill>
        </p:spPr>
        <p:txBody>
          <a:bodyPr wrap="square" rtlCol="0">
            <a:noAutofit/>
          </a:bodyPr>
          <a:lstStyle/>
          <a:p>
            <a:r>
              <a:rPr lang="en-US" sz="2400" b="1" i="1" dirty="0"/>
              <a:t>60% alcohol </a:t>
            </a:r>
            <a:r>
              <a:rPr lang="en-US" sz="2400" dirty="0"/>
              <a:t>or</a:t>
            </a:r>
            <a:r>
              <a:rPr lang="en-US" sz="2400" i="1" dirty="0"/>
              <a:t> </a:t>
            </a:r>
            <a:r>
              <a:rPr lang="en-US" sz="2400" b="1" i="1" dirty="0"/>
              <a:t>70% alcohol</a:t>
            </a:r>
            <a:r>
              <a:rPr lang="en-US" sz="2400" dirty="0"/>
              <a:t>?</a:t>
            </a:r>
          </a:p>
        </p:txBody>
      </p:sp>
      <p:sp>
        <p:nvSpPr>
          <p:cNvPr id="17" name="TextBox 16">
            <a:extLst>
              <a:ext uri="{FF2B5EF4-FFF2-40B4-BE49-F238E27FC236}">
                <a16:creationId xmlns:a16="http://schemas.microsoft.com/office/drawing/2014/main" id="{39E05E86-41EF-4B87-8F59-070B684EBC14}"/>
              </a:ext>
            </a:extLst>
          </p:cNvPr>
          <p:cNvSpPr txBox="1"/>
          <p:nvPr/>
        </p:nvSpPr>
        <p:spPr>
          <a:xfrm>
            <a:off x="-2133712" y="6359468"/>
            <a:ext cx="13518358" cy="369332"/>
          </a:xfrm>
          <a:prstGeom prst="rect">
            <a:avLst/>
          </a:prstGeom>
          <a:noFill/>
        </p:spPr>
        <p:txBody>
          <a:bodyPr wrap="square" rtlCol="0">
            <a:spAutoFit/>
          </a:bodyPr>
          <a:lstStyle/>
          <a:p>
            <a:pPr algn="r"/>
            <a:r>
              <a:rPr lang="en-US" dirty="0"/>
              <a:t>Source: Georgia State University collection of </a:t>
            </a:r>
            <a:r>
              <a:rPr lang="en-US" dirty="0">
                <a:hlinkClick r:id="rId4"/>
              </a:rPr>
              <a:t>coronavirus resources</a:t>
            </a:r>
            <a:r>
              <a:rPr lang="en-US" dirty="0"/>
              <a:t>. </a:t>
            </a:r>
            <a:r>
              <a:rPr lang="en-US" u="sng" dirty="0">
                <a:hlinkClick r:id="rId5"/>
              </a:rPr>
              <a:t>COVID-19 Protection</a:t>
            </a:r>
            <a:endParaRPr lang="en-US" dirty="0"/>
          </a:p>
        </p:txBody>
      </p:sp>
    </p:spTree>
    <p:extLst>
      <p:ext uri="{BB962C8B-B14F-4D97-AF65-F5344CB8AC3E}">
        <p14:creationId xmlns:p14="http://schemas.microsoft.com/office/powerpoint/2010/main" val="24591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9" presetClass="emph" presetSubtype="0" nodeType="withEffect">
                                  <p:stCondLst>
                                    <p:cond delay="0"/>
                                  </p:stCondLst>
                                  <p:childTnLst>
                                    <p:set>
                                      <p:cBhvr>
                                        <p:cTn id="18" dur="indefinite"/>
                                        <p:tgtEl>
                                          <p:spTgt spid="8">
                                            <p:txEl>
                                              <p:pRg st="2" end="2"/>
                                            </p:txEl>
                                          </p:spTgt>
                                        </p:tgtEl>
                                        <p:attrNameLst>
                                          <p:attrName>style.opacity</p:attrName>
                                        </p:attrNameLst>
                                      </p:cBhvr>
                                      <p:to>
                                        <p:strVal val="0.5"/>
                                      </p:to>
                                    </p:set>
                                    <p:animEffect filter="image" prLst="opacity: 0.5">
                                      <p:cBhvr rctx="IE">
                                        <p:cTn id="19" dur="indefinite"/>
                                        <p:tgtEl>
                                          <p:spTgt spid="8">
                                            <p:txEl>
                                              <p:pRg st="2" end="2"/>
                                            </p:txEl>
                                          </p:spTgt>
                                        </p:tgtEl>
                                      </p:cBhvr>
                                    </p:animEffect>
                                  </p:childTnLst>
                                </p:cTn>
                              </p:par>
                              <p:par>
                                <p:cTn id="20" presetID="9" presetClass="emph" presetSubtype="0" nodeType="withEffect">
                                  <p:stCondLst>
                                    <p:cond delay="0"/>
                                  </p:stCondLst>
                                  <p:childTnLst>
                                    <p:set>
                                      <p:cBhvr>
                                        <p:cTn id="21" dur="indefinite"/>
                                        <p:tgtEl>
                                          <p:spTgt spid="8">
                                            <p:txEl>
                                              <p:pRg st="6" end="6"/>
                                            </p:txEl>
                                          </p:spTgt>
                                        </p:tgtEl>
                                        <p:attrNameLst>
                                          <p:attrName>style.opacity</p:attrName>
                                        </p:attrNameLst>
                                      </p:cBhvr>
                                      <p:to>
                                        <p:strVal val="0.5"/>
                                      </p:to>
                                    </p:set>
                                    <p:animEffect filter="image" prLst="opacity: 0.5">
                                      <p:cBhvr rctx="IE">
                                        <p:cTn id="22" dur="indefinite"/>
                                        <p:tgtEl>
                                          <p:spTgt spid="8">
                                            <p:txEl>
                                              <p:pRg st="6" end="6"/>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3" grpId="0" animBg="1"/>
      <p:bldP spid="14" grpId="0" animBg="1"/>
      <p:bldP spid="15"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979859-C9B9-45A0-B1EF-AA90053D3E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965" y="693124"/>
            <a:ext cx="6584211" cy="5353390"/>
          </a:xfrm>
          <a:prstGeom prst="rect">
            <a:avLst/>
          </a:prstGeom>
          <a:noFill/>
          <a:ln>
            <a:noFill/>
          </a:ln>
        </p:spPr>
      </p:pic>
      <p:sp>
        <p:nvSpPr>
          <p:cNvPr id="5" name="TextBox 4">
            <a:extLst>
              <a:ext uri="{FF2B5EF4-FFF2-40B4-BE49-F238E27FC236}">
                <a16:creationId xmlns:a16="http://schemas.microsoft.com/office/drawing/2014/main" id="{5A514CE8-D47E-42D7-AFEC-6ACDC82E91E2}"/>
              </a:ext>
            </a:extLst>
          </p:cNvPr>
          <p:cNvSpPr txBox="1"/>
          <p:nvPr/>
        </p:nvSpPr>
        <p:spPr>
          <a:xfrm>
            <a:off x="1154825" y="6450714"/>
            <a:ext cx="10186464" cy="338554"/>
          </a:xfrm>
          <a:prstGeom prst="rect">
            <a:avLst/>
          </a:prstGeom>
          <a:noFill/>
        </p:spPr>
        <p:txBody>
          <a:bodyPr wrap="square" rtlCol="0">
            <a:spAutoFit/>
          </a:bodyPr>
          <a:lstStyle/>
          <a:p>
            <a:pPr algn="r"/>
            <a:r>
              <a:rPr lang="en-US" sz="1600" dirty="0"/>
              <a:t>Source: Georgia State University collection of </a:t>
            </a:r>
            <a:r>
              <a:rPr lang="en-US" sz="1600" dirty="0">
                <a:hlinkClick r:id="rId4"/>
              </a:rPr>
              <a:t>coronavirus resources</a:t>
            </a:r>
            <a:r>
              <a:rPr lang="en-US" sz="1600" dirty="0"/>
              <a:t>. </a:t>
            </a:r>
            <a:r>
              <a:rPr lang="en-US" sz="1600" u="sng" dirty="0">
                <a:hlinkClick r:id="rId5"/>
              </a:rPr>
              <a:t>COVID-19 Protection</a:t>
            </a:r>
            <a:endParaRPr lang="en-US" sz="1600" dirty="0"/>
          </a:p>
        </p:txBody>
      </p:sp>
      <p:sp>
        <p:nvSpPr>
          <p:cNvPr id="6" name="TextBox 5">
            <a:extLst>
              <a:ext uri="{FF2B5EF4-FFF2-40B4-BE49-F238E27FC236}">
                <a16:creationId xmlns:a16="http://schemas.microsoft.com/office/drawing/2014/main" id="{E16283C1-A7BA-4CE0-B0FC-44F9FD6F2F7D}"/>
              </a:ext>
            </a:extLst>
          </p:cNvPr>
          <p:cNvSpPr txBox="1"/>
          <p:nvPr/>
        </p:nvSpPr>
        <p:spPr>
          <a:xfrm>
            <a:off x="279340" y="176395"/>
            <a:ext cx="6559460" cy="523220"/>
          </a:xfrm>
          <a:prstGeom prst="rect">
            <a:avLst/>
          </a:prstGeom>
          <a:noFill/>
        </p:spPr>
        <p:txBody>
          <a:bodyPr wrap="square" rtlCol="0">
            <a:spAutoFit/>
          </a:bodyPr>
          <a:lstStyle/>
          <a:p>
            <a:pPr algn="ctr"/>
            <a:r>
              <a:rPr lang="en-US" sz="2800" b="1" i="1" dirty="0"/>
              <a:t>Preventing the Spread of COVID-19</a:t>
            </a:r>
            <a:endParaRPr lang="en-US" sz="2800" b="1" i="1" u="sng" dirty="0"/>
          </a:p>
        </p:txBody>
      </p:sp>
      <p:sp>
        <p:nvSpPr>
          <p:cNvPr id="7" name="TextBox 6">
            <a:extLst>
              <a:ext uri="{FF2B5EF4-FFF2-40B4-BE49-F238E27FC236}">
                <a16:creationId xmlns:a16="http://schemas.microsoft.com/office/drawing/2014/main" id="{F0A65E6F-738A-4779-AE6B-8A4B0358D91B}"/>
              </a:ext>
            </a:extLst>
          </p:cNvPr>
          <p:cNvSpPr txBox="1"/>
          <p:nvPr/>
        </p:nvSpPr>
        <p:spPr>
          <a:xfrm>
            <a:off x="7494571" y="1034407"/>
            <a:ext cx="3737536" cy="3970318"/>
          </a:xfrm>
          <a:prstGeom prst="rect">
            <a:avLst/>
          </a:prstGeom>
          <a:solidFill>
            <a:schemeClr val="bg2">
              <a:lumMod val="90000"/>
            </a:schemeClr>
          </a:solidFill>
        </p:spPr>
        <p:txBody>
          <a:bodyPr wrap="square" rtlCol="0">
            <a:spAutoFit/>
          </a:bodyPr>
          <a:lstStyle/>
          <a:p>
            <a:r>
              <a:rPr lang="en-US" sz="2800" b="1" u="sng" dirty="0">
                <a:solidFill>
                  <a:schemeClr val="accent1">
                    <a:lumMod val="50000"/>
                  </a:schemeClr>
                </a:solidFill>
              </a:rPr>
              <a:t>Ford County</a:t>
            </a:r>
            <a:endParaRPr lang="en-US" sz="2800" dirty="0">
              <a:solidFill>
                <a:schemeClr val="accent1">
                  <a:lumMod val="50000"/>
                </a:schemeClr>
              </a:solidFill>
            </a:endParaRPr>
          </a:p>
          <a:p>
            <a:r>
              <a:rPr lang="en-US" sz="2800" dirty="0">
                <a:solidFill>
                  <a:srgbClr val="C00000"/>
                </a:solidFill>
              </a:rPr>
              <a:t>40% low-skilled</a:t>
            </a:r>
          </a:p>
          <a:p>
            <a:r>
              <a:rPr lang="en-US" sz="2800" dirty="0">
                <a:solidFill>
                  <a:schemeClr val="accent1">
                    <a:lumMod val="50000"/>
                  </a:schemeClr>
                </a:solidFill>
              </a:rPr>
              <a:t>60% medium to high-skilled</a:t>
            </a:r>
          </a:p>
          <a:p>
            <a:endParaRPr lang="en-US" sz="2800" dirty="0">
              <a:solidFill>
                <a:schemeClr val="accent1">
                  <a:lumMod val="50000"/>
                </a:schemeClr>
              </a:solidFill>
            </a:endParaRPr>
          </a:p>
          <a:p>
            <a:r>
              <a:rPr lang="en-US" sz="2800" b="1" u="sng" dirty="0">
                <a:solidFill>
                  <a:schemeClr val="accent1">
                    <a:lumMod val="50000"/>
                  </a:schemeClr>
                </a:solidFill>
              </a:rPr>
              <a:t>Kiowa County</a:t>
            </a:r>
            <a:endParaRPr lang="en-US" sz="2800" u="sng" dirty="0">
              <a:solidFill>
                <a:schemeClr val="accent1">
                  <a:lumMod val="50000"/>
                </a:schemeClr>
              </a:solidFill>
            </a:endParaRPr>
          </a:p>
          <a:p>
            <a:r>
              <a:rPr lang="en-US" sz="2800" dirty="0">
                <a:solidFill>
                  <a:srgbClr val="C00000"/>
                </a:solidFill>
              </a:rPr>
              <a:t>15% low-skilled</a:t>
            </a:r>
          </a:p>
          <a:p>
            <a:r>
              <a:rPr lang="en-US" sz="2800" dirty="0">
                <a:solidFill>
                  <a:schemeClr val="accent1">
                    <a:lumMod val="50000"/>
                  </a:schemeClr>
                </a:solidFill>
              </a:rPr>
              <a:t>85% medium to high-skilled</a:t>
            </a:r>
          </a:p>
        </p:txBody>
      </p:sp>
      <p:sp>
        <p:nvSpPr>
          <p:cNvPr id="8" name="TextBox 7">
            <a:extLst>
              <a:ext uri="{FF2B5EF4-FFF2-40B4-BE49-F238E27FC236}">
                <a16:creationId xmlns:a16="http://schemas.microsoft.com/office/drawing/2014/main" id="{391BC571-7F06-4ADE-9AF8-F2E39DEEFEE8}"/>
              </a:ext>
            </a:extLst>
          </p:cNvPr>
          <p:cNvSpPr txBox="1"/>
          <p:nvPr/>
        </p:nvSpPr>
        <p:spPr>
          <a:xfrm>
            <a:off x="7091523" y="388357"/>
            <a:ext cx="5100477" cy="523220"/>
          </a:xfrm>
          <a:prstGeom prst="rect">
            <a:avLst/>
          </a:prstGeom>
          <a:noFill/>
        </p:spPr>
        <p:txBody>
          <a:bodyPr wrap="square" rtlCol="0">
            <a:spAutoFit/>
          </a:bodyPr>
          <a:lstStyle/>
          <a:p>
            <a:r>
              <a:rPr lang="en-US" sz="2800" b="1" u="sng" dirty="0">
                <a:solidFill>
                  <a:srgbClr val="C00000"/>
                </a:solidFill>
              </a:rPr>
              <a:t>Medium to High Literacy Level</a:t>
            </a:r>
          </a:p>
        </p:txBody>
      </p:sp>
      <p:sp>
        <p:nvSpPr>
          <p:cNvPr id="9" name="TextBox 8">
            <a:extLst>
              <a:ext uri="{FF2B5EF4-FFF2-40B4-BE49-F238E27FC236}">
                <a16:creationId xmlns:a16="http://schemas.microsoft.com/office/drawing/2014/main" id="{FE13FE26-8918-4159-B9CD-ACE934582559}"/>
              </a:ext>
            </a:extLst>
          </p:cNvPr>
          <p:cNvSpPr txBox="1"/>
          <p:nvPr/>
        </p:nvSpPr>
        <p:spPr>
          <a:xfrm>
            <a:off x="7494571" y="5127555"/>
            <a:ext cx="3737536" cy="1200329"/>
          </a:xfrm>
          <a:prstGeom prst="rect">
            <a:avLst/>
          </a:prstGeom>
          <a:solidFill>
            <a:schemeClr val="accent1">
              <a:lumMod val="40000"/>
              <a:lumOff val="60000"/>
            </a:schemeClr>
          </a:solidFill>
        </p:spPr>
        <p:txBody>
          <a:bodyPr wrap="square" rtlCol="0">
            <a:spAutoFit/>
          </a:bodyPr>
          <a:lstStyle/>
          <a:p>
            <a:r>
              <a:rPr lang="en-US" sz="2400" dirty="0"/>
              <a:t>Directions explain in</a:t>
            </a:r>
          </a:p>
          <a:p>
            <a:r>
              <a:rPr lang="en-US" sz="2400" dirty="0"/>
              <a:t>detail </a:t>
            </a:r>
            <a:r>
              <a:rPr lang="en-US" sz="2400" b="1" dirty="0"/>
              <a:t>what to do in which situations</a:t>
            </a:r>
          </a:p>
        </p:txBody>
      </p:sp>
    </p:spTree>
    <p:extLst>
      <p:ext uri="{BB962C8B-B14F-4D97-AF65-F5344CB8AC3E}">
        <p14:creationId xmlns:p14="http://schemas.microsoft.com/office/powerpoint/2010/main" val="3859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7">
                                            <p:txEl>
                                              <p:pRg st="5" end="5"/>
                                            </p:txEl>
                                          </p:spTgt>
                                        </p:tgtEl>
                                        <p:attrNameLst>
                                          <p:attrName>style.opacity</p:attrName>
                                        </p:attrNameLst>
                                      </p:cBhvr>
                                      <p:to>
                                        <p:strVal val="0.5"/>
                                      </p:to>
                                    </p:set>
                                    <p:animEffect filter="image" prLst="opacity: 0.5">
                                      <p:cBhvr rctx="IE">
                                        <p:cTn id="9" dur="indefinite"/>
                                        <p:tgtEl>
                                          <p:spTgt spid="7">
                                            <p:txEl>
                                              <p:pRg st="5" end="5"/>
                                            </p:txEl>
                                          </p:spTgt>
                                        </p:tgtEl>
                                      </p:cBhvr>
                                    </p:animEffect>
                                  </p:childTnLst>
                                </p:cTn>
                              </p:par>
                              <p:par>
                                <p:cTn id="10" presetID="9" presetClass="emph" presetSubtype="0" nodeType="withEffect">
                                  <p:stCondLst>
                                    <p:cond delay="0"/>
                                  </p:stCondLst>
                                  <p:childTnLst>
                                    <p:set>
                                      <p:cBhvr>
                                        <p:cTn id="11" dur="indefinite"/>
                                        <p:tgtEl>
                                          <p:spTgt spid="7">
                                            <p:txEl>
                                              <p:pRg st="1" end="1"/>
                                            </p:txEl>
                                          </p:spTgt>
                                        </p:tgtEl>
                                        <p:attrNameLst>
                                          <p:attrName>style.opacity</p:attrName>
                                        </p:attrNameLst>
                                      </p:cBhvr>
                                      <p:to>
                                        <p:strVal val="0.5"/>
                                      </p:to>
                                    </p:set>
                                    <p:animEffect filter="image" prLst="opacity: 0.5">
                                      <p:cBhvr rctx="IE">
                                        <p:cTn id="12" dur="indefinite"/>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5EFDF-09DF-4655-820E-024AA31142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7700" y="1621869"/>
            <a:ext cx="6764288" cy="3032018"/>
          </a:xfrm>
          <a:prstGeom prst="rect">
            <a:avLst/>
          </a:prstGeom>
          <a:noFill/>
          <a:ln>
            <a:noFill/>
          </a:ln>
        </p:spPr>
      </p:pic>
      <p:sp>
        <p:nvSpPr>
          <p:cNvPr id="4" name="TextBox 3">
            <a:extLst>
              <a:ext uri="{FF2B5EF4-FFF2-40B4-BE49-F238E27FC236}">
                <a16:creationId xmlns:a16="http://schemas.microsoft.com/office/drawing/2014/main" id="{D3466D11-1E19-42CF-9E5A-CA573395F3CF}"/>
              </a:ext>
            </a:extLst>
          </p:cNvPr>
          <p:cNvSpPr txBox="1"/>
          <p:nvPr/>
        </p:nvSpPr>
        <p:spPr>
          <a:xfrm>
            <a:off x="7489734" y="4749251"/>
            <a:ext cx="4138159" cy="954107"/>
          </a:xfrm>
          <a:prstGeom prst="rect">
            <a:avLst/>
          </a:prstGeom>
          <a:solidFill>
            <a:schemeClr val="bg2">
              <a:lumMod val="90000"/>
            </a:schemeClr>
          </a:solidFill>
        </p:spPr>
        <p:txBody>
          <a:bodyPr wrap="square" rtlCol="0">
            <a:spAutoFit/>
          </a:bodyPr>
          <a:lstStyle/>
          <a:p>
            <a:r>
              <a:rPr lang="en-US" sz="2800" dirty="0"/>
              <a:t>Clearer presentation of</a:t>
            </a:r>
          </a:p>
          <a:p>
            <a:r>
              <a:rPr lang="en-US" sz="2800" dirty="0"/>
              <a:t>what needs to be done</a:t>
            </a:r>
          </a:p>
        </p:txBody>
      </p:sp>
      <p:sp>
        <p:nvSpPr>
          <p:cNvPr id="5" name="TextBox 4">
            <a:extLst>
              <a:ext uri="{FF2B5EF4-FFF2-40B4-BE49-F238E27FC236}">
                <a16:creationId xmlns:a16="http://schemas.microsoft.com/office/drawing/2014/main" id="{9D838A5D-5CC3-4A58-A34B-F3B8598FB893}"/>
              </a:ext>
            </a:extLst>
          </p:cNvPr>
          <p:cNvSpPr txBox="1"/>
          <p:nvPr/>
        </p:nvSpPr>
        <p:spPr>
          <a:xfrm>
            <a:off x="7489734" y="4002597"/>
            <a:ext cx="3387532" cy="523220"/>
          </a:xfrm>
          <a:prstGeom prst="rect">
            <a:avLst/>
          </a:prstGeom>
          <a:solidFill>
            <a:schemeClr val="bg2">
              <a:lumMod val="90000"/>
            </a:schemeClr>
          </a:solidFill>
        </p:spPr>
        <p:txBody>
          <a:bodyPr wrap="square" rtlCol="0">
            <a:spAutoFit/>
          </a:bodyPr>
          <a:lstStyle/>
          <a:p>
            <a:r>
              <a:rPr lang="en-US" sz="2800" dirty="0"/>
              <a:t>Simple directives</a:t>
            </a:r>
          </a:p>
        </p:txBody>
      </p:sp>
      <p:sp>
        <p:nvSpPr>
          <p:cNvPr id="6" name="TextBox 5">
            <a:extLst>
              <a:ext uri="{FF2B5EF4-FFF2-40B4-BE49-F238E27FC236}">
                <a16:creationId xmlns:a16="http://schemas.microsoft.com/office/drawing/2014/main" id="{4EE0E5CE-D368-43B1-BCEF-7353195F115A}"/>
              </a:ext>
            </a:extLst>
          </p:cNvPr>
          <p:cNvSpPr txBox="1"/>
          <p:nvPr/>
        </p:nvSpPr>
        <p:spPr>
          <a:xfrm>
            <a:off x="3133830" y="851545"/>
            <a:ext cx="5664924" cy="523220"/>
          </a:xfrm>
          <a:prstGeom prst="rect">
            <a:avLst/>
          </a:prstGeom>
          <a:noFill/>
        </p:spPr>
        <p:txBody>
          <a:bodyPr wrap="square" rtlCol="0">
            <a:spAutoFit/>
          </a:bodyPr>
          <a:lstStyle/>
          <a:p>
            <a:pPr algn="ctr"/>
            <a:r>
              <a:rPr lang="en-US" sz="2800" b="1" u="sng" dirty="0">
                <a:solidFill>
                  <a:srgbClr val="C00000"/>
                </a:solidFill>
                <a:sym typeface="Wingdings" panose="05000000000000000000" pitchFamily="2" charset="2"/>
              </a:rPr>
              <a:t>Low Literacy Level</a:t>
            </a:r>
            <a:endParaRPr lang="en-US" sz="2800" b="1" i="1" u="sng" dirty="0">
              <a:solidFill>
                <a:srgbClr val="C00000"/>
              </a:solidFill>
            </a:endParaRPr>
          </a:p>
        </p:txBody>
      </p:sp>
      <p:sp>
        <p:nvSpPr>
          <p:cNvPr id="7" name="TextBox 6">
            <a:extLst>
              <a:ext uri="{FF2B5EF4-FFF2-40B4-BE49-F238E27FC236}">
                <a16:creationId xmlns:a16="http://schemas.microsoft.com/office/drawing/2014/main" id="{D948234F-88A2-4D26-95F2-6B7B49C4C3C9}"/>
              </a:ext>
            </a:extLst>
          </p:cNvPr>
          <p:cNvSpPr txBox="1"/>
          <p:nvPr/>
        </p:nvSpPr>
        <p:spPr>
          <a:xfrm>
            <a:off x="-3478156" y="6387974"/>
            <a:ext cx="15106049" cy="338554"/>
          </a:xfrm>
          <a:prstGeom prst="rect">
            <a:avLst/>
          </a:prstGeom>
          <a:noFill/>
        </p:spPr>
        <p:txBody>
          <a:bodyPr wrap="square" rtlCol="0">
            <a:spAutoFit/>
          </a:bodyPr>
          <a:lstStyle/>
          <a:p>
            <a:pPr algn="r"/>
            <a:r>
              <a:rPr lang="en-US" sz="1600" dirty="0"/>
              <a:t>Source: Georgia State University collection of </a:t>
            </a:r>
            <a:r>
              <a:rPr lang="en-US" sz="1600" dirty="0">
                <a:hlinkClick r:id="rId4"/>
              </a:rPr>
              <a:t>coronavirus resources</a:t>
            </a:r>
            <a:r>
              <a:rPr lang="en-US" sz="1600" dirty="0"/>
              <a:t>. </a:t>
            </a:r>
            <a:r>
              <a:rPr lang="en-US" sz="1600" u="sng" dirty="0">
                <a:hlinkClick r:id="rId5"/>
              </a:rPr>
              <a:t>COVID-19 Protection</a:t>
            </a:r>
            <a:endParaRPr lang="en-US" sz="1600" dirty="0"/>
          </a:p>
        </p:txBody>
      </p:sp>
      <p:sp>
        <p:nvSpPr>
          <p:cNvPr id="8" name="TextBox 7">
            <a:extLst>
              <a:ext uri="{FF2B5EF4-FFF2-40B4-BE49-F238E27FC236}">
                <a16:creationId xmlns:a16="http://schemas.microsoft.com/office/drawing/2014/main" id="{4DF592BB-424C-49AD-A22D-39EF0D2314A1}"/>
              </a:ext>
            </a:extLst>
          </p:cNvPr>
          <p:cNvSpPr txBox="1"/>
          <p:nvPr/>
        </p:nvSpPr>
        <p:spPr>
          <a:xfrm>
            <a:off x="-800564" y="300749"/>
            <a:ext cx="13793128" cy="646331"/>
          </a:xfrm>
          <a:prstGeom prst="rect">
            <a:avLst/>
          </a:prstGeom>
          <a:noFill/>
        </p:spPr>
        <p:txBody>
          <a:bodyPr wrap="square" rtlCol="0">
            <a:spAutoFit/>
          </a:bodyPr>
          <a:lstStyle/>
          <a:p>
            <a:pPr algn="ctr"/>
            <a:r>
              <a:rPr lang="en-US" sz="3600" b="1" i="1" dirty="0"/>
              <a:t>Preventing the Spread of COVID-19</a:t>
            </a:r>
            <a:endParaRPr lang="en-US" sz="3600" b="1" i="1" u="sng" dirty="0"/>
          </a:p>
        </p:txBody>
      </p:sp>
      <p:sp>
        <p:nvSpPr>
          <p:cNvPr id="9" name="TextBox 8">
            <a:extLst>
              <a:ext uri="{FF2B5EF4-FFF2-40B4-BE49-F238E27FC236}">
                <a16:creationId xmlns:a16="http://schemas.microsoft.com/office/drawing/2014/main" id="{53822DE9-1E2A-4180-B8D0-89370CCDA527}"/>
              </a:ext>
            </a:extLst>
          </p:cNvPr>
          <p:cNvSpPr txBox="1"/>
          <p:nvPr/>
        </p:nvSpPr>
        <p:spPr>
          <a:xfrm>
            <a:off x="7489734" y="2411682"/>
            <a:ext cx="4454567" cy="1384995"/>
          </a:xfrm>
          <a:prstGeom prst="rect">
            <a:avLst/>
          </a:prstGeom>
          <a:solidFill>
            <a:schemeClr val="bg2">
              <a:lumMod val="90000"/>
            </a:schemeClr>
          </a:solidFill>
        </p:spPr>
        <p:txBody>
          <a:bodyPr wrap="square" rtlCol="0">
            <a:spAutoFit/>
          </a:bodyPr>
          <a:lstStyle/>
          <a:p>
            <a:r>
              <a:rPr lang="en-US" sz="2800" b="1" u="sng" dirty="0">
                <a:solidFill>
                  <a:schemeClr val="accent1">
                    <a:lumMod val="50000"/>
                  </a:schemeClr>
                </a:solidFill>
              </a:rPr>
              <a:t>Ford County</a:t>
            </a:r>
            <a:endParaRPr lang="en-US" sz="2800" dirty="0">
              <a:solidFill>
                <a:schemeClr val="accent1">
                  <a:lumMod val="50000"/>
                </a:schemeClr>
              </a:solidFill>
            </a:endParaRPr>
          </a:p>
          <a:p>
            <a:r>
              <a:rPr lang="en-US" sz="2800" dirty="0">
                <a:solidFill>
                  <a:srgbClr val="C00000"/>
                </a:solidFill>
              </a:rPr>
              <a:t>40% low-skilled</a:t>
            </a:r>
          </a:p>
          <a:p>
            <a:r>
              <a:rPr lang="en-US" sz="2800" dirty="0">
                <a:solidFill>
                  <a:schemeClr val="accent1">
                    <a:lumMod val="50000"/>
                  </a:schemeClr>
                </a:solidFill>
              </a:rPr>
              <a:t>60% medium to high-skilled</a:t>
            </a:r>
          </a:p>
        </p:txBody>
      </p:sp>
    </p:spTree>
    <p:extLst>
      <p:ext uri="{BB962C8B-B14F-4D97-AF65-F5344CB8AC3E}">
        <p14:creationId xmlns:p14="http://schemas.microsoft.com/office/powerpoint/2010/main" val="335655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9">
                                            <p:txEl>
                                              <p:pRg st="2" end="2"/>
                                            </p:txEl>
                                          </p:spTgt>
                                        </p:tgtEl>
                                        <p:attrNameLst>
                                          <p:attrName>style.opacity</p:attrName>
                                        </p:attrNameLst>
                                      </p:cBhvr>
                                      <p:to>
                                        <p:strVal val="0.5"/>
                                      </p:to>
                                    </p:set>
                                    <p:animEffect filter="image" prLst="opacity: 0.5">
                                      <p:cBhvr rctx="IE">
                                        <p:cTn id="13" dur="indefinite"/>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4E97-24DC-4C69-9E30-BC61AEABEBC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CE4D7F-71E7-47E5-A214-3EF39A41466F}"/>
              </a:ext>
            </a:extLst>
          </p:cNvPr>
          <p:cNvSpPr>
            <a:spLocks noGrp="1"/>
          </p:cNvSpPr>
          <p:nvPr>
            <p:ph idx="1"/>
          </p:nvPr>
        </p:nvSpPr>
        <p:spPr/>
        <p:txBody>
          <a:bodyPr>
            <a:normAutofit/>
          </a:bodyPr>
          <a:lstStyle/>
          <a:p>
            <a:r>
              <a:rPr lang="en-US" sz="3200" kern="1200" dirty="0">
                <a:solidFill>
                  <a:schemeClr val="tx1"/>
                </a:solidFill>
                <a:effectLst/>
                <a:latin typeface="+mn-lt"/>
                <a:ea typeface="+mn-ea"/>
                <a:cs typeface="+mn-cs"/>
              </a:rPr>
              <a:t>Ford </a:t>
            </a:r>
            <a:r>
              <a:rPr lang="en-US" dirty="0"/>
              <a:t>county’s officials may find the simpler flyer more appropriate, since this flyer presents information in the way that adults at low levels of literacy (40% in Ford) are likely to understand - short texts, basic vocabulary, and a request to perform simple tasks.</a:t>
            </a:r>
          </a:p>
          <a:p>
            <a:r>
              <a:rPr lang="en-US" dirty="0"/>
              <a:t>Kiowa county’s officials may opt for a flyer that contains directions that would correspond to the mid- to high level of proficiency in literacy (85% of adults in Kiowa).</a:t>
            </a:r>
          </a:p>
          <a:p>
            <a:endParaRPr lang="en-US" dirty="0"/>
          </a:p>
          <a:p>
            <a:endParaRPr lang="en-US" dirty="0"/>
          </a:p>
          <a:p>
            <a:endParaRPr lang="en-US" dirty="0"/>
          </a:p>
        </p:txBody>
      </p:sp>
    </p:spTree>
    <p:extLst>
      <p:ext uri="{BB962C8B-B14F-4D97-AF65-F5344CB8AC3E}">
        <p14:creationId xmlns:p14="http://schemas.microsoft.com/office/powerpoint/2010/main" val="3371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51BB-C8A3-47C8-B2B9-EB201460418A}"/>
              </a:ext>
            </a:extLst>
          </p:cNvPr>
          <p:cNvSpPr>
            <a:spLocks noGrp="1"/>
          </p:cNvSpPr>
          <p:nvPr>
            <p:ph type="title"/>
          </p:nvPr>
        </p:nvSpPr>
        <p:spPr>
          <a:xfrm>
            <a:off x="609600" y="233680"/>
            <a:ext cx="4328160" cy="5628640"/>
          </a:xfrm>
        </p:spPr>
        <p:txBody>
          <a:bodyPr>
            <a:normAutofit/>
          </a:bodyPr>
          <a:lstStyle/>
          <a:p>
            <a:r>
              <a:rPr lang="en-US" dirty="0"/>
              <a:t>Where should a high-tech company based in Manchester, New Hampshire consider building a new branch in the state? </a:t>
            </a:r>
          </a:p>
        </p:txBody>
      </p:sp>
      <p:sp>
        <p:nvSpPr>
          <p:cNvPr id="4" name="TextBox 3">
            <a:extLst>
              <a:ext uri="{FF2B5EF4-FFF2-40B4-BE49-F238E27FC236}">
                <a16:creationId xmlns:a16="http://schemas.microsoft.com/office/drawing/2014/main" id="{AE89352A-1C96-4B1F-9783-DFB67B3724F0}"/>
              </a:ext>
            </a:extLst>
          </p:cNvPr>
          <p:cNvSpPr txBox="1"/>
          <p:nvPr/>
        </p:nvSpPr>
        <p:spPr>
          <a:xfrm>
            <a:off x="5945444" y="2228671"/>
            <a:ext cx="4684456" cy="1477328"/>
          </a:xfrm>
          <a:prstGeom prst="rect">
            <a:avLst/>
          </a:prstGeom>
          <a:solidFill>
            <a:schemeClr val="bg1">
              <a:lumMod val="95000"/>
            </a:schemeClr>
          </a:solidFill>
        </p:spPr>
        <p:txBody>
          <a:bodyPr wrap="square" rtlCol="0">
            <a:spAutoFit/>
          </a:bodyPr>
          <a:lstStyle/>
          <a:p>
            <a:pPr algn="ctr"/>
            <a:r>
              <a:rPr lang="en-US" i="1" u="sng" dirty="0"/>
              <a:t>To answer this question:</a:t>
            </a:r>
            <a:r>
              <a:rPr lang="en-US" i="1" dirty="0"/>
              <a:t> Locate the percentage of adults in Hillsborough county (home of Manchester) who are at or above Level 3 in numeracy and find counties that have a similar percentage at this level.</a:t>
            </a:r>
            <a:endParaRPr lang="en-US" dirty="0"/>
          </a:p>
        </p:txBody>
      </p:sp>
    </p:spTree>
    <p:extLst>
      <p:ext uri="{BB962C8B-B14F-4D97-AF65-F5344CB8AC3E}">
        <p14:creationId xmlns:p14="http://schemas.microsoft.com/office/powerpoint/2010/main" val="1096368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518FC4-ABFA-49DF-8665-9FBDF71CE6A6}"/>
              </a:ext>
            </a:extLst>
          </p:cNvPr>
          <p:cNvPicPr>
            <a:picLocks noChangeAspect="1"/>
          </p:cNvPicPr>
          <p:nvPr/>
        </p:nvPicPr>
        <p:blipFill rotWithShape="1">
          <a:blip r:embed="rId3"/>
          <a:srcRect t="1406"/>
          <a:stretch/>
        </p:blipFill>
        <p:spPr>
          <a:xfrm>
            <a:off x="63190" y="680720"/>
            <a:ext cx="12065620" cy="5040126"/>
          </a:xfrm>
          <a:prstGeom prst="rect">
            <a:avLst/>
          </a:prstGeom>
        </p:spPr>
      </p:pic>
      <p:cxnSp>
        <p:nvCxnSpPr>
          <p:cNvPr id="5" name="Straight Arrow Connector 4">
            <a:extLst>
              <a:ext uri="{FF2B5EF4-FFF2-40B4-BE49-F238E27FC236}">
                <a16:creationId xmlns:a16="http://schemas.microsoft.com/office/drawing/2014/main" id="{1B76FBCA-657C-4212-9E9B-4B4FA9BFBE4D}"/>
              </a:ext>
            </a:extLst>
          </p:cNvPr>
          <p:cNvCxnSpPr>
            <a:cxnSpLocks/>
          </p:cNvCxnSpPr>
          <p:nvPr/>
        </p:nvCxnSpPr>
        <p:spPr>
          <a:xfrm flipH="1">
            <a:off x="1001874" y="1056640"/>
            <a:ext cx="979326" cy="510184"/>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DBCCB264-4BC0-483C-AF02-2733C5E24EE3}"/>
              </a:ext>
            </a:extLst>
          </p:cNvPr>
          <p:cNvCxnSpPr>
            <a:cxnSpLocks/>
          </p:cNvCxnSpPr>
          <p:nvPr/>
        </p:nvCxnSpPr>
        <p:spPr>
          <a:xfrm flipH="1">
            <a:off x="9922354" y="1885060"/>
            <a:ext cx="725326"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6072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99BCC-D231-4BF4-88B0-130FE9805539}"/>
              </a:ext>
            </a:extLst>
          </p:cNvPr>
          <p:cNvPicPr>
            <a:picLocks noChangeAspect="1"/>
          </p:cNvPicPr>
          <p:nvPr/>
        </p:nvPicPr>
        <p:blipFill>
          <a:blip r:embed="rId3"/>
          <a:stretch>
            <a:fillRect/>
          </a:stretch>
        </p:blipFill>
        <p:spPr>
          <a:xfrm>
            <a:off x="136534" y="492879"/>
            <a:ext cx="7197708" cy="5309170"/>
          </a:xfrm>
          <a:prstGeom prst="rect">
            <a:avLst/>
          </a:prstGeom>
        </p:spPr>
      </p:pic>
      <p:cxnSp>
        <p:nvCxnSpPr>
          <p:cNvPr id="5" name="Straight Arrow Connector 4">
            <a:extLst>
              <a:ext uri="{FF2B5EF4-FFF2-40B4-BE49-F238E27FC236}">
                <a16:creationId xmlns:a16="http://schemas.microsoft.com/office/drawing/2014/main" id="{ED4763A8-B4FE-4434-A83C-4FAE51BA46BB}"/>
              </a:ext>
            </a:extLst>
          </p:cNvPr>
          <p:cNvCxnSpPr>
            <a:cxnSpLocks/>
          </p:cNvCxnSpPr>
          <p:nvPr/>
        </p:nvCxnSpPr>
        <p:spPr>
          <a:xfrm flipH="1" flipV="1">
            <a:off x="6004560" y="5527040"/>
            <a:ext cx="1041938" cy="716161"/>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 name="Picture 6">
            <a:extLst>
              <a:ext uri="{FF2B5EF4-FFF2-40B4-BE49-F238E27FC236}">
                <a16:creationId xmlns:a16="http://schemas.microsoft.com/office/drawing/2014/main" id="{81628E4F-AABE-4251-99C9-923C2ACD63D0}"/>
              </a:ext>
            </a:extLst>
          </p:cNvPr>
          <p:cNvPicPr>
            <a:picLocks noChangeAspect="1"/>
          </p:cNvPicPr>
          <p:nvPr/>
        </p:nvPicPr>
        <p:blipFill rotWithShape="1">
          <a:blip r:embed="rId4"/>
          <a:srcRect l="4121" r="5209"/>
          <a:stretch/>
        </p:blipFill>
        <p:spPr>
          <a:xfrm>
            <a:off x="7417783" y="1656969"/>
            <a:ext cx="4666885" cy="2253742"/>
          </a:xfrm>
          <a:prstGeom prst="rect">
            <a:avLst/>
          </a:prstGeom>
          <a:ln w="38100">
            <a:solidFill>
              <a:schemeClr val="accent1">
                <a:lumMod val="75000"/>
              </a:schemeClr>
            </a:solidFill>
          </a:ln>
        </p:spPr>
      </p:pic>
    </p:spTree>
    <p:extLst>
      <p:ext uri="{BB962C8B-B14F-4D97-AF65-F5344CB8AC3E}">
        <p14:creationId xmlns:p14="http://schemas.microsoft.com/office/powerpoint/2010/main" val="48176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2A06EC-310F-418D-8F66-50EFC5525149}"/>
              </a:ext>
            </a:extLst>
          </p:cNvPr>
          <p:cNvPicPr>
            <a:picLocks noChangeAspect="1"/>
          </p:cNvPicPr>
          <p:nvPr/>
        </p:nvPicPr>
        <p:blipFill>
          <a:blip r:embed="rId3"/>
          <a:stretch>
            <a:fillRect/>
          </a:stretch>
        </p:blipFill>
        <p:spPr>
          <a:xfrm>
            <a:off x="4028248" y="756403"/>
            <a:ext cx="3157314" cy="4852462"/>
          </a:xfrm>
          <a:prstGeom prst="rect">
            <a:avLst/>
          </a:prstGeom>
        </p:spPr>
      </p:pic>
      <p:sp>
        <p:nvSpPr>
          <p:cNvPr id="6" name="TextBox 5">
            <a:extLst>
              <a:ext uri="{FF2B5EF4-FFF2-40B4-BE49-F238E27FC236}">
                <a16:creationId xmlns:a16="http://schemas.microsoft.com/office/drawing/2014/main" id="{B4D8CC19-C8B2-4693-901A-4B0BB6B6BEF1}"/>
              </a:ext>
            </a:extLst>
          </p:cNvPr>
          <p:cNvSpPr txBox="1"/>
          <p:nvPr/>
        </p:nvSpPr>
        <p:spPr>
          <a:xfrm>
            <a:off x="527673" y="1826729"/>
            <a:ext cx="3500575" cy="769441"/>
          </a:xfrm>
          <a:custGeom>
            <a:avLst/>
            <a:gdLst>
              <a:gd name="connsiteX0" fmla="*/ 0 w 3500575"/>
              <a:gd name="connsiteY0" fmla="*/ 0 h 769441"/>
              <a:gd name="connsiteX1" fmla="*/ 653441 w 3500575"/>
              <a:gd name="connsiteY1" fmla="*/ 0 h 769441"/>
              <a:gd name="connsiteX2" fmla="*/ 1166858 w 3500575"/>
              <a:gd name="connsiteY2" fmla="*/ 0 h 769441"/>
              <a:gd name="connsiteX3" fmla="*/ 1820299 w 3500575"/>
              <a:gd name="connsiteY3" fmla="*/ 0 h 769441"/>
              <a:gd name="connsiteX4" fmla="*/ 2298711 w 3500575"/>
              <a:gd name="connsiteY4" fmla="*/ 0 h 769441"/>
              <a:gd name="connsiteX5" fmla="*/ 2882140 w 3500575"/>
              <a:gd name="connsiteY5" fmla="*/ 0 h 769441"/>
              <a:gd name="connsiteX6" fmla="*/ 3500575 w 3500575"/>
              <a:gd name="connsiteY6" fmla="*/ 0 h 769441"/>
              <a:gd name="connsiteX7" fmla="*/ 3500575 w 3500575"/>
              <a:gd name="connsiteY7" fmla="*/ 384721 h 769441"/>
              <a:gd name="connsiteX8" fmla="*/ 3500575 w 3500575"/>
              <a:gd name="connsiteY8" fmla="*/ 769441 h 769441"/>
              <a:gd name="connsiteX9" fmla="*/ 3022163 w 3500575"/>
              <a:gd name="connsiteY9" fmla="*/ 769441 h 769441"/>
              <a:gd name="connsiteX10" fmla="*/ 2368722 w 3500575"/>
              <a:gd name="connsiteY10" fmla="*/ 769441 h 769441"/>
              <a:gd name="connsiteX11" fmla="*/ 1785293 w 3500575"/>
              <a:gd name="connsiteY11" fmla="*/ 769441 h 769441"/>
              <a:gd name="connsiteX12" fmla="*/ 1271876 w 3500575"/>
              <a:gd name="connsiteY12" fmla="*/ 769441 h 769441"/>
              <a:gd name="connsiteX13" fmla="*/ 618435 w 3500575"/>
              <a:gd name="connsiteY13" fmla="*/ 769441 h 769441"/>
              <a:gd name="connsiteX14" fmla="*/ 0 w 3500575"/>
              <a:gd name="connsiteY14" fmla="*/ 769441 h 769441"/>
              <a:gd name="connsiteX15" fmla="*/ 0 w 3500575"/>
              <a:gd name="connsiteY15" fmla="*/ 384721 h 769441"/>
              <a:gd name="connsiteX16" fmla="*/ 0 w 3500575"/>
              <a:gd name="connsiteY16"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00575" h="769441" extrusionOk="0">
                <a:moveTo>
                  <a:pt x="0" y="0"/>
                </a:moveTo>
                <a:cubicBezTo>
                  <a:pt x="169831" y="-12597"/>
                  <a:pt x="460497" y="-31187"/>
                  <a:pt x="653441" y="0"/>
                </a:cubicBezTo>
                <a:cubicBezTo>
                  <a:pt x="846385" y="31187"/>
                  <a:pt x="1043544" y="17506"/>
                  <a:pt x="1166858" y="0"/>
                </a:cubicBezTo>
                <a:cubicBezTo>
                  <a:pt x="1290172" y="-17506"/>
                  <a:pt x="1616602" y="7777"/>
                  <a:pt x="1820299" y="0"/>
                </a:cubicBezTo>
                <a:cubicBezTo>
                  <a:pt x="2023996" y="-7777"/>
                  <a:pt x="2080502" y="-21915"/>
                  <a:pt x="2298711" y="0"/>
                </a:cubicBezTo>
                <a:cubicBezTo>
                  <a:pt x="2516920" y="21915"/>
                  <a:pt x="2758232" y="20324"/>
                  <a:pt x="2882140" y="0"/>
                </a:cubicBezTo>
                <a:cubicBezTo>
                  <a:pt x="3006048" y="-20324"/>
                  <a:pt x="3267378" y="-30812"/>
                  <a:pt x="3500575" y="0"/>
                </a:cubicBezTo>
                <a:cubicBezTo>
                  <a:pt x="3483246" y="180326"/>
                  <a:pt x="3508478" y="223743"/>
                  <a:pt x="3500575" y="384721"/>
                </a:cubicBezTo>
                <a:cubicBezTo>
                  <a:pt x="3492672" y="545699"/>
                  <a:pt x="3505003" y="637200"/>
                  <a:pt x="3500575" y="769441"/>
                </a:cubicBezTo>
                <a:cubicBezTo>
                  <a:pt x="3317816" y="775729"/>
                  <a:pt x="3122615" y="764450"/>
                  <a:pt x="3022163" y="769441"/>
                </a:cubicBezTo>
                <a:cubicBezTo>
                  <a:pt x="2921711" y="774432"/>
                  <a:pt x="2589557" y="755693"/>
                  <a:pt x="2368722" y="769441"/>
                </a:cubicBezTo>
                <a:cubicBezTo>
                  <a:pt x="2147887" y="783189"/>
                  <a:pt x="2026309" y="769450"/>
                  <a:pt x="1785293" y="769441"/>
                </a:cubicBezTo>
                <a:cubicBezTo>
                  <a:pt x="1544277" y="769432"/>
                  <a:pt x="1474340" y="749238"/>
                  <a:pt x="1271876" y="769441"/>
                </a:cubicBezTo>
                <a:cubicBezTo>
                  <a:pt x="1069412" y="789644"/>
                  <a:pt x="838785" y="788183"/>
                  <a:pt x="618435" y="769441"/>
                </a:cubicBezTo>
                <a:cubicBezTo>
                  <a:pt x="398085" y="750699"/>
                  <a:pt x="251993" y="742099"/>
                  <a:pt x="0" y="769441"/>
                </a:cubicBezTo>
                <a:cubicBezTo>
                  <a:pt x="-5361" y="683957"/>
                  <a:pt x="-14845" y="557949"/>
                  <a:pt x="0" y="384721"/>
                </a:cubicBezTo>
                <a:cubicBezTo>
                  <a:pt x="14845" y="211493"/>
                  <a:pt x="-19060" y="177221"/>
                  <a:pt x="0" y="0"/>
                </a:cubicBezTo>
                <a:close/>
              </a:path>
            </a:pathLst>
          </a:custGeom>
          <a:noFill/>
          <a:ln w="19050">
            <a:noFill/>
            <a:extLst>
              <a:ext uri="{C807C97D-BFC1-408E-A445-0C87EB9F89A2}">
                <ask:lineSketchStyleProps xmlns:ask="http://schemas.microsoft.com/office/drawing/2018/sketchyshapes" sd="371156024">
                  <a:prstGeom prst="rect">
                    <a:avLst/>
                  </a:prstGeom>
                  <ask:type>
                    <ask:lineSketchFreehand/>
                  </ask:type>
                </ask:lineSketchStyleProps>
              </a:ext>
            </a:extLst>
          </a:ln>
        </p:spPr>
        <p:txBody>
          <a:bodyPr wrap="square" rtlCol="0">
            <a:spAutoFit/>
          </a:bodyPr>
          <a:lstStyle/>
          <a:p>
            <a:pPr algn="r"/>
            <a:r>
              <a:rPr lang="en-US" sz="3200" dirty="0"/>
              <a:t>Merrimack</a:t>
            </a:r>
            <a:r>
              <a:rPr lang="en-US" sz="4400" dirty="0"/>
              <a:t>  </a:t>
            </a:r>
          </a:p>
        </p:txBody>
      </p:sp>
      <p:sp>
        <p:nvSpPr>
          <p:cNvPr id="8" name="TextBox 7">
            <a:extLst>
              <a:ext uri="{FF2B5EF4-FFF2-40B4-BE49-F238E27FC236}">
                <a16:creationId xmlns:a16="http://schemas.microsoft.com/office/drawing/2014/main" id="{B34D422F-1816-44ED-A266-41E315AEF805}"/>
              </a:ext>
            </a:extLst>
          </p:cNvPr>
          <p:cNvSpPr txBox="1"/>
          <p:nvPr/>
        </p:nvSpPr>
        <p:spPr>
          <a:xfrm>
            <a:off x="-395712" y="864414"/>
            <a:ext cx="4423960" cy="584775"/>
          </a:xfrm>
          <a:custGeom>
            <a:avLst/>
            <a:gdLst>
              <a:gd name="connsiteX0" fmla="*/ 0 w 4423960"/>
              <a:gd name="connsiteY0" fmla="*/ 0 h 584775"/>
              <a:gd name="connsiteX1" fmla="*/ 720473 w 4423960"/>
              <a:gd name="connsiteY1" fmla="*/ 0 h 584775"/>
              <a:gd name="connsiteX2" fmla="*/ 1263989 w 4423960"/>
              <a:gd name="connsiteY2" fmla="*/ 0 h 584775"/>
              <a:gd name="connsiteX3" fmla="*/ 1984462 w 4423960"/>
              <a:gd name="connsiteY3" fmla="*/ 0 h 584775"/>
              <a:gd name="connsiteX4" fmla="*/ 2483738 w 4423960"/>
              <a:gd name="connsiteY4" fmla="*/ 0 h 584775"/>
              <a:gd name="connsiteX5" fmla="*/ 3115732 w 4423960"/>
              <a:gd name="connsiteY5" fmla="*/ 0 h 584775"/>
              <a:gd name="connsiteX6" fmla="*/ 3791966 w 4423960"/>
              <a:gd name="connsiteY6" fmla="*/ 0 h 584775"/>
              <a:gd name="connsiteX7" fmla="*/ 4423960 w 4423960"/>
              <a:gd name="connsiteY7" fmla="*/ 0 h 584775"/>
              <a:gd name="connsiteX8" fmla="*/ 4423960 w 4423960"/>
              <a:gd name="connsiteY8" fmla="*/ 584775 h 584775"/>
              <a:gd name="connsiteX9" fmla="*/ 3924685 w 4423960"/>
              <a:gd name="connsiteY9" fmla="*/ 584775 h 584775"/>
              <a:gd name="connsiteX10" fmla="*/ 3204211 w 4423960"/>
              <a:gd name="connsiteY10" fmla="*/ 584775 h 584775"/>
              <a:gd name="connsiteX11" fmla="*/ 2572217 w 4423960"/>
              <a:gd name="connsiteY11" fmla="*/ 584775 h 584775"/>
              <a:gd name="connsiteX12" fmla="*/ 2028702 w 4423960"/>
              <a:gd name="connsiteY12" fmla="*/ 584775 h 584775"/>
              <a:gd name="connsiteX13" fmla="*/ 1308228 w 4423960"/>
              <a:gd name="connsiteY13" fmla="*/ 584775 h 584775"/>
              <a:gd name="connsiteX14" fmla="*/ 764713 w 4423960"/>
              <a:gd name="connsiteY14" fmla="*/ 584775 h 584775"/>
              <a:gd name="connsiteX15" fmla="*/ 0 w 4423960"/>
              <a:gd name="connsiteY15" fmla="*/ 584775 h 584775"/>
              <a:gd name="connsiteX16" fmla="*/ 0 w 4423960"/>
              <a:gd name="connsiteY1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960" h="584775" extrusionOk="0">
                <a:moveTo>
                  <a:pt x="0" y="0"/>
                </a:moveTo>
                <a:cubicBezTo>
                  <a:pt x="203327" y="-25363"/>
                  <a:pt x="486021" y="-9511"/>
                  <a:pt x="720473" y="0"/>
                </a:cubicBezTo>
                <a:cubicBezTo>
                  <a:pt x="954925" y="9511"/>
                  <a:pt x="1079515" y="-21818"/>
                  <a:pt x="1263989" y="0"/>
                </a:cubicBezTo>
                <a:cubicBezTo>
                  <a:pt x="1448463" y="21818"/>
                  <a:pt x="1703375" y="1991"/>
                  <a:pt x="1984462" y="0"/>
                </a:cubicBezTo>
                <a:cubicBezTo>
                  <a:pt x="2265549" y="-1991"/>
                  <a:pt x="2278984" y="6136"/>
                  <a:pt x="2483738" y="0"/>
                </a:cubicBezTo>
                <a:cubicBezTo>
                  <a:pt x="2688492" y="-6136"/>
                  <a:pt x="2939409" y="15669"/>
                  <a:pt x="3115732" y="0"/>
                </a:cubicBezTo>
                <a:cubicBezTo>
                  <a:pt x="3292055" y="-15669"/>
                  <a:pt x="3625426" y="-25096"/>
                  <a:pt x="3791966" y="0"/>
                </a:cubicBezTo>
                <a:cubicBezTo>
                  <a:pt x="3958506" y="25096"/>
                  <a:pt x="4177369" y="29410"/>
                  <a:pt x="4423960" y="0"/>
                </a:cubicBezTo>
                <a:cubicBezTo>
                  <a:pt x="4414459" y="153028"/>
                  <a:pt x="4422015" y="345807"/>
                  <a:pt x="4423960" y="584775"/>
                </a:cubicBezTo>
                <a:cubicBezTo>
                  <a:pt x="4201627" y="596489"/>
                  <a:pt x="4046804" y="575310"/>
                  <a:pt x="3924685" y="584775"/>
                </a:cubicBezTo>
                <a:cubicBezTo>
                  <a:pt x="3802567" y="594240"/>
                  <a:pt x="3367386" y="569491"/>
                  <a:pt x="3204211" y="584775"/>
                </a:cubicBezTo>
                <a:cubicBezTo>
                  <a:pt x="3041036" y="600059"/>
                  <a:pt x="2866708" y="565754"/>
                  <a:pt x="2572217" y="584775"/>
                </a:cubicBezTo>
                <a:cubicBezTo>
                  <a:pt x="2277726" y="603796"/>
                  <a:pt x="2271202" y="580670"/>
                  <a:pt x="2028702" y="584775"/>
                </a:cubicBezTo>
                <a:cubicBezTo>
                  <a:pt x="1786202" y="588880"/>
                  <a:pt x="1532292" y="614728"/>
                  <a:pt x="1308228" y="584775"/>
                </a:cubicBezTo>
                <a:cubicBezTo>
                  <a:pt x="1084164" y="554822"/>
                  <a:pt x="964706" y="607215"/>
                  <a:pt x="764713" y="584775"/>
                </a:cubicBezTo>
                <a:cubicBezTo>
                  <a:pt x="564721" y="562335"/>
                  <a:pt x="376485" y="617476"/>
                  <a:pt x="0" y="584775"/>
                </a:cubicBezTo>
                <a:cubicBezTo>
                  <a:pt x="7044" y="453353"/>
                  <a:pt x="4292" y="116968"/>
                  <a:pt x="0" y="0"/>
                </a:cubicBezTo>
                <a:close/>
              </a:path>
            </a:pathLst>
          </a:custGeom>
          <a:noFill/>
          <a:ln w="19050">
            <a:noFill/>
            <a:extLst>
              <a:ext uri="{C807C97D-BFC1-408E-A445-0C87EB9F89A2}">
                <ask:lineSketchStyleProps xmlns:ask="http://schemas.microsoft.com/office/drawing/2018/sketchyshapes" sd="371156024">
                  <a:prstGeom prst="rect">
                    <a:avLst/>
                  </a:prstGeom>
                  <ask:type>
                    <ask:lineSketchFreehand/>
                  </ask:type>
                </ask:lineSketchStyleProps>
              </a:ext>
            </a:extLst>
          </a:ln>
        </p:spPr>
        <p:txBody>
          <a:bodyPr wrap="square" rtlCol="0">
            <a:spAutoFit/>
          </a:bodyPr>
          <a:lstStyle/>
          <a:p>
            <a:pPr algn="r"/>
            <a:r>
              <a:rPr lang="en-US" sz="3200" dirty="0"/>
              <a:t>Rockingham</a:t>
            </a:r>
          </a:p>
        </p:txBody>
      </p:sp>
      <p:sp>
        <p:nvSpPr>
          <p:cNvPr id="10" name="TextBox 9">
            <a:extLst>
              <a:ext uri="{FF2B5EF4-FFF2-40B4-BE49-F238E27FC236}">
                <a16:creationId xmlns:a16="http://schemas.microsoft.com/office/drawing/2014/main" id="{6FD3CFE9-ADDE-4AD3-ACC5-6948B0A69B98}"/>
              </a:ext>
            </a:extLst>
          </p:cNvPr>
          <p:cNvSpPr txBox="1"/>
          <p:nvPr/>
        </p:nvSpPr>
        <p:spPr>
          <a:xfrm>
            <a:off x="552428" y="4068149"/>
            <a:ext cx="3475820" cy="584775"/>
          </a:xfrm>
          <a:custGeom>
            <a:avLst/>
            <a:gdLst>
              <a:gd name="connsiteX0" fmla="*/ 0 w 3475820"/>
              <a:gd name="connsiteY0" fmla="*/ 0 h 584775"/>
              <a:gd name="connsiteX1" fmla="*/ 764680 w 3475820"/>
              <a:gd name="connsiteY1" fmla="*/ 0 h 584775"/>
              <a:gd name="connsiteX2" fmla="*/ 1390328 w 3475820"/>
              <a:gd name="connsiteY2" fmla="*/ 0 h 584775"/>
              <a:gd name="connsiteX3" fmla="*/ 2155008 w 3475820"/>
              <a:gd name="connsiteY3" fmla="*/ 0 h 584775"/>
              <a:gd name="connsiteX4" fmla="*/ 2745898 w 3475820"/>
              <a:gd name="connsiteY4" fmla="*/ 0 h 584775"/>
              <a:gd name="connsiteX5" fmla="*/ 3475820 w 3475820"/>
              <a:gd name="connsiteY5" fmla="*/ 0 h 584775"/>
              <a:gd name="connsiteX6" fmla="*/ 3475820 w 3475820"/>
              <a:gd name="connsiteY6" fmla="*/ 584775 h 584775"/>
              <a:gd name="connsiteX7" fmla="*/ 2711140 w 3475820"/>
              <a:gd name="connsiteY7" fmla="*/ 584775 h 584775"/>
              <a:gd name="connsiteX8" fmla="*/ 2120250 w 3475820"/>
              <a:gd name="connsiteY8" fmla="*/ 584775 h 584775"/>
              <a:gd name="connsiteX9" fmla="*/ 1529361 w 3475820"/>
              <a:gd name="connsiteY9" fmla="*/ 584775 h 584775"/>
              <a:gd name="connsiteX10" fmla="*/ 764680 w 3475820"/>
              <a:gd name="connsiteY10" fmla="*/ 584775 h 584775"/>
              <a:gd name="connsiteX11" fmla="*/ 0 w 3475820"/>
              <a:gd name="connsiteY11" fmla="*/ 584775 h 584775"/>
              <a:gd name="connsiteX12" fmla="*/ 0 w 3475820"/>
              <a:gd name="connsiteY1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5820" h="584775" extrusionOk="0">
                <a:moveTo>
                  <a:pt x="0" y="0"/>
                </a:moveTo>
                <a:cubicBezTo>
                  <a:pt x="319868" y="37204"/>
                  <a:pt x="398929" y="-32669"/>
                  <a:pt x="764680" y="0"/>
                </a:cubicBezTo>
                <a:cubicBezTo>
                  <a:pt x="1130431" y="32669"/>
                  <a:pt x="1195688" y="-14158"/>
                  <a:pt x="1390328" y="0"/>
                </a:cubicBezTo>
                <a:cubicBezTo>
                  <a:pt x="1584968" y="14158"/>
                  <a:pt x="1880501" y="-5648"/>
                  <a:pt x="2155008" y="0"/>
                </a:cubicBezTo>
                <a:cubicBezTo>
                  <a:pt x="2429515" y="5648"/>
                  <a:pt x="2589465" y="-5470"/>
                  <a:pt x="2745898" y="0"/>
                </a:cubicBezTo>
                <a:cubicBezTo>
                  <a:pt x="2902331" y="5470"/>
                  <a:pt x="3173602" y="-1833"/>
                  <a:pt x="3475820" y="0"/>
                </a:cubicBezTo>
                <a:cubicBezTo>
                  <a:pt x="3473490" y="195055"/>
                  <a:pt x="3497081" y="298652"/>
                  <a:pt x="3475820" y="584775"/>
                </a:cubicBezTo>
                <a:cubicBezTo>
                  <a:pt x="3286824" y="608160"/>
                  <a:pt x="2895080" y="608651"/>
                  <a:pt x="2711140" y="584775"/>
                </a:cubicBezTo>
                <a:cubicBezTo>
                  <a:pt x="2527200" y="560899"/>
                  <a:pt x="2275987" y="601764"/>
                  <a:pt x="2120250" y="584775"/>
                </a:cubicBezTo>
                <a:cubicBezTo>
                  <a:pt x="1964513" y="567787"/>
                  <a:pt x="1824632" y="568223"/>
                  <a:pt x="1529361" y="584775"/>
                </a:cubicBezTo>
                <a:cubicBezTo>
                  <a:pt x="1234090" y="601327"/>
                  <a:pt x="1057514" y="604147"/>
                  <a:pt x="764680" y="584775"/>
                </a:cubicBezTo>
                <a:cubicBezTo>
                  <a:pt x="471846" y="565403"/>
                  <a:pt x="232385" y="561525"/>
                  <a:pt x="0" y="584775"/>
                </a:cubicBezTo>
                <a:cubicBezTo>
                  <a:pt x="20680" y="357086"/>
                  <a:pt x="-18719" y="274291"/>
                  <a:pt x="0" y="0"/>
                </a:cubicBezTo>
                <a:close/>
              </a:path>
            </a:pathLst>
          </a:custGeom>
          <a:noFill/>
          <a:ln w="19050">
            <a:noFill/>
            <a:extLst>
              <a:ext uri="{C807C97D-BFC1-408E-A445-0C87EB9F89A2}">
                <ask:lineSketchStyleProps xmlns:ask="http://schemas.microsoft.com/office/drawing/2018/sketchyshapes" sd="371156024">
                  <a:prstGeom prst="rect">
                    <a:avLst/>
                  </a:prstGeom>
                  <ask:type>
                    <ask:lineSketchFreehand/>
                  </ask:type>
                </ask:lineSketchStyleProps>
              </a:ext>
            </a:extLst>
          </a:ln>
        </p:spPr>
        <p:txBody>
          <a:bodyPr wrap="square" rtlCol="0">
            <a:spAutoFit/>
          </a:bodyPr>
          <a:lstStyle/>
          <a:p>
            <a:pPr algn="r"/>
            <a:r>
              <a:rPr lang="en-US" sz="3200" dirty="0"/>
              <a:t>Strafford </a:t>
            </a:r>
          </a:p>
        </p:txBody>
      </p:sp>
      <p:sp>
        <p:nvSpPr>
          <p:cNvPr id="12" name="TextBox 11">
            <a:extLst>
              <a:ext uri="{FF2B5EF4-FFF2-40B4-BE49-F238E27FC236}">
                <a16:creationId xmlns:a16="http://schemas.microsoft.com/office/drawing/2014/main" id="{24FE5FF1-4852-412B-8A7F-328E1B1A2E71}"/>
              </a:ext>
            </a:extLst>
          </p:cNvPr>
          <p:cNvSpPr txBox="1"/>
          <p:nvPr/>
        </p:nvSpPr>
        <p:spPr>
          <a:xfrm>
            <a:off x="552428" y="4839424"/>
            <a:ext cx="3475820" cy="769441"/>
          </a:xfrm>
          <a:custGeom>
            <a:avLst/>
            <a:gdLst>
              <a:gd name="connsiteX0" fmla="*/ 0 w 3475820"/>
              <a:gd name="connsiteY0" fmla="*/ 0 h 769441"/>
              <a:gd name="connsiteX1" fmla="*/ 764680 w 3475820"/>
              <a:gd name="connsiteY1" fmla="*/ 0 h 769441"/>
              <a:gd name="connsiteX2" fmla="*/ 1390328 w 3475820"/>
              <a:gd name="connsiteY2" fmla="*/ 0 h 769441"/>
              <a:gd name="connsiteX3" fmla="*/ 2155008 w 3475820"/>
              <a:gd name="connsiteY3" fmla="*/ 0 h 769441"/>
              <a:gd name="connsiteX4" fmla="*/ 2745898 w 3475820"/>
              <a:gd name="connsiteY4" fmla="*/ 0 h 769441"/>
              <a:gd name="connsiteX5" fmla="*/ 3475820 w 3475820"/>
              <a:gd name="connsiteY5" fmla="*/ 0 h 769441"/>
              <a:gd name="connsiteX6" fmla="*/ 3475820 w 3475820"/>
              <a:gd name="connsiteY6" fmla="*/ 392415 h 769441"/>
              <a:gd name="connsiteX7" fmla="*/ 3475820 w 3475820"/>
              <a:gd name="connsiteY7" fmla="*/ 769441 h 769441"/>
              <a:gd name="connsiteX8" fmla="*/ 2745898 w 3475820"/>
              <a:gd name="connsiteY8" fmla="*/ 769441 h 769441"/>
              <a:gd name="connsiteX9" fmla="*/ 2155008 w 3475820"/>
              <a:gd name="connsiteY9" fmla="*/ 769441 h 769441"/>
              <a:gd name="connsiteX10" fmla="*/ 1390328 w 3475820"/>
              <a:gd name="connsiteY10" fmla="*/ 769441 h 769441"/>
              <a:gd name="connsiteX11" fmla="*/ 695164 w 3475820"/>
              <a:gd name="connsiteY11" fmla="*/ 769441 h 769441"/>
              <a:gd name="connsiteX12" fmla="*/ 0 w 3475820"/>
              <a:gd name="connsiteY12" fmla="*/ 769441 h 769441"/>
              <a:gd name="connsiteX13" fmla="*/ 0 w 3475820"/>
              <a:gd name="connsiteY13" fmla="*/ 369332 h 769441"/>
              <a:gd name="connsiteX14" fmla="*/ 0 w 3475820"/>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5820" h="769441" extrusionOk="0">
                <a:moveTo>
                  <a:pt x="0" y="0"/>
                </a:moveTo>
                <a:cubicBezTo>
                  <a:pt x="319868" y="37204"/>
                  <a:pt x="398929" y="-32669"/>
                  <a:pt x="764680" y="0"/>
                </a:cubicBezTo>
                <a:cubicBezTo>
                  <a:pt x="1130431" y="32669"/>
                  <a:pt x="1195688" y="-14158"/>
                  <a:pt x="1390328" y="0"/>
                </a:cubicBezTo>
                <a:cubicBezTo>
                  <a:pt x="1584968" y="14158"/>
                  <a:pt x="1880501" y="-5648"/>
                  <a:pt x="2155008" y="0"/>
                </a:cubicBezTo>
                <a:cubicBezTo>
                  <a:pt x="2429515" y="5648"/>
                  <a:pt x="2589465" y="-5470"/>
                  <a:pt x="2745898" y="0"/>
                </a:cubicBezTo>
                <a:cubicBezTo>
                  <a:pt x="2902331" y="5470"/>
                  <a:pt x="3173602" y="-1833"/>
                  <a:pt x="3475820" y="0"/>
                </a:cubicBezTo>
                <a:cubicBezTo>
                  <a:pt x="3489834" y="108745"/>
                  <a:pt x="3488384" y="231463"/>
                  <a:pt x="3475820" y="392415"/>
                </a:cubicBezTo>
                <a:cubicBezTo>
                  <a:pt x="3463256" y="553367"/>
                  <a:pt x="3465307" y="642407"/>
                  <a:pt x="3475820" y="769441"/>
                </a:cubicBezTo>
                <a:cubicBezTo>
                  <a:pt x="3288060" y="777812"/>
                  <a:pt x="3109545" y="802945"/>
                  <a:pt x="2745898" y="769441"/>
                </a:cubicBezTo>
                <a:cubicBezTo>
                  <a:pt x="2382251" y="735937"/>
                  <a:pt x="2276209" y="757991"/>
                  <a:pt x="2155008" y="769441"/>
                </a:cubicBezTo>
                <a:cubicBezTo>
                  <a:pt x="2033807" y="780892"/>
                  <a:pt x="1677776" y="788568"/>
                  <a:pt x="1390328" y="769441"/>
                </a:cubicBezTo>
                <a:cubicBezTo>
                  <a:pt x="1102880" y="750314"/>
                  <a:pt x="957632" y="792845"/>
                  <a:pt x="695164" y="769441"/>
                </a:cubicBezTo>
                <a:cubicBezTo>
                  <a:pt x="432696" y="746037"/>
                  <a:pt x="191259" y="743157"/>
                  <a:pt x="0" y="769441"/>
                </a:cubicBezTo>
                <a:cubicBezTo>
                  <a:pt x="10915" y="631972"/>
                  <a:pt x="-1583" y="543631"/>
                  <a:pt x="0" y="369332"/>
                </a:cubicBezTo>
                <a:cubicBezTo>
                  <a:pt x="1583" y="195033"/>
                  <a:pt x="-12615" y="182877"/>
                  <a:pt x="0" y="0"/>
                </a:cubicBezTo>
                <a:close/>
              </a:path>
            </a:pathLst>
          </a:custGeom>
          <a:noFill/>
          <a:ln w="19050">
            <a:noFill/>
            <a:extLst>
              <a:ext uri="{C807C97D-BFC1-408E-A445-0C87EB9F89A2}">
                <ask:lineSketchStyleProps xmlns:ask="http://schemas.microsoft.com/office/drawing/2018/sketchyshapes" sd="371156024">
                  <a:prstGeom prst="rect">
                    <a:avLst/>
                  </a:prstGeom>
                  <ask:type>
                    <ask:lineSketchFreehand/>
                  </ask:type>
                </ask:lineSketchStyleProps>
              </a:ext>
            </a:extLst>
          </a:ln>
        </p:spPr>
        <p:txBody>
          <a:bodyPr wrap="square" rtlCol="0">
            <a:spAutoFit/>
          </a:bodyPr>
          <a:lstStyle/>
          <a:p>
            <a:pPr algn="r"/>
            <a:r>
              <a:rPr lang="en-US" sz="3200" dirty="0"/>
              <a:t>Grafton</a:t>
            </a:r>
            <a:r>
              <a:rPr lang="en-US" sz="4400" dirty="0"/>
              <a:t> </a:t>
            </a:r>
          </a:p>
        </p:txBody>
      </p:sp>
      <p:sp>
        <p:nvSpPr>
          <p:cNvPr id="14" name="TextBox 13">
            <a:extLst>
              <a:ext uri="{FF2B5EF4-FFF2-40B4-BE49-F238E27FC236}">
                <a16:creationId xmlns:a16="http://schemas.microsoft.com/office/drawing/2014/main" id="{CEF5104E-2EFD-4EA1-8EC4-7CE87E1ACB5A}"/>
              </a:ext>
            </a:extLst>
          </p:cNvPr>
          <p:cNvSpPr txBox="1"/>
          <p:nvPr/>
        </p:nvSpPr>
        <p:spPr>
          <a:xfrm>
            <a:off x="-1508248" y="2921168"/>
            <a:ext cx="5536496" cy="1015663"/>
          </a:xfrm>
          <a:custGeom>
            <a:avLst/>
            <a:gdLst>
              <a:gd name="connsiteX0" fmla="*/ 0 w 5536496"/>
              <a:gd name="connsiteY0" fmla="*/ 0 h 1015663"/>
              <a:gd name="connsiteX1" fmla="*/ 802792 w 5536496"/>
              <a:gd name="connsiteY1" fmla="*/ 0 h 1015663"/>
              <a:gd name="connsiteX2" fmla="*/ 1384124 w 5536496"/>
              <a:gd name="connsiteY2" fmla="*/ 0 h 1015663"/>
              <a:gd name="connsiteX3" fmla="*/ 2186916 w 5536496"/>
              <a:gd name="connsiteY3" fmla="*/ 0 h 1015663"/>
              <a:gd name="connsiteX4" fmla="*/ 2712883 w 5536496"/>
              <a:gd name="connsiteY4" fmla="*/ 0 h 1015663"/>
              <a:gd name="connsiteX5" fmla="*/ 3404945 w 5536496"/>
              <a:gd name="connsiteY5" fmla="*/ 0 h 1015663"/>
              <a:gd name="connsiteX6" fmla="*/ 4152372 w 5536496"/>
              <a:gd name="connsiteY6" fmla="*/ 0 h 1015663"/>
              <a:gd name="connsiteX7" fmla="*/ 4844434 w 5536496"/>
              <a:gd name="connsiteY7" fmla="*/ 0 h 1015663"/>
              <a:gd name="connsiteX8" fmla="*/ 5536496 w 5536496"/>
              <a:gd name="connsiteY8" fmla="*/ 0 h 1015663"/>
              <a:gd name="connsiteX9" fmla="*/ 5536496 w 5536496"/>
              <a:gd name="connsiteY9" fmla="*/ 517988 h 1015663"/>
              <a:gd name="connsiteX10" fmla="*/ 5536496 w 5536496"/>
              <a:gd name="connsiteY10" fmla="*/ 1015663 h 1015663"/>
              <a:gd name="connsiteX11" fmla="*/ 4899799 w 5536496"/>
              <a:gd name="connsiteY11" fmla="*/ 1015663 h 1015663"/>
              <a:gd name="connsiteX12" fmla="*/ 4318467 w 5536496"/>
              <a:gd name="connsiteY12" fmla="*/ 1015663 h 1015663"/>
              <a:gd name="connsiteX13" fmla="*/ 3515675 w 5536496"/>
              <a:gd name="connsiteY13" fmla="*/ 1015663 h 1015663"/>
              <a:gd name="connsiteX14" fmla="*/ 2934343 w 5536496"/>
              <a:gd name="connsiteY14" fmla="*/ 1015663 h 1015663"/>
              <a:gd name="connsiteX15" fmla="*/ 2242281 w 5536496"/>
              <a:gd name="connsiteY15" fmla="*/ 1015663 h 1015663"/>
              <a:gd name="connsiteX16" fmla="*/ 1494854 w 5536496"/>
              <a:gd name="connsiteY16" fmla="*/ 1015663 h 1015663"/>
              <a:gd name="connsiteX17" fmla="*/ 913522 w 5536496"/>
              <a:gd name="connsiteY17" fmla="*/ 1015663 h 1015663"/>
              <a:gd name="connsiteX18" fmla="*/ 0 w 5536496"/>
              <a:gd name="connsiteY18" fmla="*/ 1015663 h 1015663"/>
              <a:gd name="connsiteX19" fmla="*/ 0 w 5536496"/>
              <a:gd name="connsiteY19" fmla="*/ 517988 h 1015663"/>
              <a:gd name="connsiteX20" fmla="*/ 0 w 5536496"/>
              <a:gd name="connsiteY20"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6496" h="1015663" extrusionOk="0">
                <a:moveTo>
                  <a:pt x="0" y="0"/>
                </a:moveTo>
                <a:cubicBezTo>
                  <a:pt x="258600" y="39564"/>
                  <a:pt x="453812" y="-26271"/>
                  <a:pt x="802792" y="0"/>
                </a:cubicBezTo>
                <a:cubicBezTo>
                  <a:pt x="1151772" y="26271"/>
                  <a:pt x="1126522" y="6836"/>
                  <a:pt x="1384124" y="0"/>
                </a:cubicBezTo>
                <a:cubicBezTo>
                  <a:pt x="1641726" y="-6836"/>
                  <a:pt x="2004090" y="-3473"/>
                  <a:pt x="2186916" y="0"/>
                </a:cubicBezTo>
                <a:cubicBezTo>
                  <a:pt x="2369742" y="3473"/>
                  <a:pt x="2463317" y="-22915"/>
                  <a:pt x="2712883" y="0"/>
                </a:cubicBezTo>
                <a:cubicBezTo>
                  <a:pt x="2962449" y="22915"/>
                  <a:pt x="3128267" y="-12075"/>
                  <a:pt x="3404945" y="0"/>
                </a:cubicBezTo>
                <a:cubicBezTo>
                  <a:pt x="3681623" y="12075"/>
                  <a:pt x="3798671" y="15874"/>
                  <a:pt x="4152372" y="0"/>
                </a:cubicBezTo>
                <a:cubicBezTo>
                  <a:pt x="4506073" y="-15874"/>
                  <a:pt x="4584898" y="-15939"/>
                  <a:pt x="4844434" y="0"/>
                </a:cubicBezTo>
                <a:cubicBezTo>
                  <a:pt x="5103970" y="15939"/>
                  <a:pt x="5280588" y="18738"/>
                  <a:pt x="5536496" y="0"/>
                </a:cubicBezTo>
                <a:cubicBezTo>
                  <a:pt x="5561199" y="162017"/>
                  <a:pt x="5549663" y="281273"/>
                  <a:pt x="5536496" y="517988"/>
                </a:cubicBezTo>
                <a:cubicBezTo>
                  <a:pt x="5523329" y="754703"/>
                  <a:pt x="5527182" y="885705"/>
                  <a:pt x="5536496" y="1015663"/>
                </a:cubicBezTo>
                <a:cubicBezTo>
                  <a:pt x="5271422" y="1004828"/>
                  <a:pt x="5097170" y="1004412"/>
                  <a:pt x="4899799" y="1015663"/>
                </a:cubicBezTo>
                <a:cubicBezTo>
                  <a:pt x="4702428" y="1026914"/>
                  <a:pt x="4587167" y="1025684"/>
                  <a:pt x="4318467" y="1015663"/>
                </a:cubicBezTo>
                <a:cubicBezTo>
                  <a:pt x="4049767" y="1005642"/>
                  <a:pt x="3729439" y="1014714"/>
                  <a:pt x="3515675" y="1015663"/>
                </a:cubicBezTo>
                <a:cubicBezTo>
                  <a:pt x="3301911" y="1016612"/>
                  <a:pt x="3197150" y="1008141"/>
                  <a:pt x="2934343" y="1015663"/>
                </a:cubicBezTo>
                <a:cubicBezTo>
                  <a:pt x="2671536" y="1023185"/>
                  <a:pt x="2406090" y="1025827"/>
                  <a:pt x="2242281" y="1015663"/>
                </a:cubicBezTo>
                <a:cubicBezTo>
                  <a:pt x="2078472" y="1005499"/>
                  <a:pt x="1714199" y="1018378"/>
                  <a:pt x="1494854" y="1015663"/>
                </a:cubicBezTo>
                <a:cubicBezTo>
                  <a:pt x="1275509" y="1012948"/>
                  <a:pt x="1186317" y="1043187"/>
                  <a:pt x="913522" y="1015663"/>
                </a:cubicBezTo>
                <a:cubicBezTo>
                  <a:pt x="640727" y="988139"/>
                  <a:pt x="261668" y="1030587"/>
                  <a:pt x="0" y="1015663"/>
                </a:cubicBezTo>
                <a:cubicBezTo>
                  <a:pt x="3330" y="891740"/>
                  <a:pt x="-7859" y="742277"/>
                  <a:pt x="0" y="517988"/>
                </a:cubicBezTo>
                <a:cubicBezTo>
                  <a:pt x="7859" y="293700"/>
                  <a:pt x="10392" y="242994"/>
                  <a:pt x="0" y="0"/>
                </a:cubicBezTo>
                <a:close/>
              </a:path>
            </a:pathLst>
          </a:custGeom>
          <a:noFill/>
          <a:ln w="19050">
            <a:noFill/>
            <a:extLst>
              <a:ext uri="{C807C97D-BFC1-408E-A445-0C87EB9F89A2}">
                <ask:lineSketchStyleProps xmlns:ask="http://schemas.microsoft.com/office/drawing/2018/sketchyshapes" sd="371156024">
                  <a:prstGeom prst="rect">
                    <a:avLst/>
                  </a:prstGeom>
                  <ask:type>
                    <ask:lineSketchFreehand/>
                  </ask:type>
                </ask:lineSketchStyleProps>
              </a:ext>
            </a:extLst>
          </a:ln>
        </p:spPr>
        <p:txBody>
          <a:bodyPr wrap="square" rtlCol="0">
            <a:spAutoFit/>
          </a:bodyPr>
          <a:lstStyle/>
          <a:p>
            <a:pPr algn="r"/>
            <a:r>
              <a:rPr lang="en-US" sz="3200" b="1" dirty="0"/>
              <a:t>Hillsborough</a:t>
            </a:r>
          </a:p>
          <a:p>
            <a:pPr algn="r"/>
            <a:r>
              <a:rPr lang="en-US" sz="2800" i="1" dirty="0"/>
              <a:t>(home of Manchester)</a:t>
            </a:r>
            <a:endParaRPr lang="en-US" sz="4000" i="1" dirty="0"/>
          </a:p>
        </p:txBody>
      </p:sp>
      <p:pic>
        <p:nvPicPr>
          <p:cNvPr id="16" name="Picture 15">
            <a:extLst>
              <a:ext uri="{FF2B5EF4-FFF2-40B4-BE49-F238E27FC236}">
                <a16:creationId xmlns:a16="http://schemas.microsoft.com/office/drawing/2014/main" id="{0D85A710-99C0-4F26-9A5F-557E72E3515B}"/>
              </a:ext>
            </a:extLst>
          </p:cNvPr>
          <p:cNvPicPr>
            <a:picLocks noChangeAspect="1"/>
          </p:cNvPicPr>
          <p:nvPr/>
        </p:nvPicPr>
        <p:blipFill rotWithShape="1">
          <a:blip r:embed="rId4"/>
          <a:srcRect t="69713" r="83101"/>
          <a:stretch/>
        </p:blipFill>
        <p:spPr>
          <a:xfrm>
            <a:off x="7504359" y="2115876"/>
            <a:ext cx="555128" cy="423191"/>
          </a:xfrm>
          <a:prstGeom prst="rect">
            <a:avLst/>
          </a:prstGeom>
        </p:spPr>
      </p:pic>
      <p:pic>
        <p:nvPicPr>
          <p:cNvPr id="18" name="Picture 17">
            <a:extLst>
              <a:ext uri="{FF2B5EF4-FFF2-40B4-BE49-F238E27FC236}">
                <a16:creationId xmlns:a16="http://schemas.microsoft.com/office/drawing/2014/main" id="{9A6AD578-6D97-4A3D-8BFE-E6D77AB7C20E}"/>
              </a:ext>
            </a:extLst>
          </p:cNvPr>
          <p:cNvPicPr>
            <a:picLocks noChangeAspect="1"/>
          </p:cNvPicPr>
          <p:nvPr/>
        </p:nvPicPr>
        <p:blipFill rotWithShape="1">
          <a:blip r:embed="rId4"/>
          <a:srcRect r="84856" b="73024"/>
          <a:stretch/>
        </p:blipFill>
        <p:spPr>
          <a:xfrm>
            <a:off x="7506241" y="1471611"/>
            <a:ext cx="555128" cy="420604"/>
          </a:xfrm>
          <a:prstGeom prst="rect">
            <a:avLst/>
          </a:prstGeom>
        </p:spPr>
      </p:pic>
      <p:sp>
        <p:nvSpPr>
          <p:cNvPr id="20" name="TextBox 19">
            <a:extLst>
              <a:ext uri="{FF2B5EF4-FFF2-40B4-BE49-F238E27FC236}">
                <a16:creationId xmlns:a16="http://schemas.microsoft.com/office/drawing/2014/main" id="{6AFC8266-A1CF-49EF-8475-7947A9B9969B}"/>
              </a:ext>
            </a:extLst>
          </p:cNvPr>
          <p:cNvSpPr txBox="1"/>
          <p:nvPr/>
        </p:nvSpPr>
        <p:spPr>
          <a:xfrm>
            <a:off x="7955044" y="1466328"/>
            <a:ext cx="6659563" cy="1077218"/>
          </a:xfrm>
          <a:prstGeom prst="rect">
            <a:avLst/>
          </a:prstGeom>
          <a:noFill/>
        </p:spPr>
        <p:txBody>
          <a:bodyPr wrap="square" rtlCol="0">
            <a:spAutoFit/>
          </a:bodyPr>
          <a:lstStyle/>
          <a:p>
            <a:r>
              <a:rPr lang="en-US" sz="3200" dirty="0"/>
              <a:t>County Indirect Estimate</a:t>
            </a:r>
          </a:p>
          <a:p>
            <a:r>
              <a:rPr lang="en-US" sz="3200" dirty="0"/>
              <a:t>Credible Interval</a:t>
            </a:r>
          </a:p>
        </p:txBody>
      </p:sp>
      <p:sp>
        <p:nvSpPr>
          <p:cNvPr id="22" name="TextBox 21">
            <a:extLst>
              <a:ext uri="{FF2B5EF4-FFF2-40B4-BE49-F238E27FC236}">
                <a16:creationId xmlns:a16="http://schemas.microsoft.com/office/drawing/2014/main" id="{C926F69B-20E8-4BDB-A140-6B94166EB8D7}"/>
              </a:ext>
            </a:extLst>
          </p:cNvPr>
          <p:cNvSpPr txBox="1"/>
          <p:nvPr/>
        </p:nvSpPr>
        <p:spPr>
          <a:xfrm>
            <a:off x="-2683456" y="133445"/>
            <a:ext cx="17558911" cy="615553"/>
          </a:xfrm>
          <a:prstGeom prst="rect">
            <a:avLst/>
          </a:prstGeom>
          <a:noFill/>
        </p:spPr>
        <p:txBody>
          <a:bodyPr wrap="square" rtlCol="0">
            <a:spAutoFit/>
          </a:bodyPr>
          <a:lstStyle/>
          <a:p>
            <a:pPr algn="ctr"/>
            <a:r>
              <a:rPr lang="en-US" sz="3400" b="1" i="1" dirty="0"/>
              <a:t>Percentage of Adults With Numeracy Skills at or Above Level 3</a:t>
            </a:r>
          </a:p>
        </p:txBody>
      </p:sp>
      <p:sp>
        <p:nvSpPr>
          <p:cNvPr id="23" name="Rectangle 22">
            <a:extLst>
              <a:ext uri="{FF2B5EF4-FFF2-40B4-BE49-F238E27FC236}">
                <a16:creationId xmlns:a16="http://schemas.microsoft.com/office/drawing/2014/main" id="{B7F63CAB-F77D-4C71-B8E3-AE11C47727CB}"/>
              </a:ext>
            </a:extLst>
          </p:cNvPr>
          <p:cNvSpPr/>
          <p:nvPr/>
        </p:nvSpPr>
        <p:spPr>
          <a:xfrm>
            <a:off x="631756" y="2832954"/>
            <a:ext cx="6553806" cy="1235195"/>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141358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BC5AD-955C-431E-A146-C9065048DBDC}"/>
              </a:ext>
            </a:extLst>
          </p:cNvPr>
          <p:cNvPicPr>
            <a:picLocks noChangeAspect="1"/>
          </p:cNvPicPr>
          <p:nvPr/>
        </p:nvPicPr>
        <p:blipFill rotWithShape="1">
          <a:blip r:embed="rId3"/>
          <a:srcRect t="4589"/>
          <a:stretch/>
        </p:blipFill>
        <p:spPr>
          <a:xfrm>
            <a:off x="1071363" y="616945"/>
            <a:ext cx="10049273" cy="5057532"/>
          </a:xfrm>
          <a:prstGeom prst="rect">
            <a:avLst/>
          </a:prstGeom>
        </p:spPr>
      </p:pic>
      <p:sp>
        <p:nvSpPr>
          <p:cNvPr id="8" name="Rectangle 7">
            <a:extLst>
              <a:ext uri="{FF2B5EF4-FFF2-40B4-BE49-F238E27FC236}">
                <a16:creationId xmlns:a16="http://schemas.microsoft.com/office/drawing/2014/main" id="{97DE7242-B362-4C3B-85FD-075ECD2A6785}"/>
              </a:ext>
            </a:extLst>
          </p:cNvPr>
          <p:cNvSpPr/>
          <p:nvPr/>
        </p:nvSpPr>
        <p:spPr>
          <a:xfrm>
            <a:off x="893134" y="2466753"/>
            <a:ext cx="1935125" cy="36150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403198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E11B2C-ECA3-49D1-9EC5-13BE25B3C5F5}"/>
              </a:ext>
            </a:extLst>
          </p:cNvPr>
          <p:cNvPicPr>
            <a:picLocks noChangeAspect="1"/>
          </p:cNvPicPr>
          <p:nvPr/>
        </p:nvPicPr>
        <p:blipFill>
          <a:blip r:embed="rId3"/>
          <a:stretch>
            <a:fillRect/>
          </a:stretch>
        </p:blipFill>
        <p:spPr>
          <a:xfrm>
            <a:off x="3089858" y="91994"/>
            <a:ext cx="6012284" cy="6674012"/>
          </a:xfrm>
          <a:prstGeom prst="rect">
            <a:avLst/>
          </a:prstGeom>
        </p:spPr>
      </p:pic>
      <p:sp>
        <p:nvSpPr>
          <p:cNvPr id="5" name="Rectangle 4">
            <a:extLst>
              <a:ext uri="{FF2B5EF4-FFF2-40B4-BE49-F238E27FC236}">
                <a16:creationId xmlns:a16="http://schemas.microsoft.com/office/drawing/2014/main" id="{6C89860F-2E3F-4537-B543-72A1C954141F}"/>
              </a:ext>
            </a:extLst>
          </p:cNvPr>
          <p:cNvSpPr/>
          <p:nvPr/>
        </p:nvSpPr>
        <p:spPr>
          <a:xfrm>
            <a:off x="3139440" y="2184400"/>
            <a:ext cx="5842000" cy="1468948"/>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33263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D3B782-DAC1-4582-AE31-D20CA968DE20}"/>
              </a:ext>
            </a:extLst>
          </p:cNvPr>
          <p:cNvSpPr>
            <a:spLocks noGrp="1"/>
          </p:cNvSpPr>
          <p:nvPr>
            <p:ph type="ctrTitle"/>
          </p:nvPr>
        </p:nvSpPr>
        <p:spPr>
          <a:xfrm>
            <a:off x="666750" y="438150"/>
            <a:ext cx="4286250" cy="5543549"/>
          </a:xfrm>
          <a:solidFill>
            <a:schemeClr val="bg1">
              <a:lumMod val="85000"/>
            </a:schemeClr>
          </a:solidFill>
          <a:ln>
            <a:solidFill>
              <a:srgbClr val="4F81BD"/>
            </a:solidFill>
          </a:ln>
        </p:spPr>
        <p:txBody>
          <a:bodyPr vert="horz" lIns="91440" tIns="45720" rIns="91440" bIns="45720" rtlCol="0" anchor="ctr">
            <a:normAutofit fontScale="90000"/>
          </a:bodyPr>
          <a:lstStyle/>
          <a:p>
            <a:r>
              <a:rPr lang="en-US" b="1" dirty="0"/>
              <a:t>What is the potential need in Miami-Dade County, FL for educating and training low-skilled workers who have lost their jobs in the service industry due to COVID-19?</a:t>
            </a:r>
          </a:p>
        </p:txBody>
      </p:sp>
      <p:sp>
        <p:nvSpPr>
          <p:cNvPr id="2" name="Slide Number Placeholder 1" hidden="1">
            <a:extLst>
              <a:ext uri="{FF2B5EF4-FFF2-40B4-BE49-F238E27FC236}">
                <a16:creationId xmlns:a16="http://schemas.microsoft.com/office/drawing/2014/main" id="{9FB3FFF5-B877-4A4E-8920-FD2B8BBEB1BF}"/>
              </a:ext>
            </a:extLst>
          </p:cNvPr>
          <p:cNvSpPr>
            <a:spLocks noGrp="1"/>
          </p:cNvSpPr>
          <p:nvPr>
            <p:ph type="sldNum" sz="quarter" idx="12"/>
          </p:nvPr>
        </p:nvSpPr>
        <p:spPr/>
        <p:txBody>
          <a:bodyPr/>
          <a:lstStyle/>
          <a:p>
            <a:pPr>
              <a:spcAft>
                <a:spcPts val="600"/>
              </a:spcAft>
            </a:pPr>
            <a:fld id="{BA8CF1B3-96A0-D24B-B5C9-B5B93FF4523E}" type="slidenum">
              <a:rPr lang="uk-UA" smtClean="0"/>
              <a:pPr>
                <a:spcAft>
                  <a:spcPts val="600"/>
                </a:spcAft>
              </a:pPr>
              <a:t>3</a:t>
            </a:fld>
            <a:endParaRPr lang="uk-UA"/>
          </a:p>
        </p:txBody>
      </p:sp>
      <p:sp>
        <p:nvSpPr>
          <p:cNvPr id="3" name="TextBox 2">
            <a:extLst>
              <a:ext uri="{FF2B5EF4-FFF2-40B4-BE49-F238E27FC236}">
                <a16:creationId xmlns:a16="http://schemas.microsoft.com/office/drawing/2014/main" id="{7560B24F-3EA5-4E61-97A4-A1ADD6763E1C}"/>
              </a:ext>
            </a:extLst>
          </p:cNvPr>
          <p:cNvSpPr txBox="1"/>
          <p:nvPr/>
        </p:nvSpPr>
        <p:spPr>
          <a:xfrm>
            <a:off x="5945444" y="2228671"/>
            <a:ext cx="4684456" cy="2031325"/>
          </a:xfrm>
          <a:prstGeom prst="rect">
            <a:avLst/>
          </a:prstGeom>
          <a:solidFill>
            <a:schemeClr val="bg1">
              <a:lumMod val="95000"/>
            </a:schemeClr>
          </a:solidFill>
        </p:spPr>
        <p:txBody>
          <a:bodyPr wrap="square" rtlCol="0">
            <a:spAutoFit/>
          </a:bodyPr>
          <a:lstStyle/>
          <a:p>
            <a:pPr algn="ctr"/>
            <a:r>
              <a:rPr lang="en-US" i="1" u="sng" dirty="0"/>
              <a:t>To answer this question:</a:t>
            </a:r>
            <a:r>
              <a:rPr lang="en-US" dirty="0"/>
              <a:t> Locate the number of adults in Miami-Dade County who are estimated to lose their low-income jobs due to the COVID-19 pandemic, the percentage of adults in the county who are at or below Level 1 in literacy, and the percentage of adults in the county who are unemployed.</a:t>
            </a:r>
          </a:p>
        </p:txBody>
      </p:sp>
    </p:spTree>
    <p:extLst>
      <p:ext uri="{BB962C8B-B14F-4D97-AF65-F5344CB8AC3E}">
        <p14:creationId xmlns:p14="http://schemas.microsoft.com/office/powerpoint/2010/main" val="3309221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A3F99-F540-4946-B3F8-0F1AD1847B55}"/>
              </a:ext>
            </a:extLst>
          </p:cNvPr>
          <p:cNvPicPr>
            <a:picLocks noChangeAspect="1"/>
          </p:cNvPicPr>
          <p:nvPr/>
        </p:nvPicPr>
        <p:blipFill rotWithShape="1">
          <a:blip r:embed="rId2"/>
          <a:srcRect r="772"/>
          <a:stretch/>
        </p:blipFill>
        <p:spPr>
          <a:xfrm>
            <a:off x="0" y="1955982"/>
            <a:ext cx="12192000" cy="2946035"/>
          </a:xfrm>
          <a:prstGeom prst="rect">
            <a:avLst/>
          </a:prstGeom>
        </p:spPr>
      </p:pic>
      <p:cxnSp>
        <p:nvCxnSpPr>
          <p:cNvPr id="5" name="Straight Connector 4">
            <a:extLst>
              <a:ext uri="{FF2B5EF4-FFF2-40B4-BE49-F238E27FC236}">
                <a16:creationId xmlns:a16="http://schemas.microsoft.com/office/drawing/2014/main" id="{6C2636A3-1631-4F3C-9AD6-DF086F8F71FC}"/>
              </a:ext>
            </a:extLst>
          </p:cNvPr>
          <p:cNvCxnSpPr>
            <a:cxnSpLocks/>
          </p:cNvCxnSpPr>
          <p:nvPr/>
        </p:nvCxnSpPr>
        <p:spPr>
          <a:xfrm>
            <a:off x="6548525" y="4400233"/>
            <a:ext cx="4437507"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2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4E97-24DC-4C69-9E30-BC61AEABEBC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CE4D7F-71E7-47E5-A214-3EF39A41466F}"/>
              </a:ext>
            </a:extLst>
          </p:cNvPr>
          <p:cNvSpPr>
            <a:spLocks noGrp="1"/>
          </p:cNvSpPr>
          <p:nvPr>
            <p:ph idx="1"/>
          </p:nvPr>
        </p:nvSpPr>
        <p:spPr/>
        <p:txBody>
          <a:bodyPr>
            <a:normAutofit/>
          </a:bodyPr>
          <a:lstStyle/>
          <a:p>
            <a:r>
              <a:rPr lang="en-US" dirty="0"/>
              <a:t>Given that Rockingham County has similar percentage of adults at or above Level 3 in numeracy as Hillsborough County (home of Manchester), 36% in Rockingham and 35% in Hillsborough, Rockingham County may be a good location for the new branch of the high-tech company.</a:t>
            </a:r>
          </a:p>
          <a:p>
            <a:endParaRPr lang="en-US" dirty="0"/>
          </a:p>
          <a:p>
            <a:endParaRPr lang="en-US" dirty="0"/>
          </a:p>
        </p:txBody>
      </p:sp>
    </p:spTree>
    <p:extLst>
      <p:ext uri="{BB962C8B-B14F-4D97-AF65-F5344CB8AC3E}">
        <p14:creationId xmlns:p14="http://schemas.microsoft.com/office/powerpoint/2010/main" val="3881637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D3B782-DAC1-4582-AE31-D20CA968DE20}"/>
              </a:ext>
            </a:extLst>
          </p:cNvPr>
          <p:cNvSpPr>
            <a:spLocks noGrp="1"/>
          </p:cNvSpPr>
          <p:nvPr>
            <p:ph type="ctrTitle"/>
          </p:nvPr>
        </p:nvSpPr>
        <p:spPr>
          <a:xfrm>
            <a:off x="666749" y="438150"/>
            <a:ext cx="4885751" cy="5543549"/>
          </a:xfrm>
          <a:solidFill>
            <a:schemeClr val="bg1">
              <a:lumMod val="85000"/>
            </a:schemeClr>
          </a:solidFill>
          <a:ln>
            <a:solidFill>
              <a:srgbClr val="4F81BD"/>
            </a:solidFill>
          </a:ln>
        </p:spPr>
        <p:txBody>
          <a:bodyPr vert="horz" lIns="91440" tIns="45720" rIns="91440" bIns="45720" rtlCol="0" anchor="ctr">
            <a:normAutofit/>
          </a:bodyPr>
          <a:lstStyle/>
          <a:p>
            <a:r>
              <a:rPr lang="en-US" b="1" dirty="0"/>
              <a:t>Parents in which counties in Nebraska are likely to have more difficulties to support their children’s remote learning? </a:t>
            </a:r>
          </a:p>
        </p:txBody>
      </p:sp>
      <p:sp>
        <p:nvSpPr>
          <p:cNvPr id="2" name="Slide Number Placeholder 1" hidden="1">
            <a:extLst>
              <a:ext uri="{FF2B5EF4-FFF2-40B4-BE49-F238E27FC236}">
                <a16:creationId xmlns:a16="http://schemas.microsoft.com/office/drawing/2014/main" id="{9FB3FFF5-B877-4A4E-8920-FD2B8BBEB1BF}"/>
              </a:ext>
            </a:extLst>
          </p:cNvPr>
          <p:cNvSpPr>
            <a:spLocks noGrp="1"/>
          </p:cNvSpPr>
          <p:nvPr>
            <p:ph type="sldNum" sz="quarter" idx="12"/>
          </p:nvPr>
        </p:nvSpPr>
        <p:spPr/>
        <p:txBody>
          <a:bodyPr/>
          <a:lstStyle/>
          <a:p>
            <a:pPr>
              <a:spcAft>
                <a:spcPts val="600"/>
              </a:spcAft>
            </a:pPr>
            <a:fld id="{BA8CF1B3-96A0-D24B-B5C9-B5B93FF4523E}" type="slidenum">
              <a:rPr lang="uk-UA" smtClean="0"/>
              <a:pPr>
                <a:spcAft>
                  <a:spcPts val="600"/>
                </a:spcAft>
              </a:pPr>
              <a:t>32</a:t>
            </a:fld>
            <a:endParaRPr lang="uk-UA"/>
          </a:p>
        </p:txBody>
      </p:sp>
      <p:sp>
        <p:nvSpPr>
          <p:cNvPr id="3" name="TextBox 2">
            <a:extLst>
              <a:ext uri="{FF2B5EF4-FFF2-40B4-BE49-F238E27FC236}">
                <a16:creationId xmlns:a16="http://schemas.microsoft.com/office/drawing/2014/main" id="{7560B24F-3EA5-4E61-97A4-A1ADD6763E1C}"/>
              </a:ext>
            </a:extLst>
          </p:cNvPr>
          <p:cNvSpPr txBox="1"/>
          <p:nvPr/>
        </p:nvSpPr>
        <p:spPr>
          <a:xfrm>
            <a:off x="6096000" y="2252734"/>
            <a:ext cx="4684456" cy="1754326"/>
          </a:xfrm>
          <a:prstGeom prst="rect">
            <a:avLst/>
          </a:prstGeom>
          <a:solidFill>
            <a:schemeClr val="bg1">
              <a:lumMod val="95000"/>
            </a:schemeClr>
          </a:solidFill>
        </p:spPr>
        <p:txBody>
          <a:bodyPr wrap="square" rtlCol="0">
            <a:spAutoFit/>
          </a:bodyPr>
          <a:lstStyle/>
          <a:p>
            <a:pPr algn="ctr"/>
            <a:r>
              <a:rPr lang="en-US" i="1" u="sng" dirty="0"/>
              <a:t>To answer this question:</a:t>
            </a:r>
            <a:r>
              <a:rPr lang="en-US" i="1" dirty="0"/>
              <a:t> </a:t>
            </a:r>
            <a:r>
              <a:rPr lang="en-US" dirty="0"/>
              <a:t>Locate lower-performing counties in Nebraska using the map (Dakota County and Colfax County). Select one of the counties (Dakota County) and locate the percentage of adults at or below Level 1 in literacy and numeracy.</a:t>
            </a:r>
          </a:p>
        </p:txBody>
      </p:sp>
    </p:spTree>
    <p:extLst>
      <p:ext uri="{BB962C8B-B14F-4D97-AF65-F5344CB8AC3E}">
        <p14:creationId xmlns:p14="http://schemas.microsoft.com/office/powerpoint/2010/main" val="228105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E8398A-4EEE-4D02-8219-D034812AF9B6}"/>
              </a:ext>
            </a:extLst>
          </p:cNvPr>
          <p:cNvPicPr>
            <a:picLocks noChangeAspect="1"/>
          </p:cNvPicPr>
          <p:nvPr/>
        </p:nvPicPr>
        <p:blipFill>
          <a:blip r:embed="rId3"/>
          <a:stretch>
            <a:fillRect/>
          </a:stretch>
        </p:blipFill>
        <p:spPr>
          <a:xfrm>
            <a:off x="333473" y="1219972"/>
            <a:ext cx="3898285" cy="4418056"/>
          </a:xfrm>
          <a:prstGeom prst="rect">
            <a:avLst/>
          </a:prstGeom>
        </p:spPr>
      </p:pic>
      <p:pic>
        <p:nvPicPr>
          <p:cNvPr id="7" name="Picture 6">
            <a:extLst>
              <a:ext uri="{FF2B5EF4-FFF2-40B4-BE49-F238E27FC236}">
                <a16:creationId xmlns:a16="http://schemas.microsoft.com/office/drawing/2014/main" id="{9C917EF9-E856-4099-B9EF-97A578AA846A}"/>
              </a:ext>
            </a:extLst>
          </p:cNvPr>
          <p:cNvPicPr>
            <a:picLocks noChangeAspect="1"/>
          </p:cNvPicPr>
          <p:nvPr/>
        </p:nvPicPr>
        <p:blipFill>
          <a:blip r:embed="rId4"/>
          <a:stretch>
            <a:fillRect/>
          </a:stretch>
        </p:blipFill>
        <p:spPr>
          <a:xfrm>
            <a:off x="4231758" y="1219972"/>
            <a:ext cx="7612912" cy="4418056"/>
          </a:xfrm>
          <a:prstGeom prst="rect">
            <a:avLst/>
          </a:prstGeom>
        </p:spPr>
      </p:pic>
      <p:grpSp>
        <p:nvGrpSpPr>
          <p:cNvPr id="8" name="Group 7">
            <a:extLst>
              <a:ext uri="{FF2B5EF4-FFF2-40B4-BE49-F238E27FC236}">
                <a16:creationId xmlns:a16="http://schemas.microsoft.com/office/drawing/2014/main" id="{BE6BBB7F-0F7B-4AE6-87C5-52980D6E81B7}"/>
              </a:ext>
            </a:extLst>
          </p:cNvPr>
          <p:cNvGrpSpPr/>
          <p:nvPr/>
        </p:nvGrpSpPr>
        <p:grpSpPr>
          <a:xfrm>
            <a:off x="5431516" y="1956391"/>
            <a:ext cx="5796466" cy="1952846"/>
            <a:chOff x="13141498" y="4974437"/>
            <a:chExt cx="9146826" cy="3392928"/>
          </a:xfrm>
        </p:grpSpPr>
        <p:sp>
          <p:nvSpPr>
            <p:cNvPr id="9" name="Oval 8">
              <a:extLst>
                <a:ext uri="{FF2B5EF4-FFF2-40B4-BE49-F238E27FC236}">
                  <a16:creationId xmlns:a16="http://schemas.microsoft.com/office/drawing/2014/main" id="{D9677078-0F5A-426E-BE84-3F1DBB76F23F}"/>
                </a:ext>
              </a:extLst>
            </p:cNvPr>
            <p:cNvSpPr/>
            <p:nvPr/>
          </p:nvSpPr>
          <p:spPr>
            <a:xfrm>
              <a:off x="20897241" y="4974437"/>
              <a:ext cx="1391083" cy="1391083"/>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C3D892A-4F9E-48F6-A99E-172D5D0EB848}"/>
                </a:ext>
              </a:extLst>
            </p:cNvPr>
            <p:cNvSpPr/>
            <p:nvPr/>
          </p:nvSpPr>
          <p:spPr>
            <a:xfrm>
              <a:off x="19911437" y="6976282"/>
              <a:ext cx="1391083" cy="1391083"/>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CC00DA6-C37A-4323-91F6-01D527BA96BD}"/>
                </a:ext>
              </a:extLst>
            </p:cNvPr>
            <p:cNvSpPr txBox="1"/>
            <p:nvPr/>
          </p:nvSpPr>
          <p:spPr>
            <a:xfrm>
              <a:off x="13976148" y="5157925"/>
              <a:ext cx="5662494" cy="1011360"/>
            </a:xfrm>
            <a:prstGeom prst="rect">
              <a:avLst/>
            </a:prstGeom>
            <a:solidFill>
              <a:srgbClr val="FEE6BE"/>
            </a:solidFill>
            <a:ln w="57150">
              <a:solidFill>
                <a:schemeClr val="accent2"/>
              </a:solidFill>
            </a:ln>
          </p:spPr>
          <p:txBody>
            <a:bodyPr wrap="square" rtlCol="0" anchor="ctr" anchorCtr="1">
              <a:noAutofit/>
            </a:bodyPr>
            <a:lstStyle/>
            <a:p>
              <a:pPr algn="ctr"/>
              <a:r>
                <a:rPr lang="en-US" dirty="0"/>
                <a:t>Dakota County</a:t>
              </a:r>
            </a:p>
          </p:txBody>
        </p:sp>
        <p:sp>
          <p:nvSpPr>
            <p:cNvPr id="12" name="TextBox 11">
              <a:extLst>
                <a:ext uri="{FF2B5EF4-FFF2-40B4-BE49-F238E27FC236}">
                  <a16:creationId xmlns:a16="http://schemas.microsoft.com/office/drawing/2014/main" id="{D380D8D1-EAF0-49FD-834D-4540C05F84B8}"/>
                </a:ext>
              </a:extLst>
            </p:cNvPr>
            <p:cNvSpPr txBox="1"/>
            <p:nvPr/>
          </p:nvSpPr>
          <p:spPr>
            <a:xfrm>
              <a:off x="13141498" y="7166142"/>
              <a:ext cx="5662494" cy="1011361"/>
            </a:xfrm>
            <a:prstGeom prst="rect">
              <a:avLst/>
            </a:prstGeom>
            <a:solidFill>
              <a:srgbClr val="FEE6BE"/>
            </a:solidFill>
            <a:ln w="57150">
              <a:solidFill>
                <a:schemeClr val="accent2"/>
              </a:solidFill>
            </a:ln>
          </p:spPr>
          <p:txBody>
            <a:bodyPr wrap="square" rtlCol="0" anchor="ctr" anchorCtr="1">
              <a:noAutofit/>
            </a:bodyPr>
            <a:lstStyle/>
            <a:p>
              <a:pPr algn="ctr"/>
              <a:r>
                <a:rPr lang="en-US" dirty="0"/>
                <a:t>Colfax County</a:t>
              </a:r>
            </a:p>
          </p:txBody>
        </p:sp>
        <p:sp>
          <p:nvSpPr>
            <p:cNvPr id="13" name="Arrow: Right 12">
              <a:extLst>
                <a:ext uri="{FF2B5EF4-FFF2-40B4-BE49-F238E27FC236}">
                  <a16:creationId xmlns:a16="http://schemas.microsoft.com/office/drawing/2014/main" id="{910663F4-5614-4930-A60A-C49C8C9AA4DA}"/>
                </a:ext>
              </a:extLst>
            </p:cNvPr>
            <p:cNvSpPr/>
            <p:nvPr/>
          </p:nvSpPr>
          <p:spPr>
            <a:xfrm>
              <a:off x="19882880" y="5352150"/>
              <a:ext cx="863207" cy="622911"/>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D2D4AD91-8552-48C4-8BDF-31504B43F5E1}"/>
                </a:ext>
              </a:extLst>
            </p:cNvPr>
            <p:cNvSpPr/>
            <p:nvPr/>
          </p:nvSpPr>
          <p:spPr>
            <a:xfrm>
              <a:off x="18926110" y="7360367"/>
              <a:ext cx="863207" cy="622911"/>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7F95927B-3CA0-4891-99FD-42475A1475E1}"/>
              </a:ext>
            </a:extLst>
          </p:cNvPr>
          <p:cNvSpPr txBox="1"/>
          <p:nvPr/>
        </p:nvSpPr>
        <p:spPr>
          <a:xfrm>
            <a:off x="576071" y="3688170"/>
            <a:ext cx="3392425" cy="362622"/>
          </a:xfrm>
          <a:prstGeom prst="rect">
            <a:avLst/>
          </a:prstGeom>
          <a:noFill/>
          <a:ln w="57150">
            <a:solidFill>
              <a:schemeClr val="accent2"/>
            </a:solidFill>
          </a:ln>
        </p:spPr>
        <p:txBody>
          <a:bodyPr wrap="square" rtlCol="0" anchor="ctr" anchorCtr="1">
            <a:noAutofit/>
          </a:bodyPr>
          <a:lstStyle/>
          <a:p>
            <a:pPr algn="ctr"/>
            <a:endParaRPr lang="en-US" dirty="0"/>
          </a:p>
        </p:txBody>
      </p:sp>
      <p:pic>
        <p:nvPicPr>
          <p:cNvPr id="18" name="Picture 17">
            <a:extLst>
              <a:ext uri="{FF2B5EF4-FFF2-40B4-BE49-F238E27FC236}">
                <a16:creationId xmlns:a16="http://schemas.microsoft.com/office/drawing/2014/main" id="{40289B60-E018-44D0-BA2B-84976410DC71}"/>
              </a:ext>
            </a:extLst>
          </p:cNvPr>
          <p:cNvPicPr>
            <a:picLocks noChangeAspect="1"/>
          </p:cNvPicPr>
          <p:nvPr/>
        </p:nvPicPr>
        <p:blipFill>
          <a:blip r:embed="rId5"/>
          <a:stretch>
            <a:fillRect/>
          </a:stretch>
        </p:blipFill>
        <p:spPr>
          <a:xfrm>
            <a:off x="4348162" y="4641987"/>
            <a:ext cx="2166707" cy="924217"/>
          </a:xfrm>
          <a:prstGeom prst="rect">
            <a:avLst/>
          </a:prstGeom>
        </p:spPr>
      </p:pic>
    </p:spTree>
    <p:extLst>
      <p:ext uri="{BB962C8B-B14F-4D97-AF65-F5344CB8AC3E}">
        <p14:creationId xmlns:p14="http://schemas.microsoft.com/office/powerpoint/2010/main" val="26169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7C54B-AF92-4919-8669-BAC40DC5EEFE}"/>
              </a:ext>
            </a:extLst>
          </p:cNvPr>
          <p:cNvPicPr>
            <a:picLocks noChangeAspect="1"/>
          </p:cNvPicPr>
          <p:nvPr/>
        </p:nvPicPr>
        <p:blipFill>
          <a:blip r:embed="rId3"/>
          <a:stretch>
            <a:fillRect/>
          </a:stretch>
        </p:blipFill>
        <p:spPr>
          <a:xfrm>
            <a:off x="958210" y="1046988"/>
            <a:ext cx="10275579" cy="4764024"/>
          </a:xfrm>
          <a:prstGeom prst="rect">
            <a:avLst/>
          </a:prstGeom>
        </p:spPr>
      </p:pic>
      <p:sp>
        <p:nvSpPr>
          <p:cNvPr id="7" name="Rectangle 6">
            <a:extLst>
              <a:ext uri="{FF2B5EF4-FFF2-40B4-BE49-F238E27FC236}">
                <a16:creationId xmlns:a16="http://schemas.microsoft.com/office/drawing/2014/main" id="{A190493C-17A3-4571-9201-C36E8D5E28AB}"/>
              </a:ext>
            </a:extLst>
          </p:cNvPr>
          <p:cNvSpPr/>
          <p:nvPr/>
        </p:nvSpPr>
        <p:spPr>
          <a:xfrm>
            <a:off x="6473952" y="3236976"/>
            <a:ext cx="3456432" cy="274320"/>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F24355-B406-4CAE-B464-226EBDE06EAE}"/>
              </a:ext>
            </a:extLst>
          </p:cNvPr>
          <p:cNvSpPr/>
          <p:nvPr/>
        </p:nvSpPr>
        <p:spPr>
          <a:xfrm>
            <a:off x="6473952" y="4852416"/>
            <a:ext cx="3456432" cy="274320"/>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2481560-013A-4133-957A-7E3F48718DD6}"/>
              </a:ext>
            </a:extLst>
          </p:cNvPr>
          <p:cNvSpPr/>
          <p:nvPr/>
        </p:nvSpPr>
        <p:spPr>
          <a:xfrm rot="19991689">
            <a:off x="1815306" y="2165727"/>
            <a:ext cx="1592420" cy="1042524"/>
          </a:xfrm>
          <a:prstGeom prst="ellipse">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6E84A0E-22F6-446C-926F-4C996E48A7A7}"/>
              </a:ext>
            </a:extLst>
          </p:cNvPr>
          <p:cNvSpPr/>
          <p:nvPr/>
        </p:nvSpPr>
        <p:spPr>
          <a:xfrm rot="19991689">
            <a:off x="1902681" y="4550659"/>
            <a:ext cx="1970360" cy="1042524"/>
          </a:xfrm>
          <a:prstGeom prst="ellipse">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657771B-120F-4907-9273-1748E84F418C}"/>
              </a:ext>
            </a:extLst>
          </p:cNvPr>
          <p:cNvPicPr>
            <a:picLocks noChangeAspect="1"/>
          </p:cNvPicPr>
          <p:nvPr/>
        </p:nvPicPr>
        <p:blipFill>
          <a:blip r:embed="rId4"/>
          <a:stretch>
            <a:fillRect/>
          </a:stretch>
        </p:blipFill>
        <p:spPr>
          <a:xfrm>
            <a:off x="958210" y="1046988"/>
            <a:ext cx="10275579" cy="330949"/>
          </a:xfrm>
          <a:prstGeom prst="rect">
            <a:avLst/>
          </a:prstGeom>
        </p:spPr>
      </p:pic>
    </p:spTree>
    <p:extLst>
      <p:ext uri="{BB962C8B-B14F-4D97-AF65-F5344CB8AC3E}">
        <p14:creationId xmlns:p14="http://schemas.microsoft.com/office/powerpoint/2010/main" val="42628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4E97-24DC-4C69-9E30-BC61AEABEBC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CE4D7F-71E7-47E5-A214-3EF39A41466F}"/>
              </a:ext>
            </a:extLst>
          </p:cNvPr>
          <p:cNvSpPr>
            <a:spLocks noGrp="1"/>
          </p:cNvSpPr>
          <p:nvPr>
            <p:ph idx="1"/>
          </p:nvPr>
        </p:nvSpPr>
        <p:spPr/>
        <p:txBody>
          <a:bodyPr>
            <a:normAutofit fontScale="92500" lnSpcReduction="20000"/>
          </a:bodyPr>
          <a:lstStyle/>
          <a:p>
            <a:r>
              <a:rPr lang="en-US" dirty="0"/>
              <a:t>Parents of K-12 students in Dakota County are likely to have more difficulty supporting or directing their children’s education, as there is a higher percentage of low-skilled adults (those who performed at or below Level 1 in literacy) in this county (37%) compared to the state of Nebraska (16%). </a:t>
            </a:r>
          </a:p>
          <a:p>
            <a:r>
              <a:rPr lang="en-US" dirty="0"/>
              <a:t>Additionally, 48% of Dakota County adults have low numeracy proficiency (at or below Level 1), which is also significantly higher than the percentage for Nebraska adults overall (24%)</a:t>
            </a:r>
          </a:p>
          <a:p>
            <a:r>
              <a:rPr lang="en-US" dirty="0"/>
              <a:t>Parents in Dakota County would benefit from increased educational resources, such as more guidance and materials from schools or better access to online learning platforms. </a:t>
            </a:r>
          </a:p>
          <a:p>
            <a:endParaRPr lang="en-US" dirty="0"/>
          </a:p>
        </p:txBody>
      </p:sp>
    </p:spTree>
    <p:extLst>
      <p:ext uri="{BB962C8B-B14F-4D97-AF65-F5344CB8AC3E}">
        <p14:creationId xmlns:p14="http://schemas.microsoft.com/office/powerpoint/2010/main" val="240790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51BB-C8A3-47C8-B2B9-EB201460418A}"/>
              </a:ext>
            </a:extLst>
          </p:cNvPr>
          <p:cNvSpPr>
            <a:spLocks noGrp="1"/>
          </p:cNvSpPr>
          <p:nvPr>
            <p:ph type="title"/>
          </p:nvPr>
        </p:nvSpPr>
        <p:spPr>
          <a:xfrm>
            <a:off x="609600" y="233680"/>
            <a:ext cx="4328160" cy="5628640"/>
          </a:xfrm>
        </p:spPr>
        <p:txBody>
          <a:bodyPr>
            <a:normAutofit/>
          </a:bodyPr>
          <a:lstStyle/>
          <a:p>
            <a:r>
              <a:rPr lang="en-US" dirty="0"/>
              <a:t>Should a community college based in Bronx, NY consider opening a satellite campus in Queens, NY?</a:t>
            </a:r>
          </a:p>
        </p:txBody>
      </p:sp>
      <p:sp>
        <p:nvSpPr>
          <p:cNvPr id="4" name="TextBox 3">
            <a:extLst>
              <a:ext uri="{FF2B5EF4-FFF2-40B4-BE49-F238E27FC236}">
                <a16:creationId xmlns:a16="http://schemas.microsoft.com/office/drawing/2014/main" id="{AE89352A-1C96-4B1F-9783-DFB67B3724F0}"/>
              </a:ext>
            </a:extLst>
          </p:cNvPr>
          <p:cNvSpPr txBox="1"/>
          <p:nvPr/>
        </p:nvSpPr>
        <p:spPr>
          <a:xfrm>
            <a:off x="5945444" y="2228671"/>
            <a:ext cx="4684456" cy="1200329"/>
          </a:xfrm>
          <a:prstGeom prst="rect">
            <a:avLst/>
          </a:prstGeom>
          <a:solidFill>
            <a:schemeClr val="bg1">
              <a:lumMod val="95000"/>
            </a:schemeClr>
          </a:solidFill>
        </p:spPr>
        <p:txBody>
          <a:bodyPr wrap="square" rtlCol="0">
            <a:spAutoFit/>
          </a:bodyPr>
          <a:lstStyle/>
          <a:p>
            <a:pPr algn="ctr"/>
            <a:r>
              <a:rPr lang="en-US" i="1" u="sng" dirty="0"/>
              <a:t>To answer this question:</a:t>
            </a:r>
            <a:r>
              <a:rPr lang="en-US" i="1" dirty="0"/>
              <a:t> Compare the two counties on the percentage of adults with middle-skill-level, at Level 2, in literacy and numeracy.</a:t>
            </a:r>
          </a:p>
        </p:txBody>
      </p:sp>
    </p:spTree>
    <p:extLst>
      <p:ext uri="{BB962C8B-B14F-4D97-AF65-F5344CB8AC3E}">
        <p14:creationId xmlns:p14="http://schemas.microsoft.com/office/powerpoint/2010/main" val="4276743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80FC451-2D2A-4CE9-B9C6-07D3AC95F68C}"/>
              </a:ext>
            </a:extLst>
          </p:cNvPr>
          <p:cNvGrpSpPr/>
          <p:nvPr/>
        </p:nvGrpSpPr>
        <p:grpSpPr>
          <a:xfrm>
            <a:off x="1112966" y="559634"/>
            <a:ext cx="9328113" cy="5381050"/>
            <a:chOff x="992187" y="2326995"/>
            <a:chExt cx="18516600" cy="9957286"/>
          </a:xfrm>
        </p:grpSpPr>
        <p:pic>
          <p:nvPicPr>
            <p:cNvPr id="4" name="Picture 3">
              <a:extLst>
                <a:ext uri="{FF2B5EF4-FFF2-40B4-BE49-F238E27FC236}">
                  <a16:creationId xmlns:a16="http://schemas.microsoft.com/office/drawing/2014/main" id="{BC4A0B08-2953-4A1C-B514-BA46D9C03B9E}"/>
                </a:ext>
              </a:extLst>
            </p:cNvPr>
            <p:cNvPicPr>
              <a:picLocks noChangeAspect="1"/>
            </p:cNvPicPr>
            <p:nvPr/>
          </p:nvPicPr>
          <p:blipFill rotWithShape="1">
            <a:blip r:embed="rId3"/>
            <a:srcRect t="16362"/>
            <a:stretch/>
          </p:blipFill>
          <p:spPr>
            <a:xfrm>
              <a:off x="992187" y="2326995"/>
              <a:ext cx="18516600" cy="9725997"/>
            </a:xfrm>
            <a:prstGeom prst="rect">
              <a:avLst/>
            </a:prstGeom>
          </p:spPr>
        </p:pic>
        <p:sp>
          <p:nvSpPr>
            <p:cNvPr id="5" name="TextBox 4">
              <a:extLst>
                <a:ext uri="{FF2B5EF4-FFF2-40B4-BE49-F238E27FC236}">
                  <a16:creationId xmlns:a16="http://schemas.microsoft.com/office/drawing/2014/main" id="{23644538-0A22-43B4-B133-F56D93ED231F}"/>
                </a:ext>
              </a:extLst>
            </p:cNvPr>
            <p:cNvSpPr txBox="1"/>
            <p:nvPr/>
          </p:nvSpPr>
          <p:spPr>
            <a:xfrm>
              <a:off x="10288587" y="11430000"/>
              <a:ext cx="4495799" cy="854281"/>
            </a:xfrm>
            <a:prstGeom prst="rect">
              <a:avLst/>
            </a:prstGeom>
            <a:noFill/>
          </p:spPr>
          <p:txBody>
            <a:bodyPr wrap="square" rtlCol="0">
              <a:spAutoFit/>
            </a:bodyPr>
            <a:lstStyle/>
            <a:p>
              <a:pPr algn="ctr"/>
              <a:r>
                <a:rPr lang="en-US" sz="2400" dirty="0"/>
                <a:t>(Brooklyn)</a:t>
              </a:r>
            </a:p>
          </p:txBody>
        </p:sp>
        <p:sp>
          <p:nvSpPr>
            <p:cNvPr id="6" name="TextBox 5">
              <a:extLst>
                <a:ext uri="{FF2B5EF4-FFF2-40B4-BE49-F238E27FC236}">
                  <a16:creationId xmlns:a16="http://schemas.microsoft.com/office/drawing/2014/main" id="{A69DED65-D547-4FB9-A39D-E1908B3D6177}"/>
                </a:ext>
              </a:extLst>
            </p:cNvPr>
            <p:cNvSpPr txBox="1"/>
            <p:nvPr/>
          </p:nvSpPr>
          <p:spPr>
            <a:xfrm>
              <a:off x="3659186" y="9143999"/>
              <a:ext cx="4495799" cy="854281"/>
            </a:xfrm>
            <a:prstGeom prst="rect">
              <a:avLst/>
            </a:prstGeom>
            <a:noFill/>
          </p:spPr>
          <p:txBody>
            <a:bodyPr wrap="square" rtlCol="0">
              <a:spAutoFit/>
            </a:bodyPr>
            <a:lstStyle/>
            <a:p>
              <a:pPr algn="ctr"/>
              <a:r>
                <a:rPr lang="en-US" sz="2400" dirty="0"/>
                <a:t>(Staten Island)</a:t>
              </a:r>
            </a:p>
          </p:txBody>
        </p:sp>
        <p:sp>
          <p:nvSpPr>
            <p:cNvPr id="7" name="TextBox 6">
              <a:extLst>
                <a:ext uri="{FF2B5EF4-FFF2-40B4-BE49-F238E27FC236}">
                  <a16:creationId xmlns:a16="http://schemas.microsoft.com/office/drawing/2014/main" id="{69001094-12BF-47E3-99DD-CC87E3C7F100}"/>
                </a:ext>
              </a:extLst>
            </p:cNvPr>
            <p:cNvSpPr txBox="1"/>
            <p:nvPr/>
          </p:nvSpPr>
          <p:spPr>
            <a:xfrm>
              <a:off x="6630987" y="5367721"/>
              <a:ext cx="4495799" cy="854281"/>
            </a:xfrm>
            <a:prstGeom prst="rect">
              <a:avLst/>
            </a:prstGeom>
            <a:noFill/>
          </p:spPr>
          <p:txBody>
            <a:bodyPr wrap="square" rtlCol="0">
              <a:spAutoFit/>
            </a:bodyPr>
            <a:lstStyle/>
            <a:p>
              <a:pPr algn="ctr"/>
              <a:r>
                <a:rPr lang="en-US" sz="2400" dirty="0"/>
                <a:t>(Manhattan)</a:t>
              </a:r>
            </a:p>
          </p:txBody>
        </p:sp>
        <p:sp>
          <p:nvSpPr>
            <p:cNvPr id="8" name="Arrow: Right 7">
              <a:extLst>
                <a:ext uri="{FF2B5EF4-FFF2-40B4-BE49-F238E27FC236}">
                  <a16:creationId xmlns:a16="http://schemas.microsoft.com/office/drawing/2014/main" id="{4DA20EFB-F335-4A6B-9CEE-7BC4FAAA4E07}"/>
                </a:ext>
              </a:extLst>
            </p:cNvPr>
            <p:cNvSpPr/>
            <p:nvPr/>
          </p:nvSpPr>
          <p:spPr>
            <a:xfrm rot="2250961">
              <a:off x="11821094" y="5105264"/>
              <a:ext cx="1328545" cy="228872"/>
            </a:xfrm>
            <a:prstGeom prst="rightArrow">
              <a:avLst>
                <a:gd name="adj1" fmla="val 50000"/>
                <a:gd name="adj2" fmla="val 129058"/>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F90DA143-E509-4952-894B-207B55006F3F}"/>
                </a:ext>
              </a:extLst>
            </p:cNvPr>
            <p:cNvSpPr/>
            <p:nvPr/>
          </p:nvSpPr>
          <p:spPr>
            <a:xfrm>
              <a:off x="15296230" y="4038600"/>
              <a:ext cx="2383757" cy="4018547"/>
            </a:xfrm>
            <a:custGeom>
              <a:avLst/>
              <a:gdLst>
                <a:gd name="connsiteX0" fmla="*/ 145884 w 2383757"/>
                <a:gd name="connsiteY0" fmla="*/ 2839452 h 4018547"/>
                <a:gd name="connsiteX1" fmla="*/ 145884 w 2383757"/>
                <a:gd name="connsiteY1" fmla="*/ 2839452 h 4018547"/>
                <a:gd name="connsiteX2" fmla="*/ 121820 w 2383757"/>
                <a:gd name="connsiteY2" fmla="*/ 3392905 h 4018547"/>
                <a:gd name="connsiteX3" fmla="*/ 97757 w 2383757"/>
                <a:gd name="connsiteY3" fmla="*/ 3465094 h 4018547"/>
                <a:gd name="connsiteX4" fmla="*/ 49631 w 2383757"/>
                <a:gd name="connsiteY4" fmla="*/ 3513221 h 4018547"/>
                <a:gd name="connsiteX5" fmla="*/ 1505 w 2383757"/>
                <a:gd name="connsiteY5" fmla="*/ 3657600 h 4018547"/>
                <a:gd name="connsiteX6" fmla="*/ 25568 w 2383757"/>
                <a:gd name="connsiteY6" fmla="*/ 3777915 h 4018547"/>
                <a:gd name="connsiteX7" fmla="*/ 97757 w 2383757"/>
                <a:gd name="connsiteY7" fmla="*/ 3826042 h 4018547"/>
                <a:gd name="connsiteX8" fmla="*/ 242136 w 2383757"/>
                <a:gd name="connsiteY8" fmla="*/ 3874168 h 4018547"/>
                <a:gd name="connsiteX9" fmla="*/ 482768 w 2383757"/>
                <a:gd name="connsiteY9" fmla="*/ 3922294 h 4018547"/>
                <a:gd name="connsiteX10" fmla="*/ 627147 w 2383757"/>
                <a:gd name="connsiteY10" fmla="*/ 3970421 h 4018547"/>
                <a:gd name="connsiteX11" fmla="*/ 699336 w 2383757"/>
                <a:gd name="connsiteY11" fmla="*/ 3994484 h 4018547"/>
                <a:gd name="connsiteX12" fmla="*/ 771526 w 2383757"/>
                <a:gd name="connsiteY12" fmla="*/ 4018547 h 4018547"/>
                <a:gd name="connsiteX13" fmla="*/ 1132473 w 2383757"/>
                <a:gd name="connsiteY13" fmla="*/ 3994484 h 4018547"/>
                <a:gd name="connsiteX14" fmla="*/ 1180599 w 2383757"/>
                <a:gd name="connsiteY14" fmla="*/ 3922294 h 4018547"/>
                <a:gd name="connsiteX15" fmla="*/ 1204662 w 2383757"/>
                <a:gd name="connsiteY15" fmla="*/ 3128210 h 4018547"/>
                <a:gd name="connsiteX16" fmla="*/ 1228726 w 2383757"/>
                <a:gd name="connsiteY16" fmla="*/ 3056021 h 4018547"/>
                <a:gd name="connsiteX17" fmla="*/ 1276852 w 2383757"/>
                <a:gd name="connsiteY17" fmla="*/ 3007894 h 4018547"/>
                <a:gd name="connsiteX18" fmla="*/ 1324978 w 2383757"/>
                <a:gd name="connsiteY18" fmla="*/ 2935705 h 4018547"/>
                <a:gd name="connsiteX19" fmla="*/ 1445294 w 2383757"/>
                <a:gd name="connsiteY19" fmla="*/ 2815389 h 4018547"/>
                <a:gd name="connsiteX20" fmla="*/ 1541547 w 2383757"/>
                <a:gd name="connsiteY20" fmla="*/ 2671010 h 4018547"/>
                <a:gd name="connsiteX21" fmla="*/ 1661862 w 2383757"/>
                <a:gd name="connsiteY21" fmla="*/ 2550694 h 4018547"/>
                <a:gd name="connsiteX22" fmla="*/ 1709989 w 2383757"/>
                <a:gd name="connsiteY22" fmla="*/ 2502568 h 4018547"/>
                <a:gd name="connsiteX23" fmla="*/ 1830305 w 2383757"/>
                <a:gd name="connsiteY23" fmla="*/ 2382252 h 4018547"/>
                <a:gd name="connsiteX24" fmla="*/ 1878431 w 2383757"/>
                <a:gd name="connsiteY24" fmla="*/ 2310063 h 4018547"/>
                <a:gd name="connsiteX25" fmla="*/ 1974684 w 2383757"/>
                <a:gd name="connsiteY25" fmla="*/ 2237873 h 4018547"/>
                <a:gd name="connsiteX26" fmla="*/ 2070936 w 2383757"/>
                <a:gd name="connsiteY26" fmla="*/ 2093494 h 4018547"/>
                <a:gd name="connsiteX27" fmla="*/ 2167189 w 2383757"/>
                <a:gd name="connsiteY27" fmla="*/ 1900989 h 4018547"/>
                <a:gd name="connsiteX28" fmla="*/ 2215315 w 2383757"/>
                <a:gd name="connsiteY28" fmla="*/ 1732547 h 4018547"/>
                <a:gd name="connsiteX29" fmla="*/ 2263441 w 2383757"/>
                <a:gd name="connsiteY29" fmla="*/ 1636294 h 4018547"/>
                <a:gd name="connsiteX30" fmla="*/ 2287505 w 2383757"/>
                <a:gd name="connsiteY30" fmla="*/ 1491915 h 4018547"/>
                <a:gd name="connsiteX31" fmla="*/ 2383757 w 2383757"/>
                <a:gd name="connsiteY31" fmla="*/ 697831 h 4018547"/>
                <a:gd name="connsiteX32" fmla="*/ 2335631 w 2383757"/>
                <a:gd name="connsiteY32" fmla="*/ 433137 h 4018547"/>
                <a:gd name="connsiteX33" fmla="*/ 2287505 w 2383757"/>
                <a:gd name="connsiteY33" fmla="*/ 385010 h 4018547"/>
                <a:gd name="connsiteX34" fmla="*/ 2263441 w 2383757"/>
                <a:gd name="connsiteY34" fmla="*/ 312821 h 4018547"/>
                <a:gd name="connsiteX35" fmla="*/ 2143126 w 2383757"/>
                <a:gd name="connsiteY35" fmla="*/ 216568 h 4018547"/>
                <a:gd name="connsiteX36" fmla="*/ 2022810 w 2383757"/>
                <a:gd name="connsiteY36" fmla="*/ 144379 h 4018547"/>
                <a:gd name="connsiteX37" fmla="*/ 1878431 w 2383757"/>
                <a:gd name="connsiteY37" fmla="*/ 48126 h 4018547"/>
                <a:gd name="connsiteX38" fmla="*/ 1806241 w 2383757"/>
                <a:gd name="connsiteY38" fmla="*/ 0 h 4018547"/>
                <a:gd name="connsiteX39" fmla="*/ 1661862 w 2383757"/>
                <a:gd name="connsiteY39" fmla="*/ 24063 h 4018547"/>
                <a:gd name="connsiteX40" fmla="*/ 1469357 w 2383757"/>
                <a:gd name="connsiteY40" fmla="*/ 168442 h 4018547"/>
                <a:gd name="connsiteX41" fmla="*/ 1445294 w 2383757"/>
                <a:gd name="connsiteY41" fmla="*/ 240631 h 4018547"/>
                <a:gd name="connsiteX42" fmla="*/ 1349041 w 2383757"/>
                <a:gd name="connsiteY42" fmla="*/ 385010 h 4018547"/>
                <a:gd name="connsiteX43" fmla="*/ 1324978 w 2383757"/>
                <a:gd name="connsiteY43" fmla="*/ 457200 h 4018547"/>
                <a:gd name="connsiteX44" fmla="*/ 1252789 w 2383757"/>
                <a:gd name="connsiteY44" fmla="*/ 529389 h 4018547"/>
                <a:gd name="connsiteX45" fmla="*/ 1204662 w 2383757"/>
                <a:gd name="connsiteY45" fmla="*/ 601579 h 4018547"/>
                <a:gd name="connsiteX46" fmla="*/ 1156536 w 2383757"/>
                <a:gd name="connsiteY46" fmla="*/ 745958 h 4018547"/>
                <a:gd name="connsiteX47" fmla="*/ 1036220 w 2383757"/>
                <a:gd name="connsiteY47" fmla="*/ 890337 h 4018547"/>
                <a:gd name="connsiteX48" fmla="*/ 1012157 w 2383757"/>
                <a:gd name="connsiteY48" fmla="*/ 962526 h 4018547"/>
                <a:gd name="connsiteX49" fmla="*/ 891841 w 2383757"/>
                <a:gd name="connsiteY49" fmla="*/ 1106905 h 4018547"/>
                <a:gd name="connsiteX50" fmla="*/ 867778 w 2383757"/>
                <a:gd name="connsiteY50" fmla="*/ 1179094 h 4018547"/>
                <a:gd name="connsiteX51" fmla="*/ 819652 w 2383757"/>
                <a:gd name="connsiteY51" fmla="*/ 1227221 h 4018547"/>
                <a:gd name="connsiteX52" fmla="*/ 795589 w 2383757"/>
                <a:gd name="connsiteY52" fmla="*/ 1323473 h 4018547"/>
                <a:gd name="connsiteX53" fmla="*/ 747462 w 2383757"/>
                <a:gd name="connsiteY53" fmla="*/ 1467852 h 4018547"/>
                <a:gd name="connsiteX54" fmla="*/ 675273 w 2383757"/>
                <a:gd name="connsiteY54" fmla="*/ 1684421 h 4018547"/>
                <a:gd name="connsiteX55" fmla="*/ 651210 w 2383757"/>
                <a:gd name="connsiteY55" fmla="*/ 1756610 h 4018547"/>
                <a:gd name="connsiteX56" fmla="*/ 579020 w 2383757"/>
                <a:gd name="connsiteY56" fmla="*/ 1997242 h 4018547"/>
                <a:gd name="connsiteX57" fmla="*/ 554957 w 2383757"/>
                <a:gd name="connsiteY57" fmla="*/ 2069431 h 4018547"/>
                <a:gd name="connsiteX58" fmla="*/ 506831 w 2383757"/>
                <a:gd name="connsiteY58" fmla="*/ 2117558 h 4018547"/>
                <a:gd name="connsiteX59" fmla="*/ 434641 w 2383757"/>
                <a:gd name="connsiteY59" fmla="*/ 2237873 h 4018547"/>
                <a:gd name="connsiteX60" fmla="*/ 338389 w 2383757"/>
                <a:gd name="connsiteY60" fmla="*/ 2358189 h 4018547"/>
                <a:gd name="connsiteX61" fmla="*/ 290262 w 2383757"/>
                <a:gd name="connsiteY61" fmla="*/ 2502568 h 4018547"/>
                <a:gd name="connsiteX62" fmla="*/ 266199 w 2383757"/>
                <a:gd name="connsiteY62" fmla="*/ 2574758 h 4018547"/>
                <a:gd name="connsiteX63" fmla="*/ 242136 w 2383757"/>
                <a:gd name="connsiteY63" fmla="*/ 2646947 h 4018547"/>
                <a:gd name="connsiteX64" fmla="*/ 218073 w 2383757"/>
                <a:gd name="connsiteY64" fmla="*/ 2743200 h 4018547"/>
                <a:gd name="connsiteX65" fmla="*/ 169947 w 2383757"/>
                <a:gd name="connsiteY65" fmla="*/ 2935705 h 4018547"/>
                <a:gd name="connsiteX66" fmla="*/ 145884 w 2383757"/>
                <a:gd name="connsiteY66" fmla="*/ 2959768 h 401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383757" h="4018547">
                  <a:moveTo>
                    <a:pt x="145884" y="2839452"/>
                  </a:moveTo>
                  <a:lnTo>
                    <a:pt x="145884" y="2839452"/>
                  </a:lnTo>
                  <a:cubicBezTo>
                    <a:pt x="137863" y="3023936"/>
                    <a:pt x="135983" y="3208790"/>
                    <a:pt x="121820" y="3392905"/>
                  </a:cubicBezTo>
                  <a:cubicBezTo>
                    <a:pt x="119875" y="3418195"/>
                    <a:pt x="110807" y="3443344"/>
                    <a:pt x="97757" y="3465094"/>
                  </a:cubicBezTo>
                  <a:cubicBezTo>
                    <a:pt x="86085" y="3484548"/>
                    <a:pt x="65673" y="3497179"/>
                    <a:pt x="49631" y="3513221"/>
                  </a:cubicBezTo>
                  <a:cubicBezTo>
                    <a:pt x="33589" y="3561347"/>
                    <a:pt x="-8444" y="3607856"/>
                    <a:pt x="1505" y="3657600"/>
                  </a:cubicBezTo>
                  <a:cubicBezTo>
                    <a:pt x="9526" y="3697705"/>
                    <a:pt x="5276" y="3742404"/>
                    <a:pt x="25568" y="3777915"/>
                  </a:cubicBezTo>
                  <a:cubicBezTo>
                    <a:pt x="39916" y="3803025"/>
                    <a:pt x="71329" y="3814296"/>
                    <a:pt x="97757" y="3826042"/>
                  </a:cubicBezTo>
                  <a:cubicBezTo>
                    <a:pt x="144114" y="3846645"/>
                    <a:pt x="192097" y="3865828"/>
                    <a:pt x="242136" y="3874168"/>
                  </a:cubicBezTo>
                  <a:cubicBezTo>
                    <a:pt x="339695" y="3890428"/>
                    <a:pt x="393030" y="3895372"/>
                    <a:pt x="482768" y="3922294"/>
                  </a:cubicBezTo>
                  <a:cubicBezTo>
                    <a:pt x="531358" y="3936871"/>
                    <a:pt x="579021" y="3954379"/>
                    <a:pt x="627147" y="3970421"/>
                  </a:cubicBezTo>
                  <a:lnTo>
                    <a:pt x="699336" y="3994484"/>
                  </a:lnTo>
                  <a:lnTo>
                    <a:pt x="771526" y="4018547"/>
                  </a:lnTo>
                  <a:cubicBezTo>
                    <a:pt x="891842" y="4010526"/>
                    <a:pt x="1015096" y="4022102"/>
                    <a:pt x="1132473" y="3994484"/>
                  </a:cubicBezTo>
                  <a:cubicBezTo>
                    <a:pt x="1160625" y="3987860"/>
                    <a:pt x="1178197" y="3951115"/>
                    <a:pt x="1180599" y="3922294"/>
                  </a:cubicBezTo>
                  <a:cubicBezTo>
                    <a:pt x="1202591" y="3658393"/>
                    <a:pt x="1189972" y="3392618"/>
                    <a:pt x="1204662" y="3128210"/>
                  </a:cubicBezTo>
                  <a:cubicBezTo>
                    <a:pt x="1206069" y="3102884"/>
                    <a:pt x="1215676" y="3077771"/>
                    <a:pt x="1228726" y="3056021"/>
                  </a:cubicBezTo>
                  <a:cubicBezTo>
                    <a:pt x="1240398" y="3036567"/>
                    <a:pt x="1262680" y="3025610"/>
                    <a:pt x="1276852" y="3007894"/>
                  </a:cubicBezTo>
                  <a:cubicBezTo>
                    <a:pt x="1294918" y="2985311"/>
                    <a:pt x="1305934" y="2957470"/>
                    <a:pt x="1324978" y="2935705"/>
                  </a:cubicBezTo>
                  <a:cubicBezTo>
                    <a:pt x="1362327" y="2893021"/>
                    <a:pt x="1413833" y="2862581"/>
                    <a:pt x="1445294" y="2815389"/>
                  </a:cubicBezTo>
                  <a:cubicBezTo>
                    <a:pt x="1477378" y="2767263"/>
                    <a:pt x="1500648" y="2711910"/>
                    <a:pt x="1541547" y="2671010"/>
                  </a:cubicBezTo>
                  <a:lnTo>
                    <a:pt x="1661862" y="2550694"/>
                  </a:lnTo>
                  <a:lnTo>
                    <a:pt x="1709989" y="2502568"/>
                  </a:lnTo>
                  <a:cubicBezTo>
                    <a:pt x="1758334" y="2357532"/>
                    <a:pt x="1693067" y="2496617"/>
                    <a:pt x="1830305" y="2382252"/>
                  </a:cubicBezTo>
                  <a:cubicBezTo>
                    <a:pt x="1852522" y="2363738"/>
                    <a:pt x="1857981" y="2330513"/>
                    <a:pt x="1878431" y="2310063"/>
                  </a:cubicBezTo>
                  <a:cubicBezTo>
                    <a:pt x="1906790" y="2281704"/>
                    <a:pt x="1948039" y="2267848"/>
                    <a:pt x="1974684" y="2237873"/>
                  </a:cubicBezTo>
                  <a:cubicBezTo>
                    <a:pt x="2013111" y="2194642"/>
                    <a:pt x="2052645" y="2148366"/>
                    <a:pt x="2070936" y="2093494"/>
                  </a:cubicBezTo>
                  <a:cubicBezTo>
                    <a:pt x="2126236" y="1927592"/>
                    <a:pt x="2083190" y="1984986"/>
                    <a:pt x="2167189" y="1900989"/>
                  </a:cubicBezTo>
                  <a:cubicBezTo>
                    <a:pt x="2179400" y="1852147"/>
                    <a:pt x="2194603" y="1780876"/>
                    <a:pt x="2215315" y="1732547"/>
                  </a:cubicBezTo>
                  <a:cubicBezTo>
                    <a:pt x="2229445" y="1699576"/>
                    <a:pt x="2247399" y="1668378"/>
                    <a:pt x="2263441" y="1636294"/>
                  </a:cubicBezTo>
                  <a:cubicBezTo>
                    <a:pt x="2271462" y="1588168"/>
                    <a:pt x="2284941" y="1540638"/>
                    <a:pt x="2287505" y="1491915"/>
                  </a:cubicBezTo>
                  <a:cubicBezTo>
                    <a:pt x="2329671" y="690771"/>
                    <a:pt x="2066237" y="803671"/>
                    <a:pt x="2383757" y="697831"/>
                  </a:cubicBezTo>
                  <a:cubicBezTo>
                    <a:pt x="2380439" y="671290"/>
                    <a:pt x="2370773" y="491707"/>
                    <a:pt x="2335631" y="433137"/>
                  </a:cubicBezTo>
                  <a:cubicBezTo>
                    <a:pt x="2323959" y="413683"/>
                    <a:pt x="2303547" y="401052"/>
                    <a:pt x="2287505" y="385010"/>
                  </a:cubicBezTo>
                  <a:cubicBezTo>
                    <a:pt x="2279484" y="360947"/>
                    <a:pt x="2276491" y="334571"/>
                    <a:pt x="2263441" y="312821"/>
                  </a:cubicBezTo>
                  <a:cubicBezTo>
                    <a:pt x="2236624" y="268126"/>
                    <a:pt x="2180961" y="246836"/>
                    <a:pt x="2143126" y="216568"/>
                  </a:cubicBezTo>
                  <a:cubicBezTo>
                    <a:pt x="2048752" y="141070"/>
                    <a:pt x="2148174" y="186167"/>
                    <a:pt x="2022810" y="144379"/>
                  </a:cubicBezTo>
                  <a:lnTo>
                    <a:pt x="1878431" y="48126"/>
                  </a:lnTo>
                  <a:lnTo>
                    <a:pt x="1806241" y="0"/>
                  </a:lnTo>
                  <a:cubicBezTo>
                    <a:pt x="1758115" y="8021"/>
                    <a:pt x="1706899" y="5298"/>
                    <a:pt x="1661862" y="24063"/>
                  </a:cubicBezTo>
                  <a:cubicBezTo>
                    <a:pt x="1568574" y="62933"/>
                    <a:pt x="1530939" y="106860"/>
                    <a:pt x="1469357" y="168442"/>
                  </a:cubicBezTo>
                  <a:cubicBezTo>
                    <a:pt x="1461336" y="192505"/>
                    <a:pt x="1457612" y="218458"/>
                    <a:pt x="1445294" y="240631"/>
                  </a:cubicBezTo>
                  <a:cubicBezTo>
                    <a:pt x="1417204" y="291193"/>
                    <a:pt x="1349041" y="385010"/>
                    <a:pt x="1349041" y="385010"/>
                  </a:cubicBezTo>
                  <a:cubicBezTo>
                    <a:pt x="1341020" y="409073"/>
                    <a:pt x="1339048" y="436095"/>
                    <a:pt x="1324978" y="457200"/>
                  </a:cubicBezTo>
                  <a:cubicBezTo>
                    <a:pt x="1306102" y="485515"/>
                    <a:pt x="1274575" y="503246"/>
                    <a:pt x="1252789" y="529389"/>
                  </a:cubicBezTo>
                  <a:cubicBezTo>
                    <a:pt x="1234274" y="551606"/>
                    <a:pt x="1220704" y="577516"/>
                    <a:pt x="1204662" y="601579"/>
                  </a:cubicBezTo>
                  <a:cubicBezTo>
                    <a:pt x="1188620" y="649705"/>
                    <a:pt x="1192407" y="710087"/>
                    <a:pt x="1156536" y="745958"/>
                  </a:cubicBezTo>
                  <a:cubicBezTo>
                    <a:pt x="1063897" y="838597"/>
                    <a:pt x="1103224" y="789832"/>
                    <a:pt x="1036220" y="890337"/>
                  </a:cubicBezTo>
                  <a:cubicBezTo>
                    <a:pt x="1028199" y="914400"/>
                    <a:pt x="1023500" y="939839"/>
                    <a:pt x="1012157" y="962526"/>
                  </a:cubicBezTo>
                  <a:cubicBezTo>
                    <a:pt x="978656" y="1029529"/>
                    <a:pt x="945059" y="1053687"/>
                    <a:pt x="891841" y="1106905"/>
                  </a:cubicBezTo>
                  <a:cubicBezTo>
                    <a:pt x="883820" y="1130968"/>
                    <a:pt x="880828" y="1157344"/>
                    <a:pt x="867778" y="1179094"/>
                  </a:cubicBezTo>
                  <a:cubicBezTo>
                    <a:pt x="856106" y="1198548"/>
                    <a:pt x="829798" y="1206929"/>
                    <a:pt x="819652" y="1227221"/>
                  </a:cubicBezTo>
                  <a:cubicBezTo>
                    <a:pt x="804862" y="1256801"/>
                    <a:pt x="805092" y="1291796"/>
                    <a:pt x="795589" y="1323473"/>
                  </a:cubicBezTo>
                  <a:cubicBezTo>
                    <a:pt x="781012" y="1372063"/>
                    <a:pt x="763504" y="1419726"/>
                    <a:pt x="747462" y="1467852"/>
                  </a:cubicBezTo>
                  <a:lnTo>
                    <a:pt x="675273" y="1684421"/>
                  </a:lnTo>
                  <a:cubicBezTo>
                    <a:pt x="667252" y="1708484"/>
                    <a:pt x="657362" y="1732003"/>
                    <a:pt x="651210" y="1756610"/>
                  </a:cubicBezTo>
                  <a:cubicBezTo>
                    <a:pt x="614843" y="1902080"/>
                    <a:pt x="637606" y="1821485"/>
                    <a:pt x="579020" y="1997242"/>
                  </a:cubicBezTo>
                  <a:cubicBezTo>
                    <a:pt x="570999" y="2021305"/>
                    <a:pt x="572892" y="2051495"/>
                    <a:pt x="554957" y="2069431"/>
                  </a:cubicBezTo>
                  <a:lnTo>
                    <a:pt x="506831" y="2117558"/>
                  </a:lnTo>
                  <a:cubicBezTo>
                    <a:pt x="438664" y="2322060"/>
                    <a:pt x="533735" y="2072717"/>
                    <a:pt x="434641" y="2237873"/>
                  </a:cubicBezTo>
                  <a:cubicBezTo>
                    <a:pt x="357153" y="2367019"/>
                    <a:pt x="482169" y="2262336"/>
                    <a:pt x="338389" y="2358189"/>
                  </a:cubicBezTo>
                  <a:lnTo>
                    <a:pt x="290262" y="2502568"/>
                  </a:lnTo>
                  <a:lnTo>
                    <a:pt x="266199" y="2574758"/>
                  </a:lnTo>
                  <a:cubicBezTo>
                    <a:pt x="258178" y="2598821"/>
                    <a:pt x="248288" y="2622340"/>
                    <a:pt x="242136" y="2646947"/>
                  </a:cubicBezTo>
                  <a:cubicBezTo>
                    <a:pt x="234115" y="2679031"/>
                    <a:pt x="225247" y="2710916"/>
                    <a:pt x="218073" y="2743200"/>
                  </a:cubicBezTo>
                  <a:cubicBezTo>
                    <a:pt x="207090" y="2792622"/>
                    <a:pt x="195746" y="2884106"/>
                    <a:pt x="169947" y="2935705"/>
                  </a:cubicBezTo>
                  <a:cubicBezTo>
                    <a:pt x="164874" y="2945851"/>
                    <a:pt x="153905" y="2951747"/>
                    <a:pt x="145884" y="2959768"/>
                  </a:cubicBezTo>
                </a:path>
              </a:pathLst>
            </a:custGeom>
            <a:solidFill>
              <a:srgbClr val="CCCCFF"/>
            </a:solidFill>
            <a:ln>
              <a:solidFill>
                <a:srgbClr val="CCCC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72A855-88BC-4767-A76B-4DA74F347F85}"/>
                </a:ext>
              </a:extLst>
            </p:cNvPr>
            <p:cNvSpPr/>
            <p:nvPr/>
          </p:nvSpPr>
          <p:spPr>
            <a:xfrm>
              <a:off x="6630987" y="6047873"/>
              <a:ext cx="5257799" cy="122640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75A94CB0-F4E5-4083-92F5-B8A5EBACBA18}"/>
              </a:ext>
            </a:extLst>
          </p:cNvPr>
          <p:cNvSpPr/>
          <p:nvPr/>
        </p:nvSpPr>
        <p:spPr>
          <a:xfrm>
            <a:off x="4487341" y="606866"/>
            <a:ext cx="2415548" cy="947277"/>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0015AA2-7DEC-457E-9ED4-435957A91D82}"/>
              </a:ext>
            </a:extLst>
          </p:cNvPr>
          <p:cNvSpPr/>
          <p:nvPr/>
        </p:nvSpPr>
        <p:spPr>
          <a:xfrm>
            <a:off x="7618395" y="3916150"/>
            <a:ext cx="2729502" cy="947277"/>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29882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C43CB-6A9F-41D4-807E-220CEE2331E6}"/>
              </a:ext>
            </a:extLst>
          </p:cNvPr>
          <p:cNvPicPr>
            <a:picLocks noChangeAspect="1"/>
          </p:cNvPicPr>
          <p:nvPr/>
        </p:nvPicPr>
        <p:blipFill rotWithShape="1">
          <a:blip r:embed="rId3"/>
          <a:srcRect b="919"/>
          <a:stretch/>
        </p:blipFill>
        <p:spPr>
          <a:xfrm>
            <a:off x="3098270" y="111761"/>
            <a:ext cx="5995459" cy="6573519"/>
          </a:xfrm>
          <a:prstGeom prst="rect">
            <a:avLst/>
          </a:prstGeom>
        </p:spPr>
      </p:pic>
      <p:sp>
        <p:nvSpPr>
          <p:cNvPr id="5" name="Rectangle 4">
            <a:extLst>
              <a:ext uri="{FF2B5EF4-FFF2-40B4-BE49-F238E27FC236}">
                <a16:creationId xmlns:a16="http://schemas.microsoft.com/office/drawing/2014/main" id="{B09BCF57-66F3-4E28-AFEB-8188422C58DC}"/>
              </a:ext>
            </a:extLst>
          </p:cNvPr>
          <p:cNvSpPr/>
          <p:nvPr/>
        </p:nvSpPr>
        <p:spPr>
          <a:xfrm>
            <a:off x="3260301" y="2133600"/>
            <a:ext cx="5671398" cy="1442719"/>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18782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F05982-BE48-44B6-AD96-3F12ACF39405}"/>
              </a:ext>
            </a:extLst>
          </p:cNvPr>
          <p:cNvPicPr>
            <a:picLocks noChangeAspect="1"/>
          </p:cNvPicPr>
          <p:nvPr/>
        </p:nvPicPr>
        <p:blipFill>
          <a:blip r:embed="rId3"/>
          <a:stretch>
            <a:fillRect/>
          </a:stretch>
        </p:blipFill>
        <p:spPr>
          <a:xfrm>
            <a:off x="433378" y="1874234"/>
            <a:ext cx="11325244" cy="3109532"/>
          </a:xfrm>
          <a:prstGeom prst="rect">
            <a:avLst/>
          </a:prstGeom>
        </p:spPr>
      </p:pic>
      <p:cxnSp>
        <p:nvCxnSpPr>
          <p:cNvPr id="5" name="Straight Connector 4">
            <a:extLst>
              <a:ext uri="{FF2B5EF4-FFF2-40B4-BE49-F238E27FC236}">
                <a16:creationId xmlns:a16="http://schemas.microsoft.com/office/drawing/2014/main" id="{3FBC914D-DED4-4E65-80E5-FB92D7186213}"/>
              </a:ext>
            </a:extLst>
          </p:cNvPr>
          <p:cNvCxnSpPr>
            <a:cxnSpLocks/>
          </p:cNvCxnSpPr>
          <p:nvPr/>
        </p:nvCxnSpPr>
        <p:spPr>
          <a:xfrm>
            <a:off x="1128638" y="4357576"/>
            <a:ext cx="3868664"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A9CFAF1-55E3-46D7-967A-931EF7B43EE7}"/>
              </a:ext>
            </a:extLst>
          </p:cNvPr>
          <p:cNvCxnSpPr>
            <a:cxnSpLocks/>
          </p:cNvCxnSpPr>
          <p:nvPr/>
        </p:nvCxnSpPr>
        <p:spPr>
          <a:xfrm>
            <a:off x="6746173" y="4359347"/>
            <a:ext cx="3354757"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3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A6D33A-B636-42E7-B050-DD43B80A1DB2}"/>
              </a:ext>
            </a:extLst>
          </p:cNvPr>
          <p:cNvPicPr>
            <a:picLocks noChangeAspect="1"/>
          </p:cNvPicPr>
          <p:nvPr/>
        </p:nvPicPr>
        <p:blipFill>
          <a:blip r:embed="rId3"/>
          <a:stretch>
            <a:fillRect/>
          </a:stretch>
        </p:blipFill>
        <p:spPr>
          <a:xfrm>
            <a:off x="1203540" y="370608"/>
            <a:ext cx="9784920" cy="5643585"/>
          </a:xfrm>
          <a:prstGeom prst="rect">
            <a:avLst/>
          </a:prstGeom>
        </p:spPr>
      </p:pic>
      <p:sp>
        <p:nvSpPr>
          <p:cNvPr id="7" name="TextBox 6">
            <a:extLst>
              <a:ext uri="{FF2B5EF4-FFF2-40B4-BE49-F238E27FC236}">
                <a16:creationId xmlns:a16="http://schemas.microsoft.com/office/drawing/2014/main" id="{17D2793B-3C04-426D-91FE-704DFF80DD01}"/>
              </a:ext>
            </a:extLst>
          </p:cNvPr>
          <p:cNvSpPr txBox="1"/>
          <p:nvPr/>
        </p:nvSpPr>
        <p:spPr>
          <a:xfrm>
            <a:off x="3581399" y="6315426"/>
            <a:ext cx="4243387" cy="369332"/>
          </a:xfrm>
          <a:prstGeom prst="rect">
            <a:avLst/>
          </a:prstGeom>
          <a:noFill/>
        </p:spPr>
        <p:txBody>
          <a:bodyPr wrap="square" rtlCol="0">
            <a:spAutoFit/>
          </a:bodyPr>
          <a:lstStyle/>
          <a:p>
            <a:pPr algn="r"/>
            <a:r>
              <a:rPr lang="en-US" dirty="0"/>
              <a:t>Source: </a:t>
            </a:r>
            <a:r>
              <a:rPr lang="en-US" dirty="0">
                <a:hlinkClick r:id="rId4"/>
              </a:rPr>
              <a:t>Urban Institute tool (May 2020) </a:t>
            </a:r>
            <a:endParaRPr lang="en-US" dirty="0"/>
          </a:p>
        </p:txBody>
      </p:sp>
      <p:sp>
        <p:nvSpPr>
          <p:cNvPr id="9" name="Freeform: Shape 8">
            <a:extLst>
              <a:ext uri="{FF2B5EF4-FFF2-40B4-BE49-F238E27FC236}">
                <a16:creationId xmlns:a16="http://schemas.microsoft.com/office/drawing/2014/main" id="{F6D9E0DC-A12C-461E-AD1C-A8DF5392BDE9}"/>
              </a:ext>
            </a:extLst>
          </p:cNvPr>
          <p:cNvSpPr/>
          <p:nvPr/>
        </p:nvSpPr>
        <p:spPr>
          <a:xfrm>
            <a:off x="3848099" y="3009900"/>
            <a:ext cx="1574801" cy="1955799"/>
          </a:xfrm>
          <a:custGeom>
            <a:avLst/>
            <a:gdLst>
              <a:gd name="connsiteX0" fmla="*/ 96253 w 3352783"/>
              <a:gd name="connsiteY0" fmla="*/ 3934458 h 4058116"/>
              <a:gd name="connsiteX1" fmla="*/ 84221 w 3352783"/>
              <a:gd name="connsiteY1" fmla="*/ 3729921 h 4058116"/>
              <a:gd name="connsiteX2" fmla="*/ 84221 w 3352783"/>
              <a:gd name="connsiteY2" fmla="*/ 3549448 h 4058116"/>
              <a:gd name="connsiteX3" fmla="*/ 120316 w 3352783"/>
              <a:gd name="connsiteY3" fmla="*/ 3441163 h 4058116"/>
              <a:gd name="connsiteX4" fmla="*/ 132347 w 3352783"/>
              <a:gd name="connsiteY4" fmla="*/ 3405069 h 4058116"/>
              <a:gd name="connsiteX5" fmla="*/ 120316 w 3352783"/>
              <a:gd name="connsiteY5" fmla="*/ 3320848 h 4058116"/>
              <a:gd name="connsiteX6" fmla="*/ 108284 w 3352783"/>
              <a:gd name="connsiteY6" fmla="*/ 3284753 h 4058116"/>
              <a:gd name="connsiteX7" fmla="*/ 96253 w 3352783"/>
              <a:gd name="connsiteY7" fmla="*/ 3212563 h 4058116"/>
              <a:gd name="connsiteX8" fmla="*/ 84221 w 3352783"/>
              <a:gd name="connsiteY8" fmla="*/ 3176469 h 4058116"/>
              <a:gd name="connsiteX9" fmla="*/ 72189 w 3352783"/>
              <a:gd name="connsiteY9" fmla="*/ 3128342 h 4058116"/>
              <a:gd name="connsiteX10" fmla="*/ 60158 w 3352783"/>
              <a:gd name="connsiteY10" fmla="*/ 3032090 h 4058116"/>
              <a:gd name="connsiteX11" fmla="*/ 36095 w 3352783"/>
              <a:gd name="connsiteY11" fmla="*/ 2839584 h 4058116"/>
              <a:gd name="connsiteX12" fmla="*/ 24063 w 3352783"/>
              <a:gd name="connsiteY12" fmla="*/ 2719269 h 4058116"/>
              <a:gd name="connsiteX13" fmla="*/ 0 w 3352783"/>
              <a:gd name="connsiteY13" fmla="*/ 2574890 h 4058116"/>
              <a:gd name="connsiteX14" fmla="*/ 0 w 3352783"/>
              <a:gd name="connsiteY14" fmla="*/ 1937216 h 4058116"/>
              <a:gd name="connsiteX15" fmla="*/ 24063 w 3352783"/>
              <a:gd name="connsiteY15" fmla="*/ 1311574 h 4058116"/>
              <a:gd name="connsiteX16" fmla="*/ 36095 w 3352783"/>
              <a:gd name="connsiteY16" fmla="*/ 1275479 h 4058116"/>
              <a:gd name="connsiteX17" fmla="*/ 48126 w 3352783"/>
              <a:gd name="connsiteY17" fmla="*/ 1191258 h 4058116"/>
              <a:gd name="connsiteX18" fmla="*/ 24063 w 3352783"/>
              <a:gd name="connsiteY18" fmla="*/ 914532 h 4058116"/>
              <a:gd name="connsiteX19" fmla="*/ 36095 w 3352783"/>
              <a:gd name="connsiteY19" fmla="*/ 613742 h 4058116"/>
              <a:gd name="connsiteX20" fmla="*/ 48126 w 3352783"/>
              <a:gd name="connsiteY20" fmla="*/ 132 h 4058116"/>
              <a:gd name="connsiteX21" fmla="*/ 409074 w 3352783"/>
              <a:gd name="connsiteY21" fmla="*/ 24195 h 4058116"/>
              <a:gd name="connsiteX22" fmla="*/ 866274 w 3352783"/>
              <a:gd name="connsiteY22" fmla="*/ 72321 h 4058116"/>
              <a:gd name="connsiteX23" fmla="*/ 890337 w 3352783"/>
              <a:gd name="connsiteY23" fmla="*/ 120448 h 4058116"/>
              <a:gd name="connsiteX24" fmla="*/ 926431 w 3352783"/>
              <a:gd name="connsiteY24" fmla="*/ 144511 h 4058116"/>
              <a:gd name="connsiteX25" fmla="*/ 1167063 w 3352783"/>
              <a:gd name="connsiteY25" fmla="*/ 132479 h 4058116"/>
              <a:gd name="connsiteX26" fmla="*/ 1275347 w 3352783"/>
              <a:gd name="connsiteY26" fmla="*/ 144511 h 4058116"/>
              <a:gd name="connsiteX27" fmla="*/ 1503947 w 3352783"/>
              <a:gd name="connsiteY27" fmla="*/ 168574 h 4058116"/>
              <a:gd name="connsiteX28" fmla="*/ 1552074 w 3352783"/>
              <a:gd name="connsiteY28" fmla="*/ 180606 h 4058116"/>
              <a:gd name="connsiteX29" fmla="*/ 2069431 w 3352783"/>
              <a:gd name="connsiteY29" fmla="*/ 156542 h 4058116"/>
              <a:gd name="connsiteX30" fmla="*/ 2141621 w 3352783"/>
              <a:gd name="connsiteY30" fmla="*/ 132479 h 4058116"/>
              <a:gd name="connsiteX31" fmla="*/ 2273968 w 3352783"/>
              <a:gd name="connsiteY31" fmla="*/ 120448 h 4058116"/>
              <a:gd name="connsiteX32" fmla="*/ 2731168 w 3352783"/>
              <a:gd name="connsiteY32" fmla="*/ 84353 h 4058116"/>
              <a:gd name="connsiteX33" fmla="*/ 2767263 w 3352783"/>
              <a:gd name="connsiteY33" fmla="*/ 72321 h 4058116"/>
              <a:gd name="connsiteX34" fmla="*/ 3164305 w 3352783"/>
              <a:gd name="connsiteY34" fmla="*/ 72321 h 4058116"/>
              <a:gd name="connsiteX35" fmla="*/ 3212431 w 3352783"/>
              <a:gd name="connsiteY35" fmla="*/ 84353 h 4058116"/>
              <a:gd name="connsiteX36" fmla="*/ 3344779 w 3352783"/>
              <a:gd name="connsiteY36" fmla="*/ 96384 h 4058116"/>
              <a:gd name="connsiteX37" fmla="*/ 3332747 w 3352783"/>
              <a:gd name="connsiteY37" fmla="*/ 180606 h 4058116"/>
              <a:gd name="connsiteX38" fmla="*/ 3308684 w 3352783"/>
              <a:gd name="connsiteY38" fmla="*/ 349048 h 4058116"/>
              <a:gd name="connsiteX39" fmla="*/ 3284621 w 3352783"/>
              <a:gd name="connsiteY39" fmla="*/ 421237 h 4058116"/>
              <a:gd name="connsiteX40" fmla="*/ 3272589 w 3352783"/>
              <a:gd name="connsiteY40" fmla="*/ 457332 h 4058116"/>
              <a:gd name="connsiteX41" fmla="*/ 3212431 w 3352783"/>
              <a:gd name="connsiteY41" fmla="*/ 529521 h 4058116"/>
              <a:gd name="connsiteX42" fmla="*/ 3188368 w 3352783"/>
              <a:gd name="connsiteY42" fmla="*/ 565616 h 4058116"/>
              <a:gd name="connsiteX43" fmla="*/ 3176337 w 3352783"/>
              <a:gd name="connsiteY43" fmla="*/ 601711 h 4058116"/>
              <a:gd name="connsiteX44" fmla="*/ 3140242 w 3352783"/>
              <a:gd name="connsiteY44" fmla="*/ 637806 h 4058116"/>
              <a:gd name="connsiteX45" fmla="*/ 3116179 w 3352783"/>
              <a:gd name="connsiteY45" fmla="*/ 673900 h 4058116"/>
              <a:gd name="connsiteX46" fmla="*/ 3092116 w 3352783"/>
              <a:gd name="connsiteY46" fmla="*/ 830311 h 4058116"/>
              <a:gd name="connsiteX47" fmla="*/ 3043989 w 3352783"/>
              <a:gd name="connsiteY47" fmla="*/ 890469 h 4058116"/>
              <a:gd name="connsiteX48" fmla="*/ 3019926 w 3352783"/>
              <a:gd name="connsiteY48" fmla="*/ 1058911 h 4058116"/>
              <a:gd name="connsiteX49" fmla="*/ 3007895 w 3352783"/>
              <a:gd name="connsiteY49" fmla="*/ 1167195 h 4058116"/>
              <a:gd name="connsiteX50" fmla="*/ 2995863 w 3352783"/>
              <a:gd name="connsiteY50" fmla="*/ 1203290 h 4058116"/>
              <a:gd name="connsiteX51" fmla="*/ 2875547 w 3352783"/>
              <a:gd name="connsiteY51" fmla="*/ 1263448 h 4058116"/>
              <a:gd name="connsiteX52" fmla="*/ 2803358 w 3352783"/>
              <a:gd name="connsiteY52" fmla="*/ 1311574 h 4058116"/>
              <a:gd name="connsiteX53" fmla="*/ 2779295 w 3352783"/>
              <a:gd name="connsiteY53" fmla="*/ 1347669 h 4058116"/>
              <a:gd name="connsiteX54" fmla="*/ 2743200 w 3352783"/>
              <a:gd name="connsiteY54" fmla="*/ 1492048 h 4058116"/>
              <a:gd name="connsiteX55" fmla="*/ 2731168 w 3352783"/>
              <a:gd name="connsiteY55" fmla="*/ 1540174 h 4058116"/>
              <a:gd name="connsiteX56" fmla="*/ 2695074 w 3352783"/>
              <a:gd name="connsiteY56" fmla="*/ 1612363 h 4058116"/>
              <a:gd name="connsiteX57" fmla="*/ 2683042 w 3352783"/>
              <a:gd name="connsiteY57" fmla="*/ 1648458 h 4058116"/>
              <a:gd name="connsiteX58" fmla="*/ 2634916 w 3352783"/>
              <a:gd name="connsiteY58" fmla="*/ 1720648 h 4058116"/>
              <a:gd name="connsiteX59" fmla="*/ 2598821 w 3352783"/>
              <a:gd name="connsiteY59" fmla="*/ 1780806 h 4058116"/>
              <a:gd name="connsiteX60" fmla="*/ 2586789 w 3352783"/>
              <a:gd name="connsiteY60" fmla="*/ 1816900 h 4058116"/>
              <a:gd name="connsiteX61" fmla="*/ 2574758 w 3352783"/>
              <a:gd name="connsiteY61" fmla="*/ 1865027 h 4058116"/>
              <a:gd name="connsiteX62" fmla="*/ 2490537 w 3352783"/>
              <a:gd name="connsiteY62" fmla="*/ 1961279 h 4058116"/>
              <a:gd name="connsiteX63" fmla="*/ 2454442 w 3352783"/>
              <a:gd name="connsiteY63" fmla="*/ 2334258 h 4058116"/>
              <a:gd name="connsiteX64" fmla="*/ 2382253 w 3352783"/>
              <a:gd name="connsiteY64" fmla="*/ 2394416 h 4058116"/>
              <a:gd name="connsiteX65" fmla="*/ 2358189 w 3352783"/>
              <a:gd name="connsiteY65" fmla="*/ 2430511 h 4058116"/>
              <a:gd name="connsiteX66" fmla="*/ 2358189 w 3352783"/>
              <a:gd name="connsiteY66" fmla="*/ 2598953 h 4058116"/>
              <a:gd name="connsiteX67" fmla="*/ 2394284 w 3352783"/>
              <a:gd name="connsiteY67" fmla="*/ 2671142 h 4058116"/>
              <a:gd name="connsiteX68" fmla="*/ 2454442 w 3352783"/>
              <a:gd name="connsiteY68" fmla="*/ 2683174 h 4058116"/>
              <a:gd name="connsiteX69" fmla="*/ 2418347 w 3352783"/>
              <a:gd name="connsiteY69" fmla="*/ 2791458 h 4058116"/>
              <a:gd name="connsiteX70" fmla="*/ 2394284 w 3352783"/>
              <a:gd name="connsiteY70" fmla="*/ 2863648 h 4058116"/>
              <a:gd name="connsiteX71" fmla="*/ 2466474 w 3352783"/>
              <a:gd name="connsiteY71" fmla="*/ 2959900 h 4058116"/>
              <a:gd name="connsiteX72" fmla="*/ 2538663 w 3352783"/>
              <a:gd name="connsiteY72" fmla="*/ 2983963 h 4058116"/>
              <a:gd name="connsiteX73" fmla="*/ 2502568 w 3352783"/>
              <a:gd name="connsiteY73" fmla="*/ 3080216 h 4058116"/>
              <a:gd name="connsiteX74" fmla="*/ 2490537 w 3352783"/>
              <a:gd name="connsiteY74" fmla="*/ 3116311 h 4058116"/>
              <a:gd name="connsiteX75" fmla="*/ 2406316 w 3352783"/>
              <a:gd name="connsiteY75" fmla="*/ 3188500 h 4058116"/>
              <a:gd name="connsiteX76" fmla="*/ 2334126 w 3352783"/>
              <a:gd name="connsiteY76" fmla="*/ 3212563 h 4058116"/>
              <a:gd name="connsiteX77" fmla="*/ 2298031 w 3352783"/>
              <a:gd name="connsiteY77" fmla="*/ 3224595 h 4058116"/>
              <a:gd name="connsiteX78" fmla="*/ 2273968 w 3352783"/>
              <a:gd name="connsiteY78" fmla="*/ 3260690 h 4058116"/>
              <a:gd name="connsiteX79" fmla="*/ 2237874 w 3352783"/>
              <a:gd name="connsiteY79" fmla="*/ 3296784 h 4058116"/>
              <a:gd name="connsiteX80" fmla="*/ 2189747 w 3352783"/>
              <a:gd name="connsiteY80" fmla="*/ 3356942 h 4058116"/>
              <a:gd name="connsiteX81" fmla="*/ 2177716 w 3352783"/>
              <a:gd name="connsiteY81" fmla="*/ 3393037 h 4058116"/>
              <a:gd name="connsiteX82" fmla="*/ 2129589 w 3352783"/>
              <a:gd name="connsiteY82" fmla="*/ 3465227 h 4058116"/>
              <a:gd name="connsiteX83" fmla="*/ 2093495 w 3352783"/>
              <a:gd name="connsiteY83" fmla="*/ 3537416 h 4058116"/>
              <a:gd name="connsiteX84" fmla="*/ 2081463 w 3352783"/>
              <a:gd name="connsiteY84" fmla="*/ 3573511 h 4058116"/>
              <a:gd name="connsiteX85" fmla="*/ 2057400 w 3352783"/>
              <a:gd name="connsiteY85" fmla="*/ 3621637 h 4058116"/>
              <a:gd name="connsiteX86" fmla="*/ 2021305 w 3352783"/>
              <a:gd name="connsiteY86" fmla="*/ 3753984 h 4058116"/>
              <a:gd name="connsiteX87" fmla="*/ 1949116 w 3352783"/>
              <a:gd name="connsiteY87" fmla="*/ 3778048 h 4058116"/>
              <a:gd name="connsiteX88" fmla="*/ 1913021 w 3352783"/>
              <a:gd name="connsiteY88" fmla="*/ 3693827 h 4058116"/>
              <a:gd name="connsiteX89" fmla="*/ 1876926 w 3352783"/>
              <a:gd name="connsiteY89" fmla="*/ 3681795 h 4058116"/>
              <a:gd name="connsiteX90" fmla="*/ 1792705 w 3352783"/>
              <a:gd name="connsiteY90" fmla="*/ 3693827 h 4058116"/>
              <a:gd name="connsiteX91" fmla="*/ 1780674 w 3352783"/>
              <a:gd name="connsiteY91" fmla="*/ 3729921 h 4058116"/>
              <a:gd name="connsiteX92" fmla="*/ 1756610 w 3352783"/>
              <a:gd name="connsiteY92" fmla="*/ 3753984 h 4058116"/>
              <a:gd name="connsiteX93" fmla="*/ 1720516 w 3352783"/>
              <a:gd name="connsiteY93" fmla="*/ 3766016 h 4058116"/>
              <a:gd name="connsiteX94" fmla="*/ 1684421 w 3352783"/>
              <a:gd name="connsiteY94" fmla="*/ 3790079 h 4058116"/>
              <a:gd name="connsiteX95" fmla="*/ 1612231 w 3352783"/>
              <a:gd name="connsiteY95" fmla="*/ 3717890 h 4058116"/>
              <a:gd name="connsiteX96" fmla="*/ 1576137 w 3352783"/>
              <a:gd name="connsiteY96" fmla="*/ 3693827 h 4058116"/>
              <a:gd name="connsiteX97" fmla="*/ 1552074 w 3352783"/>
              <a:gd name="connsiteY97" fmla="*/ 3669763 h 4058116"/>
              <a:gd name="connsiteX98" fmla="*/ 1491916 w 3352783"/>
              <a:gd name="connsiteY98" fmla="*/ 3657732 h 4058116"/>
              <a:gd name="connsiteX99" fmla="*/ 1347537 w 3352783"/>
              <a:gd name="connsiteY99" fmla="*/ 3669763 h 4058116"/>
              <a:gd name="connsiteX100" fmla="*/ 1323474 w 3352783"/>
              <a:gd name="connsiteY100" fmla="*/ 3693827 h 4058116"/>
              <a:gd name="connsiteX101" fmla="*/ 1215189 w 3352783"/>
              <a:gd name="connsiteY101" fmla="*/ 3741953 h 4058116"/>
              <a:gd name="connsiteX102" fmla="*/ 1155031 w 3352783"/>
              <a:gd name="connsiteY102" fmla="*/ 3814142 h 4058116"/>
              <a:gd name="connsiteX103" fmla="*/ 1118937 w 3352783"/>
              <a:gd name="connsiteY103" fmla="*/ 3826174 h 4058116"/>
              <a:gd name="connsiteX104" fmla="*/ 1058779 w 3352783"/>
              <a:gd name="connsiteY104" fmla="*/ 3874300 h 4058116"/>
              <a:gd name="connsiteX105" fmla="*/ 974558 w 3352783"/>
              <a:gd name="connsiteY105" fmla="*/ 3922427 h 4058116"/>
              <a:gd name="connsiteX106" fmla="*/ 902368 w 3352783"/>
              <a:gd name="connsiteY106" fmla="*/ 3946490 h 4058116"/>
              <a:gd name="connsiteX107" fmla="*/ 830179 w 3352783"/>
              <a:gd name="connsiteY107" fmla="*/ 3970553 h 4058116"/>
              <a:gd name="connsiteX108" fmla="*/ 721895 w 3352783"/>
              <a:gd name="connsiteY108" fmla="*/ 4006648 h 4058116"/>
              <a:gd name="connsiteX109" fmla="*/ 685800 w 3352783"/>
              <a:gd name="connsiteY109" fmla="*/ 4018679 h 4058116"/>
              <a:gd name="connsiteX110" fmla="*/ 649705 w 3352783"/>
              <a:gd name="connsiteY110" fmla="*/ 4042742 h 4058116"/>
              <a:gd name="connsiteX111" fmla="*/ 360947 w 3352783"/>
              <a:gd name="connsiteY111" fmla="*/ 4042742 h 4058116"/>
              <a:gd name="connsiteX112" fmla="*/ 228600 w 3352783"/>
              <a:gd name="connsiteY112" fmla="*/ 4018679 h 4058116"/>
              <a:gd name="connsiteX113" fmla="*/ 180474 w 3352783"/>
              <a:gd name="connsiteY113" fmla="*/ 3994616 h 4058116"/>
              <a:gd name="connsiteX114" fmla="*/ 96253 w 3352783"/>
              <a:gd name="connsiteY114" fmla="*/ 3934458 h 40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352783" h="4058116">
                <a:moveTo>
                  <a:pt x="96253" y="3934458"/>
                </a:moveTo>
                <a:cubicBezTo>
                  <a:pt x="80211" y="3890342"/>
                  <a:pt x="90696" y="3797910"/>
                  <a:pt x="84221" y="3729921"/>
                </a:cubicBezTo>
                <a:cubicBezTo>
                  <a:pt x="72268" y="3604421"/>
                  <a:pt x="41697" y="3790415"/>
                  <a:pt x="84221" y="3549448"/>
                </a:cubicBezTo>
                <a:cubicBezTo>
                  <a:pt x="84223" y="3549438"/>
                  <a:pt x="114299" y="3459215"/>
                  <a:pt x="120316" y="3441163"/>
                </a:cubicBezTo>
                <a:lnTo>
                  <a:pt x="132347" y="3405069"/>
                </a:lnTo>
                <a:cubicBezTo>
                  <a:pt x="128337" y="3376995"/>
                  <a:pt x="125878" y="3348656"/>
                  <a:pt x="120316" y="3320848"/>
                </a:cubicBezTo>
                <a:cubicBezTo>
                  <a:pt x="117829" y="3308412"/>
                  <a:pt x="111035" y="3297134"/>
                  <a:pt x="108284" y="3284753"/>
                </a:cubicBezTo>
                <a:cubicBezTo>
                  <a:pt x="102992" y="3260939"/>
                  <a:pt x="101545" y="3236377"/>
                  <a:pt x="96253" y="3212563"/>
                </a:cubicBezTo>
                <a:cubicBezTo>
                  <a:pt x="93502" y="3200183"/>
                  <a:pt x="87705" y="3188663"/>
                  <a:pt x="84221" y="3176469"/>
                </a:cubicBezTo>
                <a:cubicBezTo>
                  <a:pt x="79678" y="3160569"/>
                  <a:pt x="76200" y="3144384"/>
                  <a:pt x="72189" y="3128342"/>
                </a:cubicBezTo>
                <a:cubicBezTo>
                  <a:pt x="68179" y="3096258"/>
                  <a:pt x="63224" y="3064278"/>
                  <a:pt x="60158" y="3032090"/>
                </a:cubicBezTo>
                <a:cubicBezTo>
                  <a:pt x="42819" y="2850031"/>
                  <a:pt x="65712" y="2928441"/>
                  <a:pt x="36095" y="2839584"/>
                </a:cubicBezTo>
                <a:cubicBezTo>
                  <a:pt x="32084" y="2799479"/>
                  <a:pt x="29509" y="2759204"/>
                  <a:pt x="24063" y="2719269"/>
                </a:cubicBezTo>
                <a:cubicBezTo>
                  <a:pt x="17471" y="2670926"/>
                  <a:pt x="0" y="2574890"/>
                  <a:pt x="0" y="2574890"/>
                </a:cubicBezTo>
                <a:cubicBezTo>
                  <a:pt x="30464" y="1813261"/>
                  <a:pt x="0" y="2764705"/>
                  <a:pt x="0" y="1937216"/>
                </a:cubicBezTo>
                <a:cubicBezTo>
                  <a:pt x="0" y="1891277"/>
                  <a:pt x="670" y="1475318"/>
                  <a:pt x="24063" y="1311574"/>
                </a:cubicBezTo>
                <a:cubicBezTo>
                  <a:pt x="25857" y="1299019"/>
                  <a:pt x="32084" y="1287511"/>
                  <a:pt x="36095" y="1275479"/>
                </a:cubicBezTo>
                <a:cubicBezTo>
                  <a:pt x="40105" y="1247405"/>
                  <a:pt x="48126" y="1219617"/>
                  <a:pt x="48126" y="1191258"/>
                </a:cubicBezTo>
                <a:cubicBezTo>
                  <a:pt x="48126" y="1067045"/>
                  <a:pt x="39101" y="1019794"/>
                  <a:pt x="24063" y="914532"/>
                </a:cubicBezTo>
                <a:cubicBezTo>
                  <a:pt x="28074" y="814269"/>
                  <a:pt x="33455" y="714051"/>
                  <a:pt x="36095" y="613742"/>
                </a:cubicBezTo>
                <a:cubicBezTo>
                  <a:pt x="41477" y="409237"/>
                  <a:pt x="-17727" y="193819"/>
                  <a:pt x="48126" y="132"/>
                </a:cubicBezTo>
                <a:cubicBezTo>
                  <a:pt x="48863" y="-2037"/>
                  <a:pt x="393587" y="23089"/>
                  <a:pt x="409074" y="24195"/>
                </a:cubicBezTo>
                <a:cubicBezTo>
                  <a:pt x="451570" y="236686"/>
                  <a:pt x="390832" y="35748"/>
                  <a:pt x="866274" y="72321"/>
                </a:cubicBezTo>
                <a:cubicBezTo>
                  <a:pt x="884157" y="73697"/>
                  <a:pt x="878855" y="106669"/>
                  <a:pt x="890337" y="120448"/>
                </a:cubicBezTo>
                <a:cubicBezTo>
                  <a:pt x="899594" y="131557"/>
                  <a:pt x="914400" y="136490"/>
                  <a:pt x="926431" y="144511"/>
                </a:cubicBezTo>
                <a:cubicBezTo>
                  <a:pt x="1006642" y="140500"/>
                  <a:pt x="1086752" y="132479"/>
                  <a:pt x="1167063" y="132479"/>
                </a:cubicBezTo>
                <a:cubicBezTo>
                  <a:pt x="1203380" y="132479"/>
                  <a:pt x="1239194" y="141068"/>
                  <a:pt x="1275347" y="144511"/>
                </a:cubicBezTo>
                <a:cubicBezTo>
                  <a:pt x="1370559" y="153579"/>
                  <a:pt x="1417385" y="152835"/>
                  <a:pt x="1503947" y="168574"/>
                </a:cubicBezTo>
                <a:cubicBezTo>
                  <a:pt x="1520216" y="171532"/>
                  <a:pt x="1536032" y="176595"/>
                  <a:pt x="1552074" y="180606"/>
                </a:cubicBezTo>
                <a:lnTo>
                  <a:pt x="2069431" y="156542"/>
                </a:lnTo>
                <a:cubicBezTo>
                  <a:pt x="2094629" y="153635"/>
                  <a:pt x="2117558" y="140500"/>
                  <a:pt x="2141621" y="132479"/>
                </a:cubicBezTo>
                <a:cubicBezTo>
                  <a:pt x="2183645" y="118471"/>
                  <a:pt x="2229852" y="124458"/>
                  <a:pt x="2273968" y="120448"/>
                </a:cubicBezTo>
                <a:cubicBezTo>
                  <a:pt x="2487009" y="67186"/>
                  <a:pt x="2337168" y="97486"/>
                  <a:pt x="2731168" y="84353"/>
                </a:cubicBezTo>
                <a:cubicBezTo>
                  <a:pt x="2743200" y="80342"/>
                  <a:pt x="2754959" y="75397"/>
                  <a:pt x="2767263" y="72321"/>
                </a:cubicBezTo>
                <a:cubicBezTo>
                  <a:pt x="2907791" y="37189"/>
                  <a:pt x="2970809" y="65411"/>
                  <a:pt x="3164305" y="72321"/>
                </a:cubicBezTo>
                <a:cubicBezTo>
                  <a:pt x="3180347" y="76332"/>
                  <a:pt x="3196040" y="82168"/>
                  <a:pt x="3212431" y="84353"/>
                </a:cubicBezTo>
                <a:cubicBezTo>
                  <a:pt x="3256340" y="90208"/>
                  <a:pt x="3310188" y="68711"/>
                  <a:pt x="3344779" y="96384"/>
                </a:cubicBezTo>
                <a:cubicBezTo>
                  <a:pt x="3366924" y="114100"/>
                  <a:pt x="3336495" y="152496"/>
                  <a:pt x="3332747" y="180606"/>
                </a:cubicBezTo>
                <a:cubicBezTo>
                  <a:pt x="3328676" y="211141"/>
                  <a:pt x="3317743" y="312811"/>
                  <a:pt x="3308684" y="349048"/>
                </a:cubicBezTo>
                <a:cubicBezTo>
                  <a:pt x="3302532" y="373655"/>
                  <a:pt x="3292642" y="397174"/>
                  <a:pt x="3284621" y="421237"/>
                </a:cubicBezTo>
                <a:cubicBezTo>
                  <a:pt x="3280610" y="433269"/>
                  <a:pt x="3279624" y="446779"/>
                  <a:pt x="3272589" y="457332"/>
                </a:cubicBezTo>
                <a:cubicBezTo>
                  <a:pt x="3212845" y="546949"/>
                  <a:pt x="3289631" y="436882"/>
                  <a:pt x="3212431" y="529521"/>
                </a:cubicBezTo>
                <a:cubicBezTo>
                  <a:pt x="3203174" y="540630"/>
                  <a:pt x="3196389" y="553584"/>
                  <a:pt x="3188368" y="565616"/>
                </a:cubicBezTo>
                <a:cubicBezTo>
                  <a:pt x="3184358" y="577648"/>
                  <a:pt x="3183372" y="591159"/>
                  <a:pt x="3176337" y="601711"/>
                </a:cubicBezTo>
                <a:cubicBezTo>
                  <a:pt x="3166899" y="615869"/>
                  <a:pt x="3151135" y="624734"/>
                  <a:pt x="3140242" y="637806"/>
                </a:cubicBezTo>
                <a:cubicBezTo>
                  <a:pt x="3130985" y="648914"/>
                  <a:pt x="3124200" y="661869"/>
                  <a:pt x="3116179" y="673900"/>
                </a:cubicBezTo>
                <a:cubicBezTo>
                  <a:pt x="3114321" y="688764"/>
                  <a:pt x="3102449" y="802755"/>
                  <a:pt x="3092116" y="830311"/>
                </a:cubicBezTo>
                <a:cubicBezTo>
                  <a:pt x="3083009" y="854597"/>
                  <a:pt x="3061610" y="872849"/>
                  <a:pt x="3043989" y="890469"/>
                </a:cubicBezTo>
                <a:cubicBezTo>
                  <a:pt x="3017411" y="970204"/>
                  <a:pt x="3034988" y="908287"/>
                  <a:pt x="3019926" y="1058911"/>
                </a:cubicBezTo>
                <a:cubicBezTo>
                  <a:pt x="3016312" y="1095048"/>
                  <a:pt x="3013865" y="1131372"/>
                  <a:pt x="3007895" y="1167195"/>
                </a:cubicBezTo>
                <a:cubicBezTo>
                  <a:pt x="3005810" y="1179705"/>
                  <a:pt x="3003982" y="1193547"/>
                  <a:pt x="2995863" y="1203290"/>
                </a:cubicBezTo>
                <a:cubicBezTo>
                  <a:pt x="2940106" y="1270198"/>
                  <a:pt x="2950745" y="1213316"/>
                  <a:pt x="2875547" y="1263448"/>
                </a:cubicBezTo>
                <a:lnTo>
                  <a:pt x="2803358" y="1311574"/>
                </a:lnTo>
                <a:cubicBezTo>
                  <a:pt x="2795337" y="1323606"/>
                  <a:pt x="2784237" y="1334079"/>
                  <a:pt x="2779295" y="1347669"/>
                </a:cubicBezTo>
                <a:cubicBezTo>
                  <a:pt x="2779284" y="1347700"/>
                  <a:pt x="2749220" y="1467969"/>
                  <a:pt x="2743200" y="1492048"/>
                </a:cubicBezTo>
                <a:cubicBezTo>
                  <a:pt x="2739190" y="1508090"/>
                  <a:pt x="2736397" y="1524487"/>
                  <a:pt x="2731168" y="1540174"/>
                </a:cubicBezTo>
                <a:cubicBezTo>
                  <a:pt x="2700930" y="1630894"/>
                  <a:pt x="2741718" y="1519077"/>
                  <a:pt x="2695074" y="1612363"/>
                </a:cubicBezTo>
                <a:cubicBezTo>
                  <a:pt x="2689402" y="1623707"/>
                  <a:pt x="2689201" y="1637371"/>
                  <a:pt x="2683042" y="1648458"/>
                </a:cubicBezTo>
                <a:cubicBezTo>
                  <a:pt x="2668997" y="1673739"/>
                  <a:pt x="2644062" y="1693212"/>
                  <a:pt x="2634916" y="1720648"/>
                </a:cubicBezTo>
                <a:cubicBezTo>
                  <a:pt x="2619297" y="1767503"/>
                  <a:pt x="2631851" y="1747774"/>
                  <a:pt x="2598821" y="1780806"/>
                </a:cubicBezTo>
                <a:cubicBezTo>
                  <a:pt x="2594810" y="1792837"/>
                  <a:pt x="2590273" y="1804706"/>
                  <a:pt x="2586789" y="1816900"/>
                </a:cubicBezTo>
                <a:cubicBezTo>
                  <a:pt x="2582246" y="1832800"/>
                  <a:pt x="2582153" y="1850237"/>
                  <a:pt x="2574758" y="1865027"/>
                </a:cubicBezTo>
                <a:cubicBezTo>
                  <a:pt x="2539667" y="1935209"/>
                  <a:pt x="2540166" y="1928193"/>
                  <a:pt x="2490537" y="1961279"/>
                </a:cubicBezTo>
                <a:cubicBezTo>
                  <a:pt x="2398913" y="2098717"/>
                  <a:pt x="2507645" y="1921940"/>
                  <a:pt x="2454442" y="2334258"/>
                </a:cubicBezTo>
                <a:cubicBezTo>
                  <a:pt x="2452262" y="2351151"/>
                  <a:pt x="2394994" y="2385922"/>
                  <a:pt x="2382253" y="2394416"/>
                </a:cubicBezTo>
                <a:cubicBezTo>
                  <a:pt x="2374232" y="2406448"/>
                  <a:pt x="2364656" y="2417577"/>
                  <a:pt x="2358189" y="2430511"/>
                </a:cubicBezTo>
                <a:cubicBezTo>
                  <a:pt x="2330934" y="2485021"/>
                  <a:pt x="2349259" y="2536441"/>
                  <a:pt x="2358189" y="2598953"/>
                </a:cubicBezTo>
                <a:cubicBezTo>
                  <a:pt x="2360522" y="2615284"/>
                  <a:pt x="2379458" y="2662670"/>
                  <a:pt x="2394284" y="2671142"/>
                </a:cubicBezTo>
                <a:cubicBezTo>
                  <a:pt x="2412039" y="2681288"/>
                  <a:pt x="2434389" y="2679163"/>
                  <a:pt x="2454442" y="2683174"/>
                </a:cubicBezTo>
                <a:cubicBezTo>
                  <a:pt x="2427347" y="2845739"/>
                  <a:pt x="2463461" y="2689949"/>
                  <a:pt x="2418347" y="2791458"/>
                </a:cubicBezTo>
                <a:cubicBezTo>
                  <a:pt x="2408045" y="2814637"/>
                  <a:pt x="2394284" y="2863648"/>
                  <a:pt x="2394284" y="2863648"/>
                </a:cubicBezTo>
                <a:cubicBezTo>
                  <a:pt x="2407555" y="2903460"/>
                  <a:pt x="2414631" y="2942619"/>
                  <a:pt x="2466474" y="2959900"/>
                </a:cubicBezTo>
                <a:lnTo>
                  <a:pt x="2538663" y="2983963"/>
                </a:lnTo>
                <a:cubicBezTo>
                  <a:pt x="2515448" y="3100032"/>
                  <a:pt x="2543876" y="2997597"/>
                  <a:pt x="2502568" y="3080216"/>
                </a:cubicBezTo>
                <a:cubicBezTo>
                  <a:pt x="2496896" y="3091560"/>
                  <a:pt x="2497572" y="3105759"/>
                  <a:pt x="2490537" y="3116311"/>
                </a:cubicBezTo>
                <a:cubicBezTo>
                  <a:pt x="2478497" y="3134372"/>
                  <a:pt x="2422996" y="3180160"/>
                  <a:pt x="2406316" y="3188500"/>
                </a:cubicBezTo>
                <a:cubicBezTo>
                  <a:pt x="2383629" y="3199843"/>
                  <a:pt x="2358189" y="3204542"/>
                  <a:pt x="2334126" y="3212563"/>
                </a:cubicBezTo>
                <a:lnTo>
                  <a:pt x="2298031" y="3224595"/>
                </a:lnTo>
                <a:cubicBezTo>
                  <a:pt x="2290010" y="3236627"/>
                  <a:pt x="2283225" y="3249581"/>
                  <a:pt x="2273968" y="3260690"/>
                </a:cubicBezTo>
                <a:cubicBezTo>
                  <a:pt x="2263075" y="3273761"/>
                  <a:pt x="2247312" y="3282627"/>
                  <a:pt x="2237874" y="3296784"/>
                </a:cubicBezTo>
                <a:cubicBezTo>
                  <a:pt x="2191382" y="3366521"/>
                  <a:pt x="2270470" y="3303127"/>
                  <a:pt x="2189747" y="3356942"/>
                </a:cubicBezTo>
                <a:cubicBezTo>
                  <a:pt x="2185737" y="3368974"/>
                  <a:pt x="2183875" y="3381951"/>
                  <a:pt x="2177716" y="3393037"/>
                </a:cubicBezTo>
                <a:cubicBezTo>
                  <a:pt x="2163671" y="3418318"/>
                  <a:pt x="2129589" y="3465227"/>
                  <a:pt x="2129589" y="3465227"/>
                </a:cubicBezTo>
                <a:cubicBezTo>
                  <a:pt x="2099350" y="3555946"/>
                  <a:pt x="2140140" y="3444127"/>
                  <a:pt x="2093495" y="3537416"/>
                </a:cubicBezTo>
                <a:cubicBezTo>
                  <a:pt x="2087823" y="3548760"/>
                  <a:pt x="2086459" y="3561854"/>
                  <a:pt x="2081463" y="3573511"/>
                </a:cubicBezTo>
                <a:cubicBezTo>
                  <a:pt x="2074398" y="3589996"/>
                  <a:pt x="2065421" y="3605595"/>
                  <a:pt x="2057400" y="3621637"/>
                </a:cubicBezTo>
                <a:cubicBezTo>
                  <a:pt x="2054459" y="3636341"/>
                  <a:pt x="2034389" y="3749623"/>
                  <a:pt x="2021305" y="3753984"/>
                </a:cubicBezTo>
                <a:lnTo>
                  <a:pt x="1949116" y="3778048"/>
                </a:lnTo>
                <a:cubicBezTo>
                  <a:pt x="1941891" y="3749149"/>
                  <a:pt x="1938986" y="3714599"/>
                  <a:pt x="1913021" y="3693827"/>
                </a:cubicBezTo>
                <a:cubicBezTo>
                  <a:pt x="1903118" y="3685904"/>
                  <a:pt x="1888958" y="3685806"/>
                  <a:pt x="1876926" y="3681795"/>
                </a:cubicBezTo>
                <a:cubicBezTo>
                  <a:pt x="1848852" y="3685806"/>
                  <a:pt x="1818070" y="3681145"/>
                  <a:pt x="1792705" y="3693827"/>
                </a:cubicBezTo>
                <a:cubicBezTo>
                  <a:pt x="1781362" y="3699499"/>
                  <a:pt x="1787199" y="3719046"/>
                  <a:pt x="1780674" y="3729921"/>
                </a:cubicBezTo>
                <a:cubicBezTo>
                  <a:pt x="1774838" y="3739648"/>
                  <a:pt x="1766337" y="3748148"/>
                  <a:pt x="1756610" y="3753984"/>
                </a:cubicBezTo>
                <a:cubicBezTo>
                  <a:pt x="1745735" y="3760509"/>
                  <a:pt x="1731859" y="3760344"/>
                  <a:pt x="1720516" y="3766016"/>
                </a:cubicBezTo>
                <a:cubicBezTo>
                  <a:pt x="1707582" y="3772483"/>
                  <a:pt x="1696453" y="3782058"/>
                  <a:pt x="1684421" y="3790079"/>
                </a:cubicBezTo>
                <a:cubicBezTo>
                  <a:pt x="1660358" y="3766016"/>
                  <a:pt x="1640546" y="3736767"/>
                  <a:pt x="1612231" y="3717890"/>
                </a:cubicBezTo>
                <a:cubicBezTo>
                  <a:pt x="1600200" y="3709869"/>
                  <a:pt x="1587428" y="3702860"/>
                  <a:pt x="1576137" y="3693827"/>
                </a:cubicBezTo>
                <a:cubicBezTo>
                  <a:pt x="1567279" y="3686741"/>
                  <a:pt x="1562500" y="3674232"/>
                  <a:pt x="1552074" y="3669763"/>
                </a:cubicBezTo>
                <a:cubicBezTo>
                  <a:pt x="1533278" y="3661707"/>
                  <a:pt x="1511969" y="3661742"/>
                  <a:pt x="1491916" y="3657732"/>
                </a:cubicBezTo>
                <a:cubicBezTo>
                  <a:pt x="1443790" y="3661742"/>
                  <a:pt x="1394758" y="3659644"/>
                  <a:pt x="1347537" y="3669763"/>
                </a:cubicBezTo>
                <a:cubicBezTo>
                  <a:pt x="1336445" y="3672140"/>
                  <a:pt x="1333620" y="3688754"/>
                  <a:pt x="1323474" y="3693827"/>
                </a:cubicBezTo>
                <a:cubicBezTo>
                  <a:pt x="1151645" y="3779742"/>
                  <a:pt x="1321371" y="3671166"/>
                  <a:pt x="1215189" y="3741953"/>
                </a:cubicBezTo>
                <a:cubicBezTo>
                  <a:pt x="1197432" y="3768589"/>
                  <a:pt x="1182825" y="3795613"/>
                  <a:pt x="1155031" y="3814142"/>
                </a:cubicBezTo>
                <a:cubicBezTo>
                  <a:pt x="1144479" y="3821177"/>
                  <a:pt x="1130968" y="3822163"/>
                  <a:pt x="1118937" y="3826174"/>
                </a:cubicBezTo>
                <a:cubicBezTo>
                  <a:pt x="1078373" y="3887021"/>
                  <a:pt x="1116894" y="3845243"/>
                  <a:pt x="1058779" y="3874300"/>
                </a:cubicBezTo>
                <a:cubicBezTo>
                  <a:pt x="971956" y="3917710"/>
                  <a:pt x="1080027" y="3880239"/>
                  <a:pt x="974558" y="3922427"/>
                </a:cubicBezTo>
                <a:cubicBezTo>
                  <a:pt x="951007" y="3931847"/>
                  <a:pt x="926431" y="3938469"/>
                  <a:pt x="902368" y="3946490"/>
                </a:cubicBezTo>
                <a:lnTo>
                  <a:pt x="830179" y="3970553"/>
                </a:lnTo>
                <a:lnTo>
                  <a:pt x="721895" y="4006648"/>
                </a:lnTo>
                <a:lnTo>
                  <a:pt x="685800" y="4018679"/>
                </a:lnTo>
                <a:cubicBezTo>
                  <a:pt x="673768" y="4026700"/>
                  <a:pt x="662996" y="4037046"/>
                  <a:pt x="649705" y="4042742"/>
                </a:cubicBezTo>
                <a:cubicBezTo>
                  <a:pt x="570693" y="4076604"/>
                  <a:pt x="389693" y="4044179"/>
                  <a:pt x="360947" y="4042742"/>
                </a:cubicBezTo>
                <a:cubicBezTo>
                  <a:pt x="330198" y="4038350"/>
                  <a:pt x="263514" y="4031772"/>
                  <a:pt x="228600" y="4018679"/>
                </a:cubicBezTo>
                <a:cubicBezTo>
                  <a:pt x="211806" y="4012381"/>
                  <a:pt x="195397" y="4004565"/>
                  <a:pt x="180474" y="3994616"/>
                </a:cubicBezTo>
                <a:cubicBezTo>
                  <a:pt x="180470" y="3994613"/>
                  <a:pt x="112295" y="3978574"/>
                  <a:pt x="96253" y="3934458"/>
                </a:cubicBezTo>
                <a:close/>
              </a:path>
            </a:pathLst>
          </a:cu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04D1AB-1BAF-4D73-B592-FDBA51E28815}"/>
              </a:ext>
            </a:extLst>
          </p:cNvPr>
          <p:cNvSpPr/>
          <p:nvPr/>
        </p:nvSpPr>
        <p:spPr>
          <a:xfrm>
            <a:off x="2833687" y="1562100"/>
            <a:ext cx="2906713" cy="356754"/>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Tree>
    <p:extLst>
      <p:ext uri="{BB962C8B-B14F-4D97-AF65-F5344CB8AC3E}">
        <p14:creationId xmlns:p14="http://schemas.microsoft.com/office/powerpoint/2010/main" val="406903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4E97-24DC-4C69-9E30-BC61AEABEBC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CE4D7F-71E7-47E5-A214-3EF39A41466F}"/>
              </a:ext>
            </a:extLst>
          </p:cNvPr>
          <p:cNvSpPr>
            <a:spLocks noGrp="1"/>
          </p:cNvSpPr>
          <p:nvPr>
            <p:ph idx="1"/>
          </p:nvPr>
        </p:nvSpPr>
        <p:spPr/>
        <p:txBody>
          <a:bodyPr>
            <a:normAutofit/>
          </a:bodyPr>
          <a:lstStyle/>
          <a:p>
            <a:r>
              <a:rPr lang="en-US" dirty="0"/>
              <a:t>Depending on the programs offered, Queens would be a good place to open the Bronx’s community college’s new satellite campus in, because adults living in Queens have similar literacy and higher numeracy skills than adults living in the Bronx. </a:t>
            </a:r>
          </a:p>
        </p:txBody>
      </p:sp>
    </p:spTree>
    <p:extLst>
      <p:ext uri="{BB962C8B-B14F-4D97-AF65-F5344CB8AC3E}">
        <p14:creationId xmlns:p14="http://schemas.microsoft.com/office/powerpoint/2010/main" val="2233160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E0A0-B2DF-4D81-8B52-6829166E3F87}"/>
              </a:ext>
            </a:extLst>
          </p:cNvPr>
          <p:cNvSpPr>
            <a:spLocks noGrp="1"/>
          </p:cNvSpPr>
          <p:nvPr>
            <p:ph type="ctrTitle"/>
          </p:nvPr>
        </p:nvSpPr>
        <p:spPr>
          <a:xfrm>
            <a:off x="914400" y="314960"/>
            <a:ext cx="3789680" cy="5801359"/>
          </a:xfrm>
        </p:spPr>
        <p:txBody>
          <a:bodyPr>
            <a:normAutofit/>
          </a:bodyPr>
          <a:lstStyle/>
          <a:p>
            <a:r>
              <a:rPr lang="en-US" sz="3600" b="1" dirty="0"/>
              <a:t>What is the potential for retraining skilled workers in King County, WA who lost service industry jobs due to the COVID-19 pandemic?</a:t>
            </a:r>
            <a:r>
              <a:rPr lang="en-US" dirty="0"/>
              <a:t> </a:t>
            </a:r>
          </a:p>
        </p:txBody>
      </p:sp>
      <p:sp>
        <p:nvSpPr>
          <p:cNvPr id="4" name="TextBox 3">
            <a:extLst>
              <a:ext uri="{FF2B5EF4-FFF2-40B4-BE49-F238E27FC236}">
                <a16:creationId xmlns:a16="http://schemas.microsoft.com/office/drawing/2014/main" id="{65E88529-1CDA-4004-A1F0-D2078B1F0E65}"/>
              </a:ext>
            </a:extLst>
          </p:cNvPr>
          <p:cNvSpPr txBox="1"/>
          <p:nvPr/>
        </p:nvSpPr>
        <p:spPr>
          <a:xfrm>
            <a:off x="5945444" y="2228671"/>
            <a:ext cx="4684456" cy="1477328"/>
          </a:xfrm>
          <a:prstGeom prst="rect">
            <a:avLst/>
          </a:prstGeom>
          <a:solidFill>
            <a:schemeClr val="bg1">
              <a:lumMod val="95000"/>
            </a:schemeClr>
          </a:solidFill>
        </p:spPr>
        <p:txBody>
          <a:bodyPr wrap="square" rtlCol="0">
            <a:spAutoFit/>
          </a:bodyPr>
          <a:lstStyle/>
          <a:p>
            <a:pPr algn="ctr"/>
            <a:r>
              <a:rPr lang="en-US" i="1" u="sng" dirty="0"/>
              <a:t>To answer this question: </a:t>
            </a:r>
            <a:r>
              <a:rPr lang="en-US" dirty="0"/>
              <a:t>Locate the number of adults in King County who are estimated to lose their low-income jobs and the percentage of adults in the county who are at or above Level 3 in literacy and numeracy.</a:t>
            </a:r>
          </a:p>
        </p:txBody>
      </p:sp>
    </p:spTree>
    <p:extLst>
      <p:ext uri="{BB962C8B-B14F-4D97-AF65-F5344CB8AC3E}">
        <p14:creationId xmlns:p14="http://schemas.microsoft.com/office/powerpoint/2010/main" val="1516189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FF4D5CCB-7A4B-4763-BA1C-CF57CFF15558}"/>
              </a:ext>
            </a:extLst>
          </p:cNvPr>
          <p:cNvPicPr>
            <a:picLocks noChangeAspect="1"/>
          </p:cNvPicPr>
          <p:nvPr/>
        </p:nvPicPr>
        <p:blipFill>
          <a:blip r:embed="rId3"/>
          <a:stretch>
            <a:fillRect/>
          </a:stretch>
        </p:blipFill>
        <p:spPr>
          <a:xfrm>
            <a:off x="1245189" y="429814"/>
            <a:ext cx="9701622" cy="5529922"/>
          </a:xfrm>
          <a:prstGeom prst="rect">
            <a:avLst/>
          </a:prstGeom>
          <a:noFill/>
        </p:spPr>
      </p:pic>
      <p:sp>
        <p:nvSpPr>
          <p:cNvPr id="6" name="Rectangle 5">
            <a:extLst>
              <a:ext uri="{FF2B5EF4-FFF2-40B4-BE49-F238E27FC236}">
                <a16:creationId xmlns:a16="http://schemas.microsoft.com/office/drawing/2014/main" id="{2FF5B0DD-18F6-40E0-A108-B01900524636}"/>
              </a:ext>
            </a:extLst>
          </p:cNvPr>
          <p:cNvSpPr/>
          <p:nvPr/>
        </p:nvSpPr>
        <p:spPr>
          <a:xfrm>
            <a:off x="2812126" y="1594883"/>
            <a:ext cx="2908190" cy="388089"/>
          </a:xfrm>
          <a:prstGeom prst="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F7742928-11D1-4664-B345-BF2102892DFE}"/>
              </a:ext>
            </a:extLst>
          </p:cNvPr>
          <p:cNvSpPr/>
          <p:nvPr/>
        </p:nvSpPr>
        <p:spPr>
          <a:xfrm>
            <a:off x="3310128" y="3035808"/>
            <a:ext cx="2587752" cy="1920239"/>
          </a:xfrm>
          <a:custGeom>
            <a:avLst/>
            <a:gdLst>
              <a:gd name="connsiteX0" fmla="*/ 288758 w 5630779"/>
              <a:gd name="connsiteY0" fmla="*/ 25314 h 3987714"/>
              <a:gd name="connsiteX1" fmla="*/ 978569 w 5630779"/>
              <a:gd name="connsiteY1" fmla="*/ 25314 h 3987714"/>
              <a:gd name="connsiteX2" fmla="*/ 1828800 w 5630779"/>
              <a:gd name="connsiteY2" fmla="*/ 41357 h 3987714"/>
              <a:gd name="connsiteX3" fmla="*/ 3304674 w 5630779"/>
              <a:gd name="connsiteY3" fmla="*/ 25314 h 3987714"/>
              <a:gd name="connsiteX4" fmla="*/ 3513221 w 5630779"/>
              <a:gd name="connsiteY4" fmla="*/ 9272 h 3987714"/>
              <a:gd name="connsiteX5" fmla="*/ 4523874 w 5630779"/>
              <a:gd name="connsiteY5" fmla="*/ 25314 h 3987714"/>
              <a:gd name="connsiteX6" fmla="*/ 4844716 w 5630779"/>
              <a:gd name="connsiteY6" fmla="*/ 57399 h 3987714"/>
              <a:gd name="connsiteX7" fmla="*/ 5133474 w 5630779"/>
              <a:gd name="connsiteY7" fmla="*/ 73441 h 3987714"/>
              <a:gd name="connsiteX8" fmla="*/ 5454316 w 5630779"/>
              <a:gd name="connsiteY8" fmla="*/ 57399 h 3987714"/>
              <a:gd name="connsiteX9" fmla="*/ 5502442 w 5630779"/>
              <a:gd name="connsiteY9" fmla="*/ 153651 h 3987714"/>
              <a:gd name="connsiteX10" fmla="*/ 5550569 w 5630779"/>
              <a:gd name="connsiteY10" fmla="*/ 185735 h 3987714"/>
              <a:gd name="connsiteX11" fmla="*/ 5566611 w 5630779"/>
              <a:gd name="connsiteY11" fmla="*/ 233862 h 3987714"/>
              <a:gd name="connsiteX12" fmla="*/ 5582653 w 5630779"/>
              <a:gd name="connsiteY12" fmla="*/ 394283 h 3987714"/>
              <a:gd name="connsiteX13" fmla="*/ 5630779 w 5630779"/>
              <a:gd name="connsiteY13" fmla="*/ 410325 h 3987714"/>
              <a:gd name="connsiteX14" fmla="*/ 5582653 w 5630779"/>
              <a:gd name="connsiteY14" fmla="*/ 506578 h 3987714"/>
              <a:gd name="connsiteX15" fmla="*/ 5486400 w 5630779"/>
              <a:gd name="connsiteY15" fmla="*/ 538662 h 3987714"/>
              <a:gd name="connsiteX16" fmla="*/ 5454316 w 5630779"/>
              <a:gd name="connsiteY16" fmla="*/ 715125 h 3987714"/>
              <a:gd name="connsiteX17" fmla="*/ 5422232 w 5630779"/>
              <a:gd name="connsiteY17" fmla="*/ 827420 h 3987714"/>
              <a:gd name="connsiteX18" fmla="*/ 5438274 w 5630779"/>
              <a:gd name="connsiteY18" fmla="*/ 907630 h 3987714"/>
              <a:gd name="connsiteX19" fmla="*/ 5454316 w 5630779"/>
              <a:gd name="connsiteY19" fmla="*/ 955757 h 3987714"/>
              <a:gd name="connsiteX20" fmla="*/ 5470358 w 5630779"/>
              <a:gd name="connsiteY20" fmla="*/ 1084093 h 3987714"/>
              <a:gd name="connsiteX21" fmla="*/ 5342021 w 5630779"/>
              <a:gd name="connsiteY21" fmla="*/ 1148262 h 3987714"/>
              <a:gd name="connsiteX22" fmla="*/ 5277853 w 5630779"/>
              <a:gd name="connsiteY22" fmla="*/ 1180346 h 3987714"/>
              <a:gd name="connsiteX23" fmla="*/ 5229727 w 5630779"/>
              <a:gd name="connsiteY23" fmla="*/ 1196388 h 3987714"/>
              <a:gd name="connsiteX24" fmla="*/ 5213685 w 5630779"/>
              <a:gd name="connsiteY24" fmla="*/ 1260557 h 3987714"/>
              <a:gd name="connsiteX25" fmla="*/ 5069306 w 5630779"/>
              <a:gd name="connsiteY25" fmla="*/ 1308683 h 3987714"/>
              <a:gd name="connsiteX26" fmla="*/ 5005137 w 5630779"/>
              <a:gd name="connsiteY26" fmla="*/ 1404935 h 3987714"/>
              <a:gd name="connsiteX27" fmla="*/ 4989095 w 5630779"/>
              <a:gd name="connsiteY27" fmla="*/ 1469104 h 3987714"/>
              <a:gd name="connsiteX28" fmla="*/ 4924927 w 5630779"/>
              <a:gd name="connsiteY28" fmla="*/ 1485146 h 3987714"/>
              <a:gd name="connsiteX29" fmla="*/ 4892842 w 5630779"/>
              <a:gd name="connsiteY29" fmla="*/ 1517230 h 3987714"/>
              <a:gd name="connsiteX30" fmla="*/ 4860758 w 5630779"/>
              <a:gd name="connsiteY30" fmla="*/ 1565357 h 3987714"/>
              <a:gd name="connsiteX31" fmla="*/ 4812632 w 5630779"/>
              <a:gd name="connsiteY31" fmla="*/ 1581399 h 3987714"/>
              <a:gd name="connsiteX32" fmla="*/ 4780548 w 5630779"/>
              <a:gd name="connsiteY32" fmla="*/ 1645567 h 3987714"/>
              <a:gd name="connsiteX33" fmla="*/ 4732421 w 5630779"/>
              <a:gd name="connsiteY33" fmla="*/ 1773904 h 3987714"/>
              <a:gd name="connsiteX34" fmla="*/ 4636169 w 5630779"/>
              <a:gd name="connsiteY34" fmla="*/ 1805988 h 3987714"/>
              <a:gd name="connsiteX35" fmla="*/ 4588042 w 5630779"/>
              <a:gd name="connsiteY35" fmla="*/ 1838072 h 3987714"/>
              <a:gd name="connsiteX36" fmla="*/ 4491790 w 5630779"/>
              <a:gd name="connsiteY36" fmla="*/ 1870157 h 3987714"/>
              <a:gd name="connsiteX37" fmla="*/ 4459706 w 5630779"/>
              <a:gd name="connsiteY37" fmla="*/ 1966409 h 3987714"/>
              <a:gd name="connsiteX38" fmla="*/ 4443663 w 5630779"/>
              <a:gd name="connsiteY38" fmla="*/ 2014535 h 3987714"/>
              <a:gd name="connsiteX39" fmla="*/ 4363453 w 5630779"/>
              <a:gd name="connsiteY39" fmla="*/ 2078704 h 3987714"/>
              <a:gd name="connsiteX40" fmla="*/ 4315327 w 5630779"/>
              <a:gd name="connsiteY40" fmla="*/ 2094746 h 3987714"/>
              <a:gd name="connsiteX41" fmla="*/ 4283242 w 5630779"/>
              <a:gd name="connsiteY41" fmla="*/ 2126830 h 3987714"/>
              <a:gd name="connsiteX42" fmla="*/ 4283242 w 5630779"/>
              <a:gd name="connsiteY42" fmla="*/ 2223083 h 3987714"/>
              <a:gd name="connsiteX43" fmla="*/ 4315327 w 5630779"/>
              <a:gd name="connsiteY43" fmla="*/ 2255167 h 3987714"/>
              <a:gd name="connsiteX44" fmla="*/ 4283242 w 5630779"/>
              <a:gd name="connsiteY44" fmla="*/ 2287251 h 3987714"/>
              <a:gd name="connsiteX45" fmla="*/ 4170948 w 5630779"/>
              <a:gd name="connsiteY45" fmla="*/ 2319335 h 3987714"/>
              <a:gd name="connsiteX46" fmla="*/ 4106779 w 5630779"/>
              <a:gd name="connsiteY46" fmla="*/ 2399546 h 3987714"/>
              <a:gd name="connsiteX47" fmla="*/ 4154906 w 5630779"/>
              <a:gd name="connsiteY47" fmla="*/ 2527883 h 3987714"/>
              <a:gd name="connsiteX48" fmla="*/ 4203032 w 5630779"/>
              <a:gd name="connsiteY48" fmla="*/ 2543925 h 3987714"/>
              <a:gd name="connsiteX49" fmla="*/ 4219074 w 5630779"/>
              <a:gd name="connsiteY49" fmla="*/ 2752472 h 3987714"/>
              <a:gd name="connsiteX50" fmla="*/ 4251158 w 5630779"/>
              <a:gd name="connsiteY50" fmla="*/ 2880809 h 3987714"/>
              <a:gd name="connsiteX51" fmla="*/ 4315327 w 5630779"/>
              <a:gd name="connsiteY51" fmla="*/ 2896851 h 3987714"/>
              <a:gd name="connsiteX52" fmla="*/ 4636169 w 5630779"/>
              <a:gd name="connsiteY52" fmla="*/ 2912893 h 3987714"/>
              <a:gd name="connsiteX53" fmla="*/ 4604085 w 5630779"/>
              <a:gd name="connsiteY53" fmla="*/ 3089357 h 3987714"/>
              <a:gd name="connsiteX54" fmla="*/ 4572000 w 5630779"/>
              <a:gd name="connsiteY54" fmla="*/ 3121441 h 3987714"/>
              <a:gd name="connsiteX55" fmla="*/ 4539916 w 5630779"/>
              <a:gd name="connsiteY55" fmla="*/ 3169567 h 3987714"/>
              <a:gd name="connsiteX56" fmla="*/ 4507832 w 5630779"/>
              <a:gd name="connsiteY56" fmla="*/ 3265820 h 3987714"/>
              <a:gd name="connsiteX57" fmla="*/ 4555958 w 5630779"/>
              <a:gd name="connsiteY57" fmla="*/ 3297904 h 3987714"/>
              <a:gd name="connsiteX58" fmla="*/ 4604085 w 5630779"/>
              <a:gd name="connsiteY58" fmla="*/ 3313946 h 3987714"/>
              <a:gd name="connsiteX59" fmla="*/ 4700337 w 5630779"/>
              <a:gd name="connsiteY59" fmla="*/ 3394157 h 3987714"/>
              <a:gd name="connsiteX60" fmla="*/ 4732421 w 5630779"/>
              <a:gd name="connsiteY60" fmla="*/ 3618746 h 3987714"/>
              <a:gd name="connsiteX61" fmla="*/ 4748463 w 5630779"/>
              <a:gd name="connsiteY61" fmla="*/ 3666872 h 3987714"/>
              <a:gd name="connsiteX62" fmla="*/ 4700337 w 5630779"/>
              <a:gd name="connsiteY62" fmla="*/ 3682914 h 3987714"/>
              <a:gd name="connsiteX63" fmla="*/ 4620127 w 5630779"/>
              <a:gd name="connsiteY63" fmla="*/ 3698957 h 3987714"/>
              <a:gd name="connsiteX64" fmla="*/ 4588042 w 5630779"/>
              <a:gd name="connsiteY64" fmla="*/ 3731041 h 3987714"/>
              <a:gd name="connsiteX65" fmla="*/ 4411579 w 5630779"/>
              <a:gd name="connsiteY65" fmla="*/ 3747083 h 3987714"/>
              <a:gd name="connsiteX66" fmla="*/ 4363453 w 5630779"/>
              <a:gd name="connsiteY66" fmla="*/ 3795209 h 3987714"/>
              <a:gd name="connsiteX67" fmla="*/ 4363453 w 5630779"/>
              <a:gd name="connsiteY67" fmla="*/ 3971672 h 3987714"/>
              <a:gd name="connsiteX68" fmla="*/ 4315327 w 5630779"/>
              <a:gd name="connsiteY68" fmla="*/ 3987714 h 3987714"/>
              <a:gd name="connsiteX69" fmla="*/ 4074695 w 5630779"/>
              <a:gd name="connsiteY69" fmla="*/ 3971672 h 3987714"/>
              <a:gd name="connsiteX70" fmla="*/ 4058653 w 5630779"/>
              <a:gd name="connsiteY70" fmla="*/ 3923546 h 3987714"/>
              <a:gd name="connsiteX71" fmla="*/ 3946358 w 5630779"/>
              <a:gd name="connsiteY71" fmla="*/ 3811251 h 3987714"/>
              <a:gd name="connsiteX72" fmla="*/ 3673642 w 5630779"/>
              <a:gd name="connsiteY72" fmla="*/ 3779167 h 3987714"/>
              <a:gd name="connsiteX73" fmla="*/ 3577390 w 5630779"/>
              <a:gd name="connsiteY73" fmla="*/ 3811251 h 3987714"/>
              <a:gd name="connsiteX74" fmla="*/ 3497179 w 5630779"/>
              <a:gd name="connsiteY74" fmla="*/ 3795209 h 3987714"/>
              <a:gd name="connsiteX75" fmla="*/ 3449053 w 5630779"/>
              <a:gd name="connsiteY75" fmla="*/ 3763125 h 3987714"/>
              <a:gd name="connsiteX76" fmla="*/ 3400927 w 5630779"/>
              <a:gd name="connsiteY76" fmla="*/ 3747083 h 3987714"/>
              <a:gd name="connsiteX77" fmla="*/ 3288632 w 5630779"/>
              <a:gd name="connsiteY77" fmla="*/ 3650830 h 3987714"/>
              <a:gd name="connsiteX78" fmla="*/ 3015916 w 5630779"/>
              <a:gd name="connsiteY78" fmla="*/ 3618746 h 3987714"/>
              <a:gd name="connsiteX79" fmla="*/ 2967790 w 5630779"/>
              <a:gd name="connsiteY79" fmla="*/ 3570620 h 3987714"/>
              <a:gd name="connsiteX80" fmla="*/ 2871537 w 5630779"/>
              <a:gd name="connsiteY80" fmla="*/ 3538535 h 3987714"/>
              <a:gd name="connsiteX81" fmla="*/ 2711116 w 5630779"/>
              <a:gd name="connsiteY81" fmla="*/ 3650830 h 3987714"/>
              <a:gd name="connsiteX82" fmla="*/ 2711116 w 5630779"/>
              <a:gd name="connsiteY82" fmla="*/ 3650830 h 3987714"/>
              <a:gd name="connsiteX83" fmla="*/ 2614863 w 5630779"/>
              <a:gd name="connsiteY83" fmla="*/ 3682914 h 3987714"/>
              <a:gd name="connsiteX84" fmla="*/ 2518611 w 5630779"/>
              <a:gd name="connsiteY84" fmla="*/ 3666872 h 3987714"/>
              <a:gd name="connsiteX85" fmla="*/ 2470485 w 5630779"/>
              <a:gd name="connsiteY85" fmla="*/ 3634788 h 3987714"/>
              <a:gd name="connsiteX86" fmla="*/ 2422358 w 5630779"/>
              <a:gd name="connsiteY86" fmla="*/ 3618746 h 3987714"/>
              <a:gd name="connsiteX87" fmla="*/ 2277979 w 5630779"/>
              <a:gd name="connsiteY87" fmla="*/ 3650830 h 3987714"/>
              <a:gd name="connsiteX88" fmla="*/ 2245895 w 5630779"/>
              <a:gd name="connsiteY88" fmla="*/ 3698957 h 3987714"/>
              <a:gd name="connsiteX89" fmla="*/ 2197769 w 5630779"/>
              <a:gd name="connsiteY89" fmla="*/ 3682914 h 3987714"/>
              <a:gd name="connsiteX90" fmla="*/ 2133600 w 5630779"/>
              <a:gd name="connsiteY90" fmla="*/ 3570620 h 3987714"/>
              <a:gd name="connsiteX91" fmla="*/ 2085474 w 5630779"/>
              <a:gd name="connsiteY91" fmla="*/ 3554578 h 3987714"/>
              <a:gd name="connsiteX92" fmla="*/ 1973179 w 5630779"/>
              <a:gd name="connsiteY92" fmla="*/ 3506451 h 3987714"/>
              <a:gd name="connsiteX93" fmla="*/ 1812758 w 5630779"/>
              <a:gd name="connsiteY93" fmla="*/ 3458325 h 3987714"/>
              <a:gd name="connsiteX94" fmla="*/ 1764632 w 5630779"/>
              <a:gd name="connsiteY94" fmla="*/ 3410199 h 3987714"/>
              <a:gd name="connsiteX95" fmla="*/ 1716506 w 5630779"/>
              <a:gd name="connsiteY95" fmla="*/ 3378114 h 3987714"/>
              <a:gd name="connsiteX96" fmla="*/ 1636295 w 5630779"/>
              <a:gd name="connsiteY96" fmla="*/ 3297904 h 3987714"/>
              <a:gd name="connsiteX97" fmla="*/ 1604211 w 5630779"/>
              <a:gd name="connsiteY97" fmla="*/ 3249778 h 3987714"/>
              <a:gd name="connsiteX98" fmla="*/ 1572127 w 5630779"/>
              <a:gd name="connsiteY98" fmla="*/ 3217693 h 3987714"/>
              <a:gd name="connsiteX99" fmla="*/ 1524000 w 5630779"/>
              <a:gd name="connsiteY99" fmla="*/ 3121441 h 3987714"/>
              <a:gd name="connsiteX100" fmla="*/ 1507958 w 5630779"/>
              <a:gd name="connsiteY100" fmla="*/ 3073314 h 3987714"/>
              <a:gd name="connsiteX101" fmla="*/ 1058779 w 5630779"/>
              <a:gd name="connsiteY101" fmla="*/ 3089357 h 3987714"/>
              <a:gd name="connsiteX102" fmla="*/ 786063 w 5630779"/>
              <a:gd name="connsiteY102" fmla="*/ 3073314 h 3987714"/>
              <a:gd name="connsiteX103" fmla="*/ 689811 w 5630779"/>
              <a:gd name="connsiteY103" fmla="*/ 3009146 h 3987714"/>
              <a:gd name="connsiteX104" fmla="*/ 609600 w 5630779"/>
              <a:gd name="connsiteY104" fmla="*/ 2896851 h 3987714"/>
              <a:gd name="connsiteX105" fmla="*/ 513348 w 5630779"/>
              <a:gd name="connsiteY105" fmla="*/ 2832683 h 3987714"/>
              <a:gd name="connsiteX106" fmla="*/ 465221 w 5630779"/>
              <a:gd name="connsiteY106" fmla="*/ 2800599 h 3987714"/>
              <a:gd name="connsiteX107" fmla="*/ 336885 w 5630779"/>
              <a:gd name="connsiteY107" fmla="*/ 2704346 h 3987714"/>
              <a:gd name="connsiteX108" fmla="*/ 288758 w 5630779"/>
              <a:gd name="connsiteY108" fmla="*/ 2688304 h 3987714"/>
              <a:gd name="connsiteX109" fmla="*/ 192506 w 5630779"/>
              <a:gd name="connsiteY109" fmla="*/ 2640178 h 3987714"/>
              <a:gd name="connsiteX110" fmla="*/ 96253 w 5630779"/>
              <a:gd name="connsiteY110" fmla="*/ 2592051 h 3987714"/>
              <a:gd name="connsiteX111" fmla="*/ 48127 w 5630779"/>
              <a:gd name="connsiteY111" fmla="*/ 2543925 h 3987714"/>
              <a:gd name="connsiteX112" fmla="*/ 0 w 5630779"/>
              <a:gd name="connsiteY112" fmla="*/ 2367462 h 3987714"/>
              <a:gd name="connsiteX113" fmla="*/ 16042 w 5630779"/>
              <a:gd name="connsiteY113" fmla="*/ 2062662 h 3987714"/>
              <a:gd name="connsiteX114" fmla="*/ 64169 w 5630779"/>
              <a:gd name="connsiteY114" fmla="*/ 1966409 h 3987714"/>
              <a:gd name="connsiteX115" fmla="*/ 96253 w 5630779"/>
              <a:gd name="connsiteY115" fmla="*/ 1902241 h 3987714"/>
              <a:gd name="connsiteX116" fmla="*/ 112295 w 5630779"/>
              <a:gd name="connsiteY116" fmla="*/ 1838072 h 3987714"/>
              <a:gd name="connsiteX117" fmla="*/ 128337 w 5630779"/>
              <a:gd name="connsiteY117" fmla="*/ 1757862 h 3987714"/>
              <a:gd name="connsiteX118" fmla="*/ 160421 w 5630779"/>
              <a:gd name="connsiteY118" fmla="*/ 1661609 h 3987714"/>
              <a:gd name="connsiteX119" fmla="*/ 208548 w 5630779"/>
              <a:gd name="connsiteY119" fmla="*/ 1581399 h 3987714"/>
              <a:gd name="connsiteX120" fmla="*/ 272716 w 5630779"/>
              <a:gd name="connsiteY120" fmla="*/ 1565357 h 3987714"/>
              <a:gd name="connsiteX121" fmla="*/ 304800 w 5630779"/>
              <a:gd name="connsiteY121" fmla="*/ 1533272 h 3987714"/>
              <a:gd name="connsiteX122" fmla="*/ 513348 w 5630779"/>
              <a:gd name="connsiteY122" fmla="*/ 1485146 h 3987714"/>
              <a:gd name="connsiteX123" fmla="*/ 529390 w 5630779"/>
              <a:gd name="connsiteY123" fmla="*/ 1437020 h 3987714"/>
              <a:gd name="connsiteX124" fmla="*/ 497306 w 5630779"/>
              <a:gd name="connsiteY124" fmla="*/ 1164304 h 3987714"/>
              <a:gd name="connsiteX125" fmla="*/ 513348 w 5630779"/>
              <a:gd name="connsiteY125" fmla="*/ 1100135 h 3987714"/>
              <a:gd name="connsiteX126" fmla="*/ 593558 w 5630779"/>
              <a:gd name="connsiteY126" fmla="*/ 1116178 h 3987714"/>
              <a:gd name="connsiteX127" fmla="*/ 673769 w 5630779"/>
              <a:gd name="connsiteY127" fmla="*/ 1212430 h 3987714"/>
              <a:gd name="connsiteX128" fmla="*/ 689811 w 5630779"/>
              <a:gd name="connsiteY128" fmla="*/ 1148262 h 3987714"/>
              <a:gd name="connsiteX129" fmla="*/ 673769 w 5630779"/>
              <a:gd name="connsiteY129" fmla="*/ 1084093 h 3987714"/>
              <a:gd name="connsiteX130" fmla="*/ 625642 w 5630779"/>
              <a:gd name="connsiteY130" fmla="*/ 1003883 h 3987714"/>
              <a:gd name="connsiteX131" fmla="*/ 577516 w 5630779"/>
              <a:gd name="connsiteY131" fmla="*/ 987841 h 3987714"/>
              <a:gd name="connsiteX132" fmla="*/ 529390 w 5630779"/>
              <a:gd name="connsiteY132" fmla="*/ 939714 h 3987714"/>
              <a:gd name="connsiteX133" fmla="*/ 497306 w 5630779"/>
              <a:gd name="connsiteY133" fmla="*/ 843462 h 3987714"/>
              <a:gd name="connsiteX134" fmla="*/ 433137 w 5630779"/>
              <a:gd name="connsiteY134" fmla="*/ 779293 h 3987714"/>
              <a:gd name="connsiteX135" fmla="*/ 449179 w 5630779"/>
              <a:gd name="connsiteY135" fmla="*/ 586788 h 3987714"/>
              <a:gd name="connsiteX136" fmla="*/ 465221 w 5630779"/>
              <a:gd name="connsiteY136" fmla="*/ 538662 h 3987714"/>
              <a:gd name="connsiteX137" fmla="*/ 513348 w 5630779"/>
              <a:gd name="connsiteY137" fmla="*/ 506578 h 3987714"/>
              <a:gd name="connsiteX138" fmla="*/ 529390 w 5630779"/>
              <a:gd name="connsiteY138" fmla="*/ 458451 h 3987714"/>
              <a:gd name="connsiteX139" fmla="*/ 545432 w 5630779"/>
              <a:gd name="connsiteY139" fmla="*/ 394283 h 3987714"/>
              <a:gd name="connsiteX140" fmla="*/ 577516 w 5630779"/>
              <a:gd name="connsiteY140" fmla="*/ 346157 h 3987714"/>
              <a:gd name="connsiteX141" fmla="*/ 577516 w 5630779"/>
              <a:gd name="connsiteY141" fmla="*/ 169693 h 3987714"/>
              <a:gd name="connsiteX142" fmla="*/ 561474 w 5630779"/>
              <a:gd name="connsiteY142" fmla="*/ 121567 h 3987714"/>
              <a:gd name="connsiteX143" fmla="*/ 513348 w 5630779"/>
              <a:gd name="connsiteY143" fmla="*/ 89483 h 3987714"/>
              <a:gd name="connsiteX144" fmla="*/ 529390 w 5630779"/>
              <a:gd name="connsiteY144" fmla="*/ 25314 h 3987714"/>
              <a:gd name="connsiteX145" fmla="*/ 641685 w 5630779"/>
              <a:gd name="connsiteY145" fmla="*/ 73441 h 3987714"/>
              <a:gd name="connsiteX146" fmla="*/ 962527 w 5630779"/>
              <a:gd name="connsiteY146" fmla="*/ 41357 h 3987714"/>
              <a:gd name="connsiteX147" fmla="*/ 978569 w 5630779"/>
              <a:gd name="connsiteY147" fmla="*/ 25314 h 398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630779" h="3987714">
                <a:moveTo>
                  <a:pt x="288758" y="25314"/>
                </a:moveTo>
                <a:cubicBezTo>
                  <a:pt x="582860" y="-23702"/>
                  <a:pt x="336573" y="11047"/>
                  <a:pt x="978569" y="25314"/>
                </a:cubicBezTo>
                <a:lnTo>
                  <a:pt x="1828800" y="41357"/>
                </a:lnTo>
                <a:lnTo>
                  <a:pt x="3304674" y="25314"/>
                </a:lnTo>
                <a:cubicBezTo>
                  <a:pt x="3374382" y="23986"/>
                  <a:pt x="3443500" y="9272"/>
                  <a:pt x="3513221" y="9272"/>
                </a:cubicBezTo>
                <a:cubicBezTo>
                  <a:pt x="3850148" y="9272"/>
                  <a:pt x="4186990" y="19967"/>
                  <a:pt x="4523874" y="25314"/>
                </a:cubicBezTo>
                <a:cubicBezTo>
                  <a:pt x="4631061" y="37224"/>
                  <a:pt x="4736996" y="49970"/>
                  <a:pt x="4844716" y="57399"/>
                </a:cubicBezTo>
                <a:cubicBezTo>
                  <a:pt x="4940889" y="64032"/>
                  <a:pt x="5037221" y="68094"/>
                  <a:pt x="5133474" y="73441"/>
                </a:cubicBezTo>
                <a:cubicBezTo>
                  <a:pt x="5240421" y="68094"/>
                  <a:pt x="5347675" y="47704"/>
                  <a:pt x="5454316" y="57399"/>
                </a:cubicBezTo>
                <a:cubicBezTo>
                  <a:pt x="5483484" y="60051"/>
                  <a:pt x="5491087" y="139458"/>
                  <a:pt x="5502442" y="153651"/>
                </a:cubicBezTo>
                <a:cubicBezTo>
                  <a:pt x="5514486" y="168706"/>
                  <a:pt x="5534527" y="175040"/>
                  <a:pt x="5550569" y="185735"/>
                </a:cubicBezTo>
                <a:cubicBezTo>
                  <a:pt x="5555916" y="201777"/>
                  <a:pt x="5564040" y="217149"/>
                  <a:pt x="5566611" y="233862"/>
                </a:cubicBezTo>
                <a:cubicBezTo>
                  <a:pt x="5574783" y="286977"/>
                  <a:pt x="5564288" y="343778"/>
                  <a:pt x="5582653" y="394283"/>
                </a:cubicBezTo>
                <a:cubicBezTo>
                  <a:pt x="5588432" y="410175"/>
                  <a:pt x="5614737" y="404978"/>
                  <a:pt x="5630779" y="410325"/>
                </a:cubicBezTo>
                <a:cubicBezTo>
                  <a:pt x="5620997" y="449453"/>
                  <a:pt x="5623516" y="486146"/>
                  <a:pt x="5582653" y="506578"/>
                </a:cubicBezTo>
                <a:cubicBezTo>
                  <a:pt x="5552404" y="521703"/>
                  <a:pt x="5486400" y="538662"/>
                  <a:pt x="5486400" y="538662"/>
                </a:cubicBezTo>
                <a:cubicBezTo>
                  <a:pt x="5450015" y="684201"/>
                  <a:pt x="5492636" y="504364"/>
                  <a:pt x="5454316" y="715125"/>
                </a:cubicBezTo>
                <a:cubicBezTo>
                  <a:pt x="5446259" y="759438"/>
                  <a:pt x="5435976" y="786187"/>
                  <a:pt x="5422232" y="827420"/>
                </a:cubicBezTo>
                <a:cubicBezTo>
                  <a:pt x="5427579" y="854157"/>
                  <a:pt x="5431661" y="881178"/>
                  <a:pt x="5438274" y="907630"/>
                </a:cubicBezTo>
                <a:cubicBezTo>
                  <a:pt x="5442375" y="924035"/>
                  <a:pt x="5451291" y="939120"/>
                  <a:pt x="5454316" y="955757"/>
                </a:cubicBezTo>
                <a:cubicBezTo>
                  <a:pt x="5462028" y="998173"/>
                  <a:pt x="5465011" y="1041314"/>
                  <a:pt x="5470358" y="1084093"/>
                </a:cubicBezTo>
                <a:cubicBezTo>
                  <a:pt x="5439611" y="1176335"/>
                  <a:pt x="5477200" y="1111395"/>
                  <a:pt x="5342021" y="1148262"/>
                </a:cubicBezTo>
                <a:cubicBezTo>
                  <a:pt x="5318950" y="1154554"/>
                  <a:pt x="5299833" y="1170926"/>
                  <a:pt x="5277853" y="1180346"/>
                </a:cubicBezTo>
                <a:cubicBezTo>
                  <a:pt x="5262310" y="1187007"/>
                  <a:pt x="5245769" y="1191041"/>
                  <a:pt x="5229727" y="1196388"/>
                </a:cubicBezTo>
                <a:cubicBezTo>
                  <a:pt x="5224380" y="1217778"/>
                  <a:pt x="5231747" y="1247913"/>
                  <a:pt x="5213685" y="1260557"/>
                </a:cubicBezTo>
                <a:cubicBezTo>
                  <a:pt x="5172126" y="1289649"/>
                  <a:pt x="5069306" y="1308683"/>
                  <a:pt x="5069306" y="1308683"/>
                </a:cubicBezTo>
                <a:cubicBezTo>
                  <a:pt x="5015452" y="1362536"/>
                  <a:pt x="5023710" y="1339930"/>
                  <a:pt x="5005137" y="1404935"/>
                </a:cubicBezTo>
                <a:cubicBezTo>
                  <a:pt x="4999080" y="1426135"/>
                  <a:pt x="5004685" y="1453514"/>
                  <a:pt x="4989095" y="1469104"/>
                </a:cubicBezTo>
                <a:cubicBezTo>
                  <a:pt x="4973505" y="1484694"/>
                  <a:pt x="4946316" y="1479799"/>
                  <a:pt x="4924927" y="1485146"/>
                </a:cubicBezTo>
                <a:cubicBezTo>
                  <a:pt x="4914232" y="1495841"/>
                  <a:pt x="4902290" y="1505420"/>
                  <a:pt x="4892842" y="1517230"/>
                </a:cubicBezTo>
                <a:cubicBezTo>
                  <a:pt x="4880798" y="1532285"/>
                  <a:pt x="4875813" y="1553313"/>
                  <a:pt x="4860758" y="1565357"/>
                </a:cubicBezTo>
                <a:cubicBezTo>
                  <a:pt x="4847554" y="1575921"/>
                  <a:pt x="4828674" y="1576052"/>
                  <a:pt x="4812632" y="1581399"/>
                </a:cubicBezTo>
                <a:cubicBezTo>
                  <a:pt x="4801937" y="1602788"/>
                  <a:pt x="4788110" y="1622880"/>
                  <a:pt x="4780548" y="1645567"/>
                </a:cubicBezTo>
                <a:cubicBezTo>
                  <a:pt x="4768628" y="1681328"/>
                  <a:pt x="4774043" y="1747891"/>
                  <a:pt x="4732421" y="1773904"/>
                </a:cubicBezTo>
                <a:cubicBezTo>
                  <a:pt x="4703742" y="1791828"/>
                  <a:pt x="4664309" y="1787229"/>
                  <a:pt x="4636169" y="1805988"/>
                </a:cubicBezTo>
                <a:cubicBezTo>
                  <a:pt x="4620127" y="1816683"/>
                  <a:pt x="4605661" y="1830241"/>
                  <a:pt x="4588042" y="1838072"/>
                </a:cubicBezTo>
                <a:cubicBezTo>
                  <a:pt x="4557137" y="1851808"/>
                  <a:pt x="4491790" y="1870157"/>
                  <a:pt x="4491790" y="1870157"/>
                </a:cubicBezTo>
                <a:lnTo>
                  <a:pt x="4459706" y="1966409"/>
                </a:lnTo>
                <a:cubicBezTo>
                  <a:pt x="4454359" y="1982451"/>
                  <a:pt x="4455620" y="2002578"/>
                  <a:pt x="4443663" y="2014535"/>
                </a:cubicBezTo>
                <a:cubicBezTo>
                  <a:pt x="4413820" y="2044378"/>
                  <a:pt x="4403928" y="2058467"/>
                  <a:pt x="4363453" y="2078704"/>
                </a:cubicBezTo>
                <a:cubicBezTo>
                  <a:pt x="4348328" y="2086266"/>
                  <a:pt x="4331369" y="2089399"/>
                  <a:pt x="4315327" y="2094746"/>
                </a:cubicBezTo>
                <a:cubicBezTo>
                  <a:pt x="4304632" y="2105441"/>
                  <a:pt x="4291024" y="2113861"/>
                  <a:pt x="4283242" y="2126830"/>
                </a:cubicBezTo>
                <a:cubicBezTo>
                  <a:pt x="4261853" y="2162478"/>
                  <a:pt x="4261853" y="2187435"/>
                  <a:pt x="4283242" y="2223083"/>
                </a:cubicBezTo>
                <a:cubicBezTo>
                  <a:pt x="4291024" y="2236052"/>
                  <a:pt x="4304632" y="2244472"/>
                  <a:pt x="4315327" y="2255167"/>
                </a:cubicBezTo>
                <a:cubicBezTo>
                  <a:pt x="4304632" y="2265862"/>
                  <a:pt x="4296211" y="2279469"/>
                  <a:pt x="4283242" y="2287251"/>
                </a:cubicBezTo>
                <a:cubicBezTo>
                  <a:pt x="4266803" y="2297114"/>
                  <a:pt x="4182935" y="2316338"/>
                  <a:pt x="4170948" y="2319335"/>
                </a:cubicBezTo>
                <a:cubicBezTo>
                  <a:pt x="4154997" y="2335286"/>
                  <a:pt x="4109309" y="2376779"/>
                  <a:pt x="4106779" y="2399546"/>
                </a:cubicBezTo>
                <a:cubicBezTo>
                  <a:pt x="4101292" y="2448926"/>
                  <a:pt x="4110988" y="2501532"/>
                  <a:pt x="4154906" y="2527883"/>
                </a:cubicBezTo>
                <a:cubicBezTo>
                  <a:pt x="4169406" y="2536583"/>
                  <a:pt x="4186990" y="2538578"/>
                  <a:pt x="4203032" y="2543925"/>
                </a:cubicBezTo>
                <a:cubicBezTo>
                  <a:pt x="4275860" y="2653167"/>
                  <a:pt x="4206556" y="2527149"/>
                  <a:pt x="4219074" y="2752472"/>
                </a:cubicBezTo>
                <a:cubicBezTo>
                  <a:pt x="4221520" y="2796500"/>
                  <a:pt x="4226698" y="2844119"/>
                  <a:pt x="4251158" y="2880809"/>
                </a:cubicBezTo>
                <a:cubicBezTo>
                  <a:pt x="4263388" y="2899154"/>
                  <a:pt x="4293355" y="2895020"/>
                  <a:pt x="4315327" y="2896851"/>
                </a:cubicBezTo>
                <a:cubicBezTo>
                  <a:pt x="4422038" y="2905744"/>
                  <a:pt x="4529222" y="2907546"/>
                  <a:pt x="4636169" y="2912893"/>
                </a:cubicBezTo>
                <a:cubicBezTo>
                  <a:pt x="4625474" y="2971714"/>
                  <a:pt x="4621667" y="3032215"/>
                  <a:pt x="4604085" y="3089357"/>
                </a:cubicBezTo>
                <a:cubicBezTo>
                  <a:pt x="4599637" y="3103813"/>
                  <a:pt x="4581448" y="3109631"/>
                  <a:pt x="4572000" y="3121441"/>
                </a:cubicBezTo>
                <a:cubicBezTo>
                  <a:pt x="4559956" y="3136496"/>
                  <a:pt x="4547746" y="3151949"/>
                  <a:pt x="4539916" y="3169567"/>
                </a:cubicBezTo>
                <a:cubicBezTo>
                  <a:pt x="4526181" y="3200472"/>
                  <a:pt x="4507832" y="3265820"/>
                  <a:pt x="4507832" y="3265820"/>
                </a:cubicBezTo>
                <a:cubicBezTo>
                  <a:pt x="4523874" y="3276515"/>
                  <a:pt x="4538713" y="3289282"/>
                  <a:pt x="4555958" y="3297904"/>
                </a:cubicBezTo>
                <a:cubicBezTo>
                  <a:pt x="4571083" y="3305466"/>
                  <a:pt x="4589403" y="3305556"/>
                  <a:pt x="4604085" y="3313946"/>
                </a:cubicBezTo>
                <a:cubicBezTo>
                  <a:pt x="4648576" y="3339369"/>
                  <a:pt x="4667323" y="3361142"/>
                  <a:pt x="4700337" y="3394157"/>
                </a:cubicBezTo>
                <a:cubicBezTo>
                  <a:pt x="4740088" y="3513409"/>
                  <a:pt x="4697275" y="3372724"/>
                  <a:pt x="4732421" y="3618746"/>
                </a:cubicBezTo>
                <a:cubicBezTo>
                  <a:pt x="4734812" y="3635486"/>
                  <a:pt x="4743116" y="3650830"/>
                  <a:pt x="4748463" y="3666872"/>
                </a:cubicBezTo>
                <a:cubicBezTo>
                  <a:pt x="4732421" y="3672219"/>
                  <a:pt x="4716742" y="3678813"/>
                  <a:pt x="4700337" y="3682914"/>
                </a:cubicBezTo>
                <a:cubicBezTo>
                  <a:pt x="4673885" y="3689527"/>
                  <a:pt x="4645189" y="3688216"/>
                  <a:pt x="4620127" y="3698957"/>
                </a:cubicBezTo>
                <a:cubicBezTo>
                  <a:pt x="4606225" y="3704915"/>
                  <a:pt x="4602779" y="3727640"/>
                  <a:pt x="4588042" y="3731041"/>
                </a:cubicBezTo>
                <a:cubicBezTo>
                  <a:pt x="4530491" y="3744322"/>
                  <a:pt x="4470400" y="3741736"/>
                  <a:pt x="4411579" y="3747083"/>
                </a:cubicBezTo>
                <a:cubicBezTo>
                  <a:pt x="4395537" y="3763125"/>
                  <a:pt x="4367902" y="3772963"/>
                  <a:pt x="4363453" y="3795209"/>
                </a:cubicBezTo>
                <a:cubicBezTo>
                  <a:pt x="4353010" y="3847424"/>
                  <a:pt x="4405927" y="3918580"/>
                  <a:pt x="4363453" y="3971672"/>
                </a:cubicBezTo>
                <a:cubicBezTo>
                  <a:pt x="4352890" y="3984876"/>
                  <a:pt x="4331369" y="3982367"/>
                  <a:pt x="4315327" y="3987714"/>
                </a:cubicBezTo>
                <a:cubicBezTo>
                  <a:pt x="4235116" y="3982367"/>
                  <a:pt x="4152684" y="3991169"/>
                  <a:pt x="4074695" y="3971672"/>
                </a:cubicBezTo>
                <a:cubicBezTo>
                  <a:pt x="4058290" y="3967571"/>
                  <a:pt x="4066865" y="3938328"/>
                  <a:pt x="4058653" y="3923546"/>
                </a:cubicBezTo>
                <a:cubicBezTo>
                  <a:pt x="4000149" y="3818237"/>
                  <a:pt x="4024470" y="3837288"/>
                  <a:pt x="3946358" y="3811251"/>
                </a:cubicBezTo>
                <a:cubicBezTo>
                  <a:pt x="3850266" y="3715159"/>
                  <a:pt x="3903970" y="3744618"/>
                  <a:pt x="3673642" y="3779167"/>
                </a:cubicBezTo>
                <a:cubicBezTo>
                  <a:pt x="3640197" y="3784184"/>
                  <a:pt x="3577390" y="3811251"/>
                  <a:pt x="3577390" y="3811251"/>
                </a:cubicBezTo>
                <a:cubicBezTo>
                  <a:pt x="3550653" y="3805904"/>
                  <a:pt x="3522709" y="3804783"/>
                  <a:pt x="3497179" y="3795209"/>
                </a:cubicBezTo>
                <a:cubicBezTo>
                  <a:pt x="3479126" y="3788439"/>
                  <a:pt x="3466298" y="3771747"/>
                  <a:pt x="3449053" y="3763125"/>
                </a:cubicBezTo>
                <a:cubicBezTo>
                  <a:pt x="3433928" y="3755563"/>
                  <a:pt x="3416969" y="3752430"/>
                  <a:pt x="3400927" y="3747083"/>
                </a:cubicBezTo>
                <a:cubicBezTo>
                  <a:pt x="3390206" y="3736362"/>
                  <a:pt x="3319172" y="3656938"/>
                  <a:pt x="3288632" y="3650830"/>
                </a:cubicBezTo>
                <a:cubicBezTo>
                  <a:pt x="3198877" y="3632879"/>
                  <a:pt x="3106821" y="3629441"/>
                  <a:pt x="3015916" y="3618746"/>
                </a:cubicBezTo>
                <a:cubicBezTo>
                  <a:pt x="2999874" y="3602704"/>
                  <a:pt x="2987622" y="3581638"/>
                  <a:pt x="2967790" y="3570620"/>
                </a:cubicBezTo>
                <a:cubicBezTo>
                  <a:pt x="2938226" y="3554196"/>
                  <a:pt x="2871537" y="3538535"/>
                  <a:pt x="2871537" y="3538535"/>
                </a:cubicBezTo>
                <a:cubicBezTo>
                  <a:pt x="2763350" y="3565583"/>
                  <a:pt x="2822959" y="3538988"/>
                  <a:pt x="2711116" y="3650830"/>
                </a:cubicBezTo>
                <a:lnTo>
                  <a:pt x="2711116" y="3650830"/>
                </a:lnTo>
                <a:lnTo>
                  <a:pt x="2614863" y="3682914"/>
                </a:lnTo>
                <a:cubicBezTo>
                  <a:pt x="2582779" y="3677567"/>
                  <a:pt x="2549468" y="3677158"/>
                  <a:pt x="2518611" y="3666872"/>
                </a:cubicBezTo>
                <a:cubicBezTo>
                  <a:pt x="2500320" y="3660775"/>
                  <a:pt x="2487730" y="3643410"/>
                  <a:pt x="2470485" y="3634788"/>
                </a:cubicBezTo>
                <a:cubicBezTo>
                  <a:pt x="2455360" y="3627226"/>
                  <a:pt x="2438400" y="3624093"/>
                  <a:pt x="2422358" y="3618746"/>
                </a:cubicBezTo>
                <a:cubicBezTo>
                  <a:pt x="2420591" y="3619099"/>
                  <a:pt x="2287688" y="3644358"/>
                  <a:pt x="2277979" y="3650830"/>
                </a:cubicBezTo>
                <a:cubicBezTo>
                  <a:pt x="2261937" y="3661525"/>
                  <a:pt x="2256590" y="3682915"/>
                  <a:pt x="2245895" y="3698957"/>
                </a:cubicBezTo>
                <a:cubicBezTo>
                  <a:pt x="2229853" y="3693609"/>
                  <a:pt x="2210973" y="3693478"/>
                  <a:pt x="2197769" y="3682914"/>
                </a:cubicBezTo>
                <a:cubicBezTo>
                  <a:pt x="2147050" y="3642338"/>
                  <a:pt x="2180968" y="3617987"/>
                  <a:pt x="2133600" y="3570620"/>
                </a:cubicBezTo>
                <a:cubicBezTo>
                  <a:pt x="2121643" y="3558663"/>
                  <a:pt x="2101516" y="3559925"/>
                  <a:pt x="2085474" y="3554578"/>
                </a:cubicBezTo>
                <a:cubicBezTo>
                  <a:pt x="2009121" y="3503674"/>
                  <a:pt x="2067353" y="3534703"/>
                  <a:pt x="1973179" y="3506451"/>
                </a:cubicBezTo>
                <a:cubicBezTo>
                  <a:pt x="1777897" y="3447867"/>
                  <a:pt x="1960661" y="3495300"/>
                  <a:pt x="1812758" y="3458325"/>
                </a:cubicBezTo>
                <a:cubicBezTo>
                  <a:pt x="1796716" y="3442283"/>
                  <a:pt x="1782060" y="3424723"/>
                  <a:pt x="1764632" y="3410199"/>
                </a:cubicBezTo>
                <a:cubicBezTo>
                  <a:pt x="1749821" y="3397856"/>
                  <a:pt x="1730139" y="3391747"/>
                  <a:pt x="1716506" y="3378114"/>
                </a:cubicBezTo>
                <a:cubicBezTo>
                  <a:pt x="1609562" y="3271170"/>
                  <a:pt x="1764626" y="3383458"/>
                  <a:pt x="1636295" y="3297904"/>
                </a:cubicBezTo>
                <a:cubicBezTo>
                  <a:pt x="1625600" y="3281862"/>
                  <a:pt x="1616255" y="3264833"/>
                  <a:pt x="1604211" y="3249778"/>
                </a:cubicBezTo>
                <a:cubicBezTo>
                  <a:pt x="1594763" y="3237967"/>
                  <a:pt x="1578891" y="3231221"/>
                  <a:pt x="1572127" y="3217693"/>
                </a:cubicBezTo>
                <a:cubicBezTo>
                  <a:pt x="1512999" y="3099435"/>
                  <a:pt x="1598716" y="3196155"/>
                  <a:pt x="1524000" y="3121441"/>
                </a:cubicBezTo>
                <a:cubicBezTo>
                  <a:pt x="1518653" y="3105399"/>
                  <a:pt x="1524828" y="3074477"/>
                  <a:pt x="1507958" y="3073314"/>
                </a:cubicBezTo>
                <a:cubicBezTo>
                  <a:pt x="1358491" y="3063006"/>
                  <a:pt x="1208601" y="3089357"/>
                  <a:pt x="1058779" y="3089357"/>
                </a:cubicBezTo>
                <a:cubicBezTo>
                  <a:pt x="967717" y="3089357"/>
                  <a:pt x="876968" y="3078662"/>
                  <a:pt x="786063" y="3073314"/>
                </a:cubicBezTo>
                <a:cubicBezTo>
                  <a:pt x="735607" y="3056495"/>
                  <a:pt x="724144" y="3060646"/>
                  <a:pt x="689811" y="3009146"/>
                </a:cubicBezTo>
                <a:cubicBezTo>
                  <a:pt x="635131" y="2927126"/>
                  <a:pt x="737732" y="2982272"/>
                  <a:pt x="609600" y="2896851"/>
                </a:cubicBezTo>
                <a:lnTo>
                  <a:pt x="513348" y="2832683"/>
                </a:lnTo>
                <a:cubicBezTo>
                  <a:pt x="497306" y="2821988"/>
                  <a:pt x="478854" y="2814232"/>
                  <a:pt x="465221" y="2800599"/>
                </a:cubicBezTo>
                <a:cubicBezTo>
                  <a:pt x="427215" y="2762592"/>
                  <a:pt x="391305" y="2722486"/>
                  <a:pt x="336885" y="2704346"/>
                </a:cubicBezTo>
                <a:lnTo>
                  <a:pt x="288758" y="2688304"/>
                </a:lnTo>
                <a:cubicBezTo>
                  <a:pt x="150831" y="2596353"/>
                  <a:pt x="325344" y="2706597"/>
                  <a:pt x="192506" y="2640178"/>
                </a:cubicBezTo>
                <a:cubicBezTo>
                  <a:pt x="68114" y="2577981"/>
                  <a:pt x="217218" y="2632373"/>
                  <a:pt x="96253" y="2592051"/>
                </a:cubicBezTo>
                <a:cubicBezTo>
                  <a:pt x="80211" y="2576009"/>
                  <a:pt x="59145" y="2563757"/>
                  <a:pt x="48127" y="2543925"/>
                </a:cubicBezTo>
                <a:cubicBezTo>
                  <a:pt x="22684" y="2498128"/>
                  <a:pt x="10368" y="2419302"/>
                  <a:pt x="0" y="2367462"/>
                </a:cubicBezTo>
                <a:cubicBezTo>
                  <a:pt x="5347" y="2265862"/>
                  <a:pt x="6831" y="2163985"/>
                  <a:pt x="16042" y="2062662"/>
                </a:cubicBezTo>
                <a:cubicBezTo>
                  <a:pt x="20017" y="2018942"/>
                  <a:pt x="43416" y="2002726"/>
                  <a:pt x="64169" y="1966409"/>
                </a:cubicBezTo>
                <a:cubicBezTo>
                  <a:pt x="76034" y="1945646"/>
                  <a:pt x="85558" y="1923630"/>
                  <a:pt x="96253" y="1902241"/>
                </a:cubicBezTo>
                <a:cubicBezTo>
                  <a:pt x="101600" y="1880851"/>
                  <a:pt x="107512" y="1859595"/>
                  <a:pt x="112295" y="1838072"/>
                </a:cubicBezTo>
                <a:cubicBezTo>
                  <a:pt x="118210" y="1811455"/>
                  <a:pt x="121163" y="1784167"/>
                  <a:pt x="128337" y="1757862"/>
                </a:cubicBezTo>
                <a:cubicBezTo>
                  <a:pt x="137236" y="1725234"/>
                  <a:pt x="149726" y="1693693"/>
                  <a:pt x="160421" y="1661609"/>
                </a:cubicBezTo>
                <a:cubicBezTo>
                  <a:pt x="171398" y="1628677"/>
                  <a:pt x="173314" y="1599016"/>
                  <a:pt x="208548" y="1581399"/>
                </a:cubicBezTo>
                <a:cubicBezTo>
                  <a:pt x="228268" y="1571539"/>
                  <a:pt x="251327" y="1570704"/>
                  <a:pt x="272716" y="1565357"/>
                </a:cubicBezTo>
                <a:cubicBezTo>
                  <a:pt x="283411" y="1554662"/>
                  <a:pt x="290063" y="1536673"/>
                  <a:pt x="304800" y="1533272"/>
                </a:cubicBezTo>
                <a:cubicBezTo>
                  <a:pt x="531151" y="1481036"/>
                  <a:pt x="430580" y="1567911"/>
                  <a:pt x="513348" y="1485146"/>
                </a:cubicBezTo>
                <a:cubicBezTo>
                  <a:pt x="518695" y="1469104"/>
                  <a:pt x="529390" y="1453930"/>
                  <a:pt x="529390" y="1437020"/>
                </a:cubicBezTo>
                <a:cubicBezTo>
                  <a:pt x="529390" y="1247303"/>
                  <a:pt x="533196" y="1271975"/>
                  <a:pt x="497306" y="1164304"/>
                </a:cubicBezTo>
                <a:cubicBezTo>
                  <a:pt x="502653" y="1142914"/>
                  <a:pt x="493628" y="1109995"/>
                  <a:pt x="513348" y="1100135"/>
                </a:cubicBezTo>
                <a:cubicBezTo>
                  <a:pt x="537736" y="1087941"/>
                  <a:pt x="569170" y="1103984"/>
                  <a:pt x="593558" y="1116178"/>
                </a:cubicBezTo>
                <a:cubicBezTo>
                  <a:pt x="624440" y="1131619"/>
                  <a:pt x="655342" y="1184790"/>
                  <a:pt x="673769" y="1212430"/>
                </a:cubicBezTo>
                <a:cubicBezTo>
                  <a:pt x="679116" y="1191041"/>
                  <a:pt x="689811" y="1170310"/>
                  <a:pt x="689811" y="1148262"/>
                </a:cubicBezTo>
                <a:cubicBezTo>
                  <a:pt x="689811" y="1126214"/>
                  <a:pt x="679826" y="1105293"/>
                  <a:pt x="673769" y="1084093"/>
                </a:cubicBezTo>
                <a:cubicBezTo>
                  <a:pt x="663326" y="1047542"/>
                  <a:pt x="660398" y="1024736"/>
                  <a:pt x="625642" y="1003883"/>
                </a:cubicBezTo>
                <a:cubicBezTo>
                  <a:pt x="611142" y="995183"/>
                  <a:pt x="593558" y="993188"/>
                  <a:pt x="577516" y="987841"/>
                </a:cubicBezTo>
                <a:cubicBezTo>
                  <a:pt x="561474" y="971799"/>
                  <a:pt x="540408" y="959546"/>
                  <a:pt x="529390" y="939714"/>
                </a:cubicBezTo>
                <a:cubicBezTo>
                  <a:pt x="512966" y="910150"/>
                  <a:pt x="521220" y="867376"/>
                  <a:pt x="497306" y="843462"/>
                </a:cubicBezTo>
                <a:lnTo>
                  <a:pt x="433137" y="779293"/>
                </a:lnTo>
                <a:cubicBezTo>
                  <a:pt x="438484" y="715125"/>
                  <a:pt x="440669" y="650614"/>
                  <a:pt x="449179" y="586788"/>
                </a:cubicBezTo>
                <a:cubicBezTo>
                  <a:pt x="451414" y="570027"/>
                  <a:pt x="454657" y="551866"/>
                  <a:pt x="465221" y="538662"/>
                </a:cubicBezTo>
                <a:cubicBezTo>
                  <a:pt x="477265" y="523607"/>
                  <a:pt x="497306" y="517273"/>
                  <a:pt x="513348" y="506578"/>
                </a:cubicBezTo>
                <a:cubicBezTo>
                  <a:pt x="518695" y="490536"/>
                  <a:pt x="524744" y="474710"/>
                  <a:pt x="529390" y="458451"/>
                </a:cubicBezTo>
                <a:cubicBezTo>
                  <a:pt x="535447" y="437252"/>
                  <a:pt x="536747" y="414548"/>
                  <a:pt x="545432" y="394283"/>
                </a:cubicBezTo>
                <a:cubicBezTo>
                  <a:pt x="553027" y="376562"/>
                  <a:pt x="566821" y="362199"/>
                  <a:pt x="577516" y="346157"/>
                </a:cubicBezTo>
                <a:cubicBezTo>
                  <a:pt x="600246" y="255236"/>
                  <a:pt x="600934" y="286783"/>
                  <a:pt x="577516" y="169693"/>
                </a:cubicBezTo>
                <a:cubicBezTo>
                  <a:pt x="574200" y="153112"/>
                  <a:pt x="572037" y="134771"/>
                  <a:pt x="561474" y="121567"/>
                </a:cubicBezTo>
                <a:cubicBezTo>
                  <a:pt x="549430" y="106512"/>
                  <a:pt x="529390" y="100178"/>
                  <a:pt x="513348" y="89483"/>
                </a:cubicBezTo>
                <a:cubicBezTo>
                  <a:pt x="518695" y="68093"/>
                  <a:pt x="510484" y="36658"/>
                  <a:pt x="529390" y="25314"/>
                </a:cubicBezTo>
                <a:cubicBezTo>
                  <a:pt x="556649" y="8959"/>
                  <a:pt x="623846" y="61549"/>
                  <a:pt x="641685" y="73441"/>
                </a:cubicBezTo>
                <a:cubicBezTo>
                  <a:pt x="665750" y="71937"/>
                  <a:pt x="880678" y="74097"/>
                  <a:pt x="962527" y="41357"/>
                </a:cubicBezTo>
                <a:cubicBezTo>
                  <a:pt x="969549" y="38548"/>
                  <a:pt x="973222" y="30662"/>
                  <a:pt x="978569" y="25314"/>
                </a:cubicBezTo>
              </a:path>
            </a:pathLst>
          </a:cu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7A96F31-3050-45F9-B85C-C93A39A94228}"/>
              </a:ext>
            </a:extLst>
          </p:cNvPr>
          <p:cNvSpPr txBox="1"/>
          <p:nvPr/>
        </p:nvSpPr>
        <p:spPr>
          <a:xfrm>
            <a:off x="1418064" y="6147600"/>
            <a:ext cx="6629400" cy="338554"/>
          </a:xfrm>
          <a:prstGeom prst="rect">
            <a:avLst/>
          </a:prstGeom>
          <a:noFill/>
        </p:spPr>
        <p:txBody>
          <a:bodyPr wrap="square" rtlCol="0">
            <a:spAutoFit/>
          </a:bodyPr>
          <a:lstStyle/>
          <a:p>
            <a:pPr algn="r"/>
            <a:r>
              <a:rPr lang="en-US" sz="1600" dirty="0"/>
              <a:t>Source: </a:t>
            </a:r>
            <a:r>
              <a:rPr lang="en-US" sz="1600" dirty="0">
                <a:hlinkClick r:id="rId4"/>
              </a:rPr>
              <a:t>Urban Institute tool (May 2020) </a:t>
            </a:r>
            <a:endParaRPr lang="en-US" sz="1600" dirty="0"/>
          </a:p>
        </p:txBody>
      </p:sp>
    </p:spTree>
    <p:extLst>
      <p:ext uri="{BB962C8B-B14F-4D97-AF65-F5344CB8AC3E}">
        <p14:creationId xmlns:p14="http://schemas.microsoft.com/office/powerpoint/2010/main" val="264610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764B7-D4A4-41EF-A596-721049950E29}"/>
              </a:ext>
            </a:extLst>
          </p:cNvPr>
          <p:cNvPicPr>
            <a:picLocks noChangeAspect="1"/>
          </p:cNvPicPr>
          <p:nvPr/>
        </p:nvPicPr>
        <p:blipFill>
          <a:blip r:embed="rId2"/>
          <a:stretch>
            <a:fillRect/>
          </a:stretch>
        </p:blipFill>
        <p:spPr>
          <a:xfrm>
            <a:off x="60015" y="883658"/>
            <a:ext cx="12071970" cy="5105662"/>
          </a:xfrm>
          <a:prstGeom prst="rect">
            <a:avLst/>
          </a:prstGeom>
        </p:spPr>
      </p:pic>
      <p:cxnSp>
        <p:nvCxnSpPr>
          <p:cNvPr id="6" name="Straight Arrow Connector 5">
            <a:extLst>
              <a:ext uri="{FF2B5EF4-FFF2-40B4-BE49-F238E27FC236}">
                <a16:creationId xmlns:a16="http://schemas.microsoft.com/office/drawing/2014/main" id="{15E3CE3F-4D75-442B-92D3-14E383487302}"/>
              </a:ext>
            </a:extLst>
          </p:cNvPr>
          <p:cNvCxnSpPr>
            <a:cxnSpLocks/>
          </p:cNvCxnSpPr>
          <p:nvPr/>
        </p:nvCxnSpPr>
        <p:spPr>
          <a:xfrm flipH="1">
            <a:off x="1015555" y="1586992"/>
            <a:ext cx="629349" cy="479803"/>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823E8651-B7E9-45E3-944F-21A2C7CA2A88}"/>
              </a:ext>
            </a:extLst>
          </p:cNvPr>
          <p:cNvCxnSpPr>
            <a:cxnSpLocks/>
          </p:cNvCxnSpPr>
          <p:nvPr/>
        </p:nvCxnSpPr>
        <p:spPr>
          <a:xfrm>
            <a:off x="2346960" y="868680"/>
            <a:ext cx="915987" cy="584935"/>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089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C1473-4E3F-4F9A-8ADD-6937B21CBCD0}"/>
              </a:ext>
            </a:extLst>
          </p:cNvPr>
          <p:cNvPicPr>
            <a:picLocks noChangeAspect="1"/>
          </p:cNvPicPr>
          <p:nvPr/>
        </p:nvPicPr>
        <p:blipFill>
          <a:blip r:embed="rId3"/>
          <a:stretch>
            <a:fillRect/>
          </a:stretch>
        </p:blipFill>
        <p:spPr>
          <a:xfrm>
            <a:off x="0" y="610135"/>
            <a:ext cx="12192000" cy="5637729"/>
          </a:xfrm>
          <a:prstGeom prst="rect">
            <a:avLst/>
          </a:prstGeom>
        </p:spPr>
      </p:pic>
      <p:sp>
        <p:nvSpPr>
          <p:cNvPr id="6" name="Oval 5">
            <a:extLst>
              <a:ext uri="{FF2B5EF4-FFF2-40B4-BE49-F238E27FC236}">
                <a16:creationId xmlns:a16="http://schemas.microsoft.com/office/drawing/2014/main" id="{A86833EC-B8E1-4DA4-AC58-7F35DD97952F}"/>
              </a:ext>
            </a:extLst>
          </p:cNvPr>
          <p:cNvSpPr/>
          <p:nvPr/>
        </p:nvSpPr>
        <p:spPr>
          <a:xfrm>
            <a:off x="4946904" y="2000028"/>
            <a:ext cx="932688" cy="1182084"/>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p>
        </p:txBody>
      </p:sp>
      <p:sp>
        <p:nvSpPr>
          <p:cNvPr id="7" name="Oval 6">
            <a:extLst>
              <a:ext uri="{FF2B5EF4-FFF2-40B4-BE49-F238E27FC236}">
                <a16:creationId xmlns:a16="http://schemas.microsoft.com/office/drawing/2014/main" id="{3F352F4F-7A31-4E43-96B1-70A313CC1D34}"/>
              </a:ext>
            </a:extLst>
          </p:cNvPr>
          <p:cNvSpPr/>
          <p:nvPr/>
        </p:nvSpPr>
        <p:spPr>
          <a:xfrm>
            <a:off x="4946904" y="4599437"/>
            <a:ext cx="932688" cy="1182084"/>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p>
        </p:txBody>
      </p:sp>
      <p:cxnSp>
        <p:nvCxnSpPr>
          <p:cNvPr id="8" name="Straight Connector 7">
            <a:extLst>
              <a:ext uri="{FF2B5EF4-FFF2-40B4-BE49-F238E27FC236}">
                <a16:creationId xmlns:a16="http://schemas.microsoft.com/office/drawing/2014/main" id="{0ACE16A8-9D7E-4DF2-8D17-4C836BC89C76}"/>
              </a:ext>
            </a:extLst>
          </p:cNvPr>
          <p:cNvCxnSpPr>
            <a:cxnSpLocks/>
          </p:cNvCxnSpPr>
          <p:nvPr/>
        </p:nvCxnSpPr>
        <p:spPr>
          <a:xfrm>
            <a:off x="6618101" y="3854336"/>
            <a:ext cx="3604891"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41E1991-40E9-432F-B49D-0F9C3D178137}"/>
              </a:ext>
            </a:extLst>
          </p:cNvPr>
          <p:cNvCxnSpPr>
            <a:cxnSpLocks/>
          </p:cNvCxnSpPr>
          <p:nvPr/>
        </p:nvCxnSpPr>
        <p:spPr>
          <a:xfrm>
            <a:off x="6608957" y="5599176"/>
            <a:ext cx="3604891" cy="0"/>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59E7-8E0C-4982-83B6-DBA2AF3E91C8}"/>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3FF868C8-D635-4004-A38F-834DD958770F}"/>
              </a:ext>
            </a:extLst>
          </p:cNvPr>
          <p:cNvSpPr>
            <a:spLocks noGrp="1"/>
          </p:cNvSpPr>
          <p:nvPr>
            <p:ph idx="1"/>
          </p:nvPr>
        </p:nvSpPr>
        <p:spPr/>
        <p:txBody>
          <a:bodyPr>
            <a:normAutofit fontScale="92500" lnSpcReduction="10000"/>
          </a:bodyPr>
          <a:lstStyle/>
          <a:p>
            <a:r>
              <a:rPr lang="en-US" sz="3200" kern="1200" dirty="0">
                <a:solidFill>
                  <a:schemeClr val="tx1"/>
                </a:solidFill>
                <a:effectLst/>
                <a:latin typeface="+mn-lt"/>
                <a:ea typeface="+mn-ea"/>
                <a:cs typeface="+mn-cs"/>
              </a:rPr>
              <a:t>King County, WA </a:t>
            </a:r>
            <a:r>
              <a:rPr lang="en-US" sz="3200" kern="1200" dirty="0">
                <a:solidFill>
                  <a:schemeClr val="tx1"/>
                </a:solidFill>
                <a:latin typeface="+mn-lt"/>
                <a:ea typeface="+mn-ea"/>
                <a:cs typeface="+mn-cs"/>
              </a:rPr>
              <a:t>would have great </a:t>
            </a:r>
            <a:r>
              <a:rPr lang="en-US" sz="2800" kern="1200" dirty="0">
                <a:solidFill>
                  <a:schemeClr val="tx1"/>
                </a:solidFill>
                <a:latin typeface="+mn-lt"/>
                <a:ea typeface="+mn-ea"/>
                <a:cs typeface="+mn-cs"/>
              </a:rPr>
              <a:t>potential</a:t>
            </a:r>
            <a:r>
              <a:rPr lang="en-US" sz="3200" kern="1200" dirty="0">
                <a:solidFill>
                  <a:schemeClr val="tx1"/>
                </a:solidFill>
                <a:latin typeface="+mn-lt"/>
                <a:ea typeface="+mn-ea"/>
                <a:cs typeface="+mn-cs"/>
              </a:rPr>
              <a:t> for re-training highly-skilled workers as the</a:t>
            </a:r>
            <a:r>
              <a:rPr lang="en-US" sz="3200" kern="1200" dirty="0">
                <a:solidFill>
                  <a:schemeClr val="tx1"/>
                </a:solidFill>
                <a:effectLst/>
                <a:latin typeface="+mn-lt"/>
                <a:ea typeface="+mn-ea"/>
                <a:cs typeface="+mn-cs"/>
              </a:rPr>
              <a:t> percentage of adults with high skills (</a:t>
            </a:r>
            <a:r>
              <a:rPr lang="en-US" dirty="0"/>
              <a:t>those who performed at or above Level 3)</a:t>
            </a:r>
            <a:r>
              <a:rPr lang="en-US" sz="3200" kern="1200" dirty="0">
                <a:solidFill>
                  <a:schemeClr val="tx1"/>
                </a:solidFill>
                <a:effectLst/>
                <a:latin typeface="+mn-lt"/>
                <a:ea typeface="+mn-ea"/>
                <a:cs typeface="+mn-cs"/>
              </a:rPr>
              <a:t> in this county (64% in literacy and 55% in numeracy) above the state average (56% in literacy and 46% in numeracy).</a:t>
            </a:r>
          </a:p>
          <a:p>
            <a:r>
              <a:rPr lang="en-US" sz="3200" kern="1200" dirty="0">
                <a:solidFill>
                  <a:schemeClr val="tx1"/>
                </a:solidFill>
                <a:effectLst/>
                <a:latin typeface="+mn-lt"/>
                <a:ea typeface="+mn-ea"/>
                <a:cs typeface="+mn-cs"/>
              </a:rPr>
              <a:t>King County had a substantial number of jobs lost within the accommodation and food services industry as a result of the COVID-19 pandemic.</a:t>
            </a:r>
          </a:p>
          <a:p>
            <a:r>
              <a:rPr lang="en-US" dirty="0"/>
              <a:t>Highly-skilled adults who may have lost their jobs can be retrained for work in other industries, such as the health care sector. </a:t>
            </a:r>
          </a:p>
        </p:txBody>
      </p:sp>
    </p:spTree>
    <p:extLst>
      <p:ext uri="{BB962C8B-B14F-4D97-AF65-F5344CB8AC3E}">
        <p14:creationId xmlns:p14="http://schemas.microsoft.com/office/powerpoint/2010/main" val="85175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59092-DA22-4231-90E9-8CC9833540C9}"/>
              </a:ext>
            </a:extLst>
          </p:cNvPr>
          <p:cNvPicPr>
            <a:picLocks noChangeAspect="1"/>
          </p:cNvPicPr>
          <p:nvPr/>
        </p:nvPicPr>
        <p:blipFill rotWithShape="1">
          <a:blip r:embed="rId2"/>
          <a:srcRect l="733" t="11177" r="984" b="1839"/>
          <a:stretch/>
        </p:blipFill>
        <p:spPr>
          <a:xfrm>
            <a:off x="116840" y="680215"/>
            <a:ext cx="11958320" cy="4805680"/>
          </a:xfrm>
          <a:prstGeom prst="rect">
            <a:avLst/>
          </a:prstGeom>
        </p:spPr>
      </p:pic>
      <p:cxnSp>
        <p:nvCxnSpPr>
          <p:cNvPr id="5" name="Straight Arrow Connector 4">
            <a:extLst>
              <a:ext uri="{FF2B5EF4-FFF2-40B4-BE49-F238E27FC236}">
                <a16:creationId xmlns:a16="http://schemas.microsoft.com/office/drawing/2014/main" id="{C71AC429-25B3-4195-B199-F3870AE6D5E7}"/>
              </a:ext>
            </a:extLst>
          </p:cNvPr>
          <p:cNvCxnSpPr>
            <a:cxnSpLocks/>
          </p:cNvCxnSpPr>
          <p:nvPr/>
        </p:nvCxnSpPr>
        <p:spPr>
          <a:xfrm flipH="1">
            <a:off x="1405308" y="1192567"/>
            <a:ext cx="901890" cy="359076"/>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0516C482-161D-4432-96EA-086CC437DB78}"/>
              </a:ext>
            </a:extLst>
          </p:cNvPr>
          <p:cNvCxnSpPr>
            <a:cxnSpLocks/>
          </p:cNvCxnSpPr>
          <p:nvPr/>
        </p:nvCxnSpPr>
        <p:spPr>
          <a:xfrm flipH="1">
            <a:off x="9190680" y="4813808"/>
            <a:ext cx="901890" cy="359076"/>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023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7DFA5-C1FA-4969-BD26-9C9C918C9CFE}"/>
              </a:ext>
            </a:extLst>
          </p:cNvPr>
          <p:cNvPicPr>
            <a:picLocks noChangeAspect="1"/>
          </p:cNvPicPr>
          <p:nvPr/>
        </p:nvPicPr>
        <p:blipFill>
          <a:blip r:embed="rId3"/>
          <a:stretch>
            <a:fillRect/>
          </a:stretch>
        </p:blipFill>
        <p:spPr>
          <a:xfrm>
            <a:off x="1622545" y="254910"/>
            <a:ext cx="8946909" cy="5576930"/>
          </a:xfrm>
          <a:prstGeom prst="rect">
            <a:avLst/>
          </a:prstGeom>
        </p:spPr>
      </p:pic>
      <p:cxnSp>
        <p:nvCxnSpPr>
          <p:cNvPr id="5" name="Straight Arrow Connector 4">
            <a:extLst>
              <a:ext uri="{FF2B5EF4-FFF2-40B4-BE49-F238E27FC236}">
                <a16:creationId xmlns:a16="http://schemas.microsoft.com/office/drawing/2014/main" id="{F3DC81BB-76BC-4D1B-B7E5-9D16F8487243}"/>
              </a:ext>
            </a:extLst>
          </p:cNvPr>
          <p:cNvCxnSpPr>
            <a:cxnSpLocks/>
          </p:cNvCxnSpPr>
          <p:nvPr/>
        </p:nvCxnSpPr>
        <p:spPr>
          <a:xfrm>
            <a:off x="807661" y="5049520"/>
            <a:ext cx="1629767" cy="461413"/>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2900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2F2BD4-1950-4CF7-93EB-6D255A4BE105}"/>
              </a:ext>
            </a:extLst>
          </p:cNvPr>
          <p:cNvPicPr>
            <a:picLocks noChangeAspect="1"/>
          </p:cNvPicPr>
          <p:nvPr/>
        </p:nvPicPr>
        <p:blipFill rotWithShape="1">
          <a:blip r:embed="rId3"/>
          <a:srcRect r="1326"/>
          <a:stretch/>
        </p:blipFill>
        <p:spPr>
          <a:xfrm>
            <a:off x="2286529" y="213521"/>
            <a:ext cx="7517872" cy="6430958"/>
          </a:xfrm>
          <a:prstGeom prst="rect">
            <a:avLst/>
          </a:prstGeom>
        </p:spPr>
      </p:pic>
      <p:sp>
        <p:nvSpPr>
          <p:cNvPr id="6" name="Oval 5">
            <a:extLst>
              <a:ext uri="{FF2B5EF4-FFF2-40B4-BE49-F238E27FC236}">
                <a16:creationId xmlns:a16="http://schemas.microsoft.com/office/drawing/2014/main" id="{0B53EA31-6E74-4B73-A9C7-C3F51C1A39BC}"/>
              </a:ext>
            </a:extLst>
          </p:cNvPr>
          <p:cNvSpPr/>
          <p:nvPr/>
        </p:nvSpPr>
        <p:spPr>
          <a:xfrm>
            <a:off x="3312160" y="1117599"/>
            <a:ext cx="812265" cy="718151"/>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p>
        </p:txBody>
      </p:sp>
      <p:cxnSp>
        <p:nvCxnSpPr>
          <p:cNvPr id="7" name="Straight Connector 6">
            <a:extLst>
              <a:ext uri="{FF2B5EF4-FFF2-40B4-BE49-F238E27FC236}">
                <a16:creationId xmlns:a16="http://schemas.microsoft.com/office/drawing/2014/main" id="{B9E7A337-8D51-45AB-9C46-375EF91367E3}"/>
              </a:ext>
            </a:extLst>
          </p:cNvPr>
          <p:cNvCxnSpPr>
            <a:cxnSpLocks/>
          </p:cNvCxnSpPr>
          <p:nvPr/>
        </p:nvCxnSpPr>
        <p:spPr>
          <a:xfrm>
            <a:off x="6295385" y="1870864"/>
            <a:ext cx="2299975"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4617EF17-F0EC-4F7E-AB84-F447F4FE9C16}"/>
              </a:ext>
            </a:extLst>
          </p:cNvPr>
          <p:cNvCxnSpPr>
            <a:cxnSpLocks/>
          </p:cNvCxnSpPr>
          <p:nvPr/>
        </p:nvCxnSpPr>
        <p:spPr>
          <a:xfrm>
            <a:off x="781577" y="4724400"/>
            <a:ext cx="1353080"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8755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4E97-24DC-4C69-9E30-BC61AEABEBC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CE4D7F-71E7-47E5-A214-3EF39A41466F}"/>
              </a:ext>
            </a:extLst>
          </p:cNvPr>
          <p:cNvSpPr>
            <a:spLocks noGrp="1"/>
          </p:cNvSpPr>
          <p:nvPr>
            <p:ph idx="1"/>
          </p:nvPr>
        </p:nvSpPr>
        <p:spPr>
          <a:xfrm>
            <a:off x="609600" y="1529398"/>
            <a:ext cx="10972800" cy="4790439"/>
          </a:xfrm>
        </p:spPr>
        <p:txBody>
          <a:bodyPr>
            <a:normAutofit fontScale="92500" lnSpcReduction="20000"/>
          </a:bodyPr>
          <a:lstStyle/>
          <a:p>
            <a:r>
              <a:rPr lang="en-US" dirty="0"/>
              <a:t>Miami-Dade County, FL would be a sensible place for adult education providers to target for re-training of low-skilled adults because there is a higher percentage of low-skilled adults (those who performed at or below Level 1 in literacy) in this county (38%) compared to the state of Florida (24%). </a:t>
            </a:r>
          </a:p>
          <a:p>
            <a:r>
              <a:rPr lang="en-US" dirty="0"/>
              <a:t>Miami-Dade County was heavily impacted by job loss in the service industry which is an industry where adults with low literacy skills held jobs.</a:t>
            </a:r>
          </a:p>
          <a:p>
            <a:r>
              <a:rPr lang="en-US" sz="3200" kern="1200" dirty="0">
                <a:solidFill>
                  <a:schemeClr val="tx1"/>
                </a:solidFill>
                <a:effectLst/>
                <a:latin typeface="+mn-lt"/>
                <a:ea typeface="+mn-ea"/>
                <a:cs typeface="+mn-cs"/>
              </a:rPr>
              <a:t>By providing education and training to these low-skilled adults, it will help them regain employment as businesses recover from the COVID-19 pandemic.</a:t>
            </a:r>
            <a:endParaRPr lang="en-US" sz="32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375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D3B782-DAC1-4582-AE31-D20CA968DE20}"/>
              </a:ext>
            </a:extLst>
          </p:cNvPr>
          <p:cNvSpPr>
            <a:spLocks noGrp="1"/>
          </p:cNvSpPr>
          <p:nvPr>
            <p:ph type="ctrTitle"/>
          </p:nvPr>
        </p:nvSpPr>
        <p:spPr>
          <a:xfrm>
            <a:off x="666749" y="438150"/>
            <a:ext cx="4885751" cy="5543549"/>
          </a:xfrm>
          <a:solidFill>
            <a:schemeClr val="bg1">
              <a:lumMod val="85000"/>
            </a:schemeClr>
          </a:solidFill>
          <a:ln>
            <a:solidFill>
              <a:srgbClr val="4F81BD"/>
            </a:solidFill>
          </a:ln>
        </p:spPr>
        <p:txBody>
          <a:bodyPr vert="horz" lIns="91440" tIns="45720" rIns="91440" bIns="45720" rtlCol="0" anchor="ctr">
            <a:normAutofit/>
          </a:bodyPr>
          <a:lstStyle/>
          <a:p>
            <a:r>
              <a:rPr lang="en-US" sz="4000" b="1" dirty="0"/>
              <a:t>Should the funding/programming target Brooks or the neighboring Kenedy County, both in the bottom 10 list of low performing counties in the U.S.? </a:t>
            </a:r>
            <a:endParaRPr lang="en-US" b="1" dirty="0"/>
          </a:p>
        </p:txBody>
      </p:sp>
      <p:sp>
        <p:nvSpPr>
          <p:cNvPr id="2" name="Slide Number Placeholder 1" hidden="1">
            <a:extLst>
              <a:ext uri="{FF2B5EF4-FFF2-40B4-BE49-F238E27FC236}">
                <a16:creationId xmlns:a16="http://schemas.microsoft.com/office/drawing/2014/main" id="{9FB3FFF5-B877-4A4E-8920-FD2B8BBEB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A8CF1B3-96A0-D24B-B5C9-B5B93FF4523E}" type="slidenum">
              <a:rPr kumimoji="0" lang="uk-U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uk-U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7560B24F-3EA5-4E61-97A4-A1ADD6763E1C}"/>
              </a:ext>
            </a:extLst>
          </p:cNvPr>
          <p:cNvSpPr txBox="1"/>
          <p:nvPr/>
        </p:nvSpPr>
        <p:spPr>
          <a:xfrm>
            <a:off x="5945444" y="2228671"/>
            <a:ext cx="4684456" cy="1477328"/>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prstClr val="black"/>
                </a:solidFill>
                <a:effectLst/>
                <a:uLnTx/>
                <a:uFillTx/>
                <a:latin typeface="Calibri"/>
                <a:ea typeface="+mn-ea"/>
                <a:cs typeface="+mn-cs"/>
              </a:rPr>
              <a:t>To answer this question:</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Locate two low-performing counties (Brooks County and Kenedy County) and compare percentage of adults in the counties who are at or below Level 1 in literacy. </a:t>
            </a:r>
          </a:p>
        </p:txBody>
      </p:sp>
    </p:spTree>
    <p:extLst>
      <p:ext uri="{BB962C8B-B14F-4D97-AF65-F5344CB8AC3E}">
        <p14:creationId xmlns:p14="http://schemas.microsoft.com/office/powerpoint/2010/main" val="6022283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3540</Words>
  <Application>Microsoft Office PowerPoint</Application>
  <PresentationFormat>Widescreen</PresentationFormat>
  <Paragraphs>204</Paragraphs>
  <Slides>45</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Times New Roman</vt:lpstr>
      <vt:lpstr>1_Office Theme</vt:lpstr>
      <vt:lpstr>Examples of how the U.S. PIAAC Skills Map can be used to inform research and policies</vt:lpstr>
      <vt:lpstr>How to Use These Slides</vt:lpstr>
      <vt:lpstr>What is the potential need in Miami-Dade County, FL for educating and training low-skilled workers who have lost their jobs in the service industry due to COVID-19?</vt:lpstr>
      <vt:lpstr>PowerPoint Presentation</vt:lpstr>
      <vt:lpstr>PowerPoint Presentation</vt:lpstr>
      <vt:lpstr>PowerPoint Presentation</vt:lpstr>
      <vt:lpstr>PowerPoint Presentation</vt:lpstr>
      <vt:lpstr>Results</vt:lpstr>
      <vt:lpstr>Should the funding/programming target Brooks or the neighboring Kenedy County, both in the bottom 10 list of low performing counties in the U.S.? </vt:lpstr>
      <vt:lpstr>PowerPoint Presentation</vt:lpstr>
      <vt:lpstr>PowerPoint Presentation</vt:lpstr>
      <vt:lpstr>PowerPoint Presentation</vt:lpstr>
      <vt:lpstr>PowerPoint Presentation</vt:lpstr>
      <vt:lpstr>PowerPoint Presentation</vt:lpstr>
      <vt:lpstr>Results</vt:lpstr>
      <vt:lpstr> What literacy level is appropriate for public health materials about preventing the spread of COVID-19 in different counties in Kansas? </vt:lpstr>
      <vt:lpstr>PowerPoint Presentation</vt:lpstr>
      <vt:lpstr>PowerPoint Presentation</vt:lpstr>
      <vt:lpstr>PowerPoint Presentation</vt:lpstr>
      <vt:lpstr>PowerPoint Presentation</vt:lpstr>
      <vt:lpstr>PowerPoint Presentation</vt:lpstr>
      <vt:lpstr>PowerPoint Presentation</vt:lpstr>
      <vt:lpstr>Results</vt:lpstr>
      <vt:lpstr>Where should a high-tech company based in Manchester, New Hampshire consider building a new branch in the state? </vt:lpstr>
      <vt:lpstr>PowerPoint Presentation</vt:lpstr>
      <vt:lpstr>PowerPoint Presentation</vt:lpstr>
      <vt:lpstr>PowerPoint Presentation</vt:lpstr>
      <vt:lpstr>PowerPoint Presentation</vt:lpstr>
      <vt:lpstr>PowerPoint Presentation</vt:lpstr>
      <vt:lpstr>PowerPoint Presentation</vt:lpstr>
      <vt:lpstr>Results</vt:lpstr>
      <vt:lpstr>Parents in which counties in Nebraska are likely to have more difficulties to support their children’s remote learning? </vt:lpstr>
      <vt:lpstr>PowerPoint Presentation</vt:lpstr>
      <vt:lpstr>PowerPoint Presentation</vt:lpstr>
      <vt:lpstr>Results</vt:lpstr>
      <vt:lpstr>Should a community college based in Bronx, NY consider opening a satellite campus in Queens, NY?</vt:lpstr>
      <vt:lpstr>PowerPoint Presentation</vt:lpstr>
      <vt:lpstr>PowerPoint Presentation</vt:lpstr>
      <vt:lpstr>PowerPoint Presentation</vt:lpstr>
      <vt:lpstr>Results</vt:lpstr>
      <vt:lpstr>What is the potential for retraining skilled workers in King County, WA who lost service industry jobs due to the COVID-19 pandemic? </vt:lpstr>
      <vt:lpstr>PowerPoint Presentation</vt:lpstr>
      <vt:lpstr>PowerPoint Presentation</vt:lpstr>
      <vt:lpstr>PowerPoint Presentation</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how the U.S. PIAAC Skills Map can be used to inform research and policies</dc:title>
  <dc:creator>Lesniak, Alexandra</dc:creator>
  <cp:lastModifiedBy>Lesniak, Alexandra</cp:lastModifiedBy>
  <cp:revision>83</cp:revision>
  <dcterms:created xsi:type="dcterms:W3CDTF">2020-09-11T21:52:49Z</dcterms:created>
  <dcterms:modified xsi:type="dcterms:W3CDTF">2021-05-14T14:24:50Z</dcterms:modified>
</cp:coreProperties>
</file>