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1" r:id="rId1"/>
  </p:sldMasterIdLst>
  <p:notesMasterIdLst>
    <p:notesMasterId r:id="rId33"/>
  </p:notesMasterIdLst>
  <p:handoutMasterIdLst>
    <p:handoutMasterId r:id="rId34"/>
  </p:handoutMasterIdLst>
  <p:sldIdLst>
    <p:sldId id="273" r:id="rId2"/>
    <p:sldId id="427" r:id="rId3"/>
    <p:sldId id="376" r:id="rId4"/>
    <p:sldId id="441" r:id="rId5"/>
    <p:sldId id="436" r:id="rId6"/>
    <p:sldId id="369" r:id="rId7"/>
    <p:sldId id="274" r:id="rId8"/>
    <p:sldId id="408" r:id="rId9"/>
    <p:sldId id="437" r:id="rId10"/>
    <p:sldId id="378" r:id="rId11"/>
    <p:sldId id="473" r:id="rId12"/>
    <p:sldId id="439" r:id="rId13"/>
    <p:sldId id="443" r:id="rId14"/>
    <p:sldId id="442" r:id="rId15"/>
    <p:sldId id="447" r:id="rId16"/>
    <p:sldId id="464" r:id="rId17"/>
    <p:sldId id="463" r:id="rId18"/>
    <p:sldId id="411" r:id="rId19"/>
    <p:sldId id="381" r:id="rId20"/>
    <p:sldId id="450" r:id="rId21"/>
    <p:sldId id="382" r:id="rId22"/>
    <p:sldId id="466" r:id="rId23"/>
    <p:sldId id="467" r:id="rId24"/>
    <p:sldId id="384" r:id="rId25"/>
    <p:sldId id="468" r:id="rId26"/>
    <p:sldId id="459" r:id="rId27"/>
    <p:sldId id="469" r:id="rId28"/>
    <p:sldId id="470" r:id="rId29"/>
    <p:sldId id="471" r:id="rId30"/>
    <p:sldId id="472" r:id="rId31"/>
    <p:sldId id="38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el, Keren" initials="HK" lastIdx="72" clrIdx="0">
    <p:extLst>
      <p:ext uri="{19B8F6BF-5375-455C-9EA6-DF929625EA0E}">
        <p15:presenceInfo xmlns:p15="http://schemas.microsoft.com/office/powerpoint/2012/main" userId="S-1-5-21-1472932569-214068005-926709054-77428" providerId="AD"/>
      </p:ext>
    </p:extLst>
  </p:cmAuthor>
  <p:cmAuthor id="2" name="Soroui, Jaleh" initials="SJ" lastIdx="8" clrIdx="1">
    <p:extLst>
      <p:ext uri="{19B8F6BF-5375-455C-9EA6-DF929625EA0E}">
        <p15:presenceInfo xmlns:p15="http://schemas.microsoft.com/office/powerpoint/2012/main" userId="S-1-5-21-1472932569-214068005-926709054-14343" providerId="AD"/>
      </p:ext>
    </p:extLst>
  </p:cmAuthor>
  <p:cmAuthor id="3" name="Mamedova, Saida" initials="MS" lastIdx="5" clrIdx="2">
    <p:extLst>
      <p:ext uri="{19B8F6BF-5375-455C-9EA6-DF929625EA0E}">
        <p15:presenceInfo xmlns:p15="http://schemas.microsoft.com/office/powerpoint/2012/main" userId="S-1-5-21-1472932569-214068005-926709054-38312" providerId="AD"/>
      </p:ext>
    </p:extLst>
  </p:cmAuthor>
  <p:cmAuthor id="4" name="Pawlowski, Emily" initials="PE" lastIdx="1" clrIdx="3">
    <p:extLst>
      <p:ext uri="{19B8F6BF-5375-455C-9EA6-DF929625EA0E}">
        <p15:presenceInfo xmlns:p15="http://schemas.microsoft.com/office/powerpoint/2012/main" userId="S-1-5-21-1472932569-214068005-926709054-55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8BC389"/>
    <a:srgbClr val="D9D9D9"/>
    <a:srgbClr val="663300"/>
    <a:srgbClr val="7852A2"/>
    <a:srgbClr val="92D050"/>
    <a:srgbClr val="5DD5F5"/>
    <a:srgbClr val="4D1A15"/>
    <a:srgbClr val="4A090C"/>
    <a:srgbClr val="000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9" autoAdjust="0"/>
    <p:restoredTop sz="83489" autoAdjust="0"/>
  </p:normalViewPr>
  <p:slideViewPr>
    <p:cSldViewPr snapToGrid="0" snapToObjects="1">
      <p:cViewPr varScale="1">
        <p:scale>
          <a:sx n="66" d="100"/>
          <a:sy n="66" d="100"/>
        </p:scale>
        <p:origin x="122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kirsch\Documents\PIAAC\PIAAC%20_Publications\Selected%20Tables\Tasks_AutorEt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'T_ A1.5'!$B$13</c:f>
              <c:strCache>
                <c:ptCount val="1"/>
                <c:pt idx="0">
                  <c:v>Routine manual</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A1.5'!$B$14:$B$20</c:f>
              <c:numCache>
                <c:formatCode>0.0</c:formatCode>
                <c:ptCount val="7"/>
                <c:pt idx="0">
                  <c:v>49.995012000000102</c:v>
                </c:pt>
                <c:pt idx="1">
                  <c:v>55.3</c:v>
                </c:pt>
                <c:pt idx="2">
                  <c:v>54.9</c:v>
                </c:pt>
                <c:pt idx="3">
                  <c:v>52.6</c:v>
                </c:pt>
                <c:pt idx="4">
                  <c:v>47.6</c:v>
                </c:pt>
                <c:pt idx="5">
                  <c:v>46</c:v>
                </c:pt>
                <c:pt idx="6">
                  <c:v>45.2</c:v>
                </c:pt>
              </c:numCache>
            </c:numRef>
          </c:val>
          <c:smooth val="0"/>
          <c:extLst>
            <c:ext xmlns:c16="http://schemas.microsoft.com/office/drawing/2014/chart" uri="{C3380CC4-5D6E-409C-BE32-E72D297353CC}">
              <c16:uniqueId val="{00000000-6E0B-467F-B3F1-BA97A18B8CDB}"/>
            </c:ext>
          </c:extLst>
        </c:ser>
        <c:ser>
          <c:idx val="1"/>
          <c:order val="1"/>
          <c:tx>
            <c:strRef>
              <c:f>'T_ A1.5'!$C$13</c:f>
              <c:strCache>
                <c:ptCount val="1"/>
                <c:pt idx="0">
                  <c:v>Non-routine manual</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A1.5'!$C$14:$C$20</c:f>
              <c:numCache>
                <c:formatCode>0.0</c:formatCode>
                <c:ptCount val="7"/>
                <c:pt idx="0">
                  <c:v>49.955140999999998</c:v>
                </c:pt>
                <c:pt idx="1">
                  <c:v>47</c:v>
                </c:pt>
                <c:pt idx="2">
                  <c:v>45.2</c:v>
                </c:pt>
                <c:pt idx="3">
                  <c:v>43</c:v>
                </c:pt>
                <c:pt idx="4">
                  <c:v>42.5</c:v>
                </c:pt>
                <c:pt idx="5">
                  <c:v>43.8</c:v>
                </c:pt>
                <c:pt idx="6">
                  <c:v>43.1</c:v>
                </c:pt>
              </c:numCache>
            </c:numRef>
          </c:val>
          <c:smooth val="0"/>
          <c:extLst>
            <c:ext xmlns:c16="http://schemas.microsoft.com/office/drawing/2014/chart" uri="{C3380CC4-5D6E-409C-BE32-E72D297353CC}">
              <c16:uniqueId val="{00000001-6E0B-467F-B3F1-BA97A18B8CDB}"/>
            </c:ext>
          </c:extLst>
        </c:ser>
        <c:ser>
          <c:idx val="2"/>
          <c:order val="2"/>
          <c:tx>
            <c:strRef>
              <c:f>'T_ A1.5'!$D$13</c:f>
              <c:strCache>
                <c:ptCount val="1"/>
                <c:pt idx="0">
                  <c:v>Routine cognitive</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A1.5'!$D$14:$D$20</c:f>
              <c:numCache>
                <c:formatCode>0.0</c:formatCode>
                <c:ptCount val="7"/>
                <c:pt idx="0">
                  <c:v>49.962231000000003</c:v>
                </c:pt>
                <c:pt idx="1">
                  <c:v>53.2</c:v>
                </c:pt>
                <c:pt idx="2">
                  <c:v>51.2</c:v>
                </c:pt>
                <c:pt idx="3">
                  <c:v>46.9</c:v>
                </c:pt>
                <c:pt idx="4">
                  <c:v>42.6</c:v>
                </c:pt>
                <c:pt idx="5">
                  <c:v>41</c:v>
                </c:pt>
                <c:pt idx="6">
                  <c:v>39.5</c:v>
                </c:pt>
              </c:numCache>
            </c:numRef>
          </c:val>
          <c:smooth val="0"/>
          <c:extLst>
            <c:ext xmlns:c16="http://schemas.microsoft.com/office/drawing/2014/chart" uri="{C3380CC4-5D6E-409C-BE32-E72D297353CC}">
              <c16:uniqueId val="{00000002-6E0B-467F-B3F1-BA97A18B8CDB}"/>
            </c:ext>
          </c:extLst>
        </c:ser>
        <c:ser>
          <c:idx val="3"/>
          <c:order val="3"/>
          <c:tx>
            <c:strRef>
              <c:f>'T_ A1.5'!$E$13</c:f>
              <c:strCache>
                <c:ptCount val="1"/>
                <c:pt idx="0">
                  <c:v>Non-routine analytic</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A1.5'!$E$14:$E$20</c:f>
              <c:numCache>
                <c:formatCode>0.0</c:formatCode>
                <c:ptCount val="7"/>
                <c:pt idx="0">
                  <c:v>49.973281</c:v>
                </c:pt>
                <c:pt idx="1">
                  <c:v>51.5</c:v>
                </c:pt>
                <c:pt idx="2">
                  <c:v>57.5</c:v>
                </c:pt>
                <c:pt idx="3">
                  <c:v>60.8</c:v>
                </c:pt>
                <c:pt idx="4">
                  <c:v>64.2</c:v>
                </c:pt>
                <c:pt idx="5" formatCode="General">
                  <c:v>63.3</c:v>
                </c:pt>
                <c:pt idx="6" formatCode="General">
                  <c:v>63.9</c:v>
                </c:pt>
              </c:numCache>
            </c:numRef>
          </c:val>
          <c:smooth val="0"/>
          <c:extLst>
            <c:ext xmlns:c16="http://schemas.microsoft.com/office/drawing/2014/chart" uri="{C3380CC4-5D6E-409C-BE32-E72D297353CC}">
              <c16:uniqueId val="{00000003-6E0B-467F-B3F1-BA97A18B8CDB}"/>
            </c:ext>
          </c:extLst>
        </c:ser>
        <c:ser>
          <c:idx val="4"/>
          <c:order val="4"/>
          <c:tx>
            <c:strRef>
              <c:f>'T_ A1.5'!$F$13</c:f>
              <c:strCache>
                <c:ptCount val="1"/>
                <c:pt idx="0">
                  <c:v>Non-routine interpersonal</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A1.5'!$F$14:$F$20</c:f>
              <c:numCache>
                <c:formatCode>0.0</c:formatCode>
                <c:ptCount val="7"/>
                <c:pt idx="0">
                  <c:v>49.964084999999997</c:v>
                </c:pt>
                <c:pt idx="1">
                  <c:v>49.9</c:v>
                </c:pt>
                <c:pt idx="2">
                  <c:v>57.9</c:v>
                </c:pt>
                <c:pt idx="3">
                  <c:v>62.4</c:v>
                </c:pt>
                <c:pt idx="4">
                  <c:v>66.400000000000006</c:v>
                </c:pt>
                <c:pt idx="5" formatCode="General">
                  <c:v>66.099999999999994</c:v>
                </c:pt>
                <c:pt idx="6" formatCode="General">
                  <c:v>66.7</c:v>
                </c:pt>
              </c:numCache>
            </c:numRef>
          </c:val>
          <c:smooth val="0"/>
          <c:extLst>
            <c:ext xmlns:c16="http://schemas.microsoft.com/office/drawing/2014/chart" uri="{C3380CC4-5D6E-409C-BE32-E72D297353CC}">
              <c16:uniqueId val="{00000004-6E0B-467F-B3F1-BA97A18B8CDB}"/>
            </c:ext>
          </c:extLst>
        </c:ser>
        <c:dLbls>
          <c:showLegendKey val="0"/>
          <c:showVal val="0"/>
          <c:showCatName val="0"/>
          <c:showSerName val="0"/>
          <c:showPercent val="0"/>
          <c:showBubbleSize val="0"/>
        </c:dLbls>
        <c:marker val="1"/>
        <c:smooth val="0"/>
        <c:axId val="737188560"/>
        <c:axId val="737190128"/>
      </c:lineChart>
      <c:catAx>
        <c:axId val="737188560"/>
        <c:scaling>
          <c:orientation val="minMax"/>
        </c:scaling>
        <c:delete val="0"/>
        <c:axPos val="b"/>
        <c:numFmt formatCode="General" sourceLinked="1"/>
        <c:majorTickMark val="out"/>
        <c:minorTickMark val="none"/>
        <c:tickLblPos val="nextTo"/>
        <c:crossAx val="737190128"/>
        <c:crosses val="autoZero"/>
        <c:auto val="1"/>
        <c:lblAlgn val="ctr"/>
        <c:lblOffset val="100"/>
        <c:noMultiLvlLbl val="0"/>
      </c:catAx>
      <c:valAx>
        <c:axId val="737190128"/>
        <c:scaling>
          <c:orientation val="minMax"/>
          <c:max val="70"/>
          <c:min val="35"/>
        </c:scaling>
        <c:delete val="0"/>
        <c:axPos val="l"/>
        <c:majorGridlines/>
        <c:numFmt formatCode="0.0" sourceLinked="1"/>
        <c:majorTickMark val="out"/>
        <c:minorTickMark val="none"/>
        <c:tickLblPos val="nextTo"/>
        <c:crossAx val="73718856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B581B0-F06A-594F-AF21-DAFC906456D4}" type="datetimeFigureOut">
              <a:rPr lang="en-US" smtClean="0"/>
              <a:pPr/>
              <a:t>3/29/2021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6A5437-AC11-6346-997E-3F774645E818}" type="slidenum">
              <a:rPr lang="en-US" smtClean="0"/>
              <a:pPr/>
              <a:t>‹#›</a:t>
            </a:fld>
            <a:endParaRPr lang="en-US"/>
          </a:p>
        </p:txBody>
      </p:sp>
    </p:spTree>
    <p:extLst>
      <p:ext uri="{BB962C8B-B14F-4D97-AF65-F5344CB8AC3E}">
        <p14:creationId xmlns:p14="http://schemas.microsoft.com/office/powerpoint/2010/main" val="3003910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375D1-A7EF-4646-9D10-D249BFF916D3}" type="datetimeFigureOut">
              <a:rPr lang="en-US" smtClean="0"/>
              <a:pPr/>
              <a:t>3/29/2021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246B9-6A0E-4B4A-85AB-847EC13C4C2F}" type="slidenum">
              <a:rPr lang="en-US" smtClean="0"/>
              <a:pPr/>
              <a:t>‹#›</a:t>
            </a:fld>
            <a:endParaRPr lang="en-US"/>
          </a:p>
        </p:txBody>
      </p:sp>
    </p:spTree>
    <p:extLst>
      <p:ext uri="{BB962C8B-B14F-4D97-AF65-F5344CB8AC3E}">
        <p14:creationId xmlns:p14="http://schemas.microsoft.com/office/powerpoint/2010/main" val="25523493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T-Tests</a:t>
            </a:r>
            <a:r>
              <a:rPr lang="en-US" baseline="0" dirty="0"/>
              <a:t> were</a:t>
            </a:r>
            <a:r>
              <a:rPr lang="en-US" dirty="0"/>
              <a:t> necessary.</a:t>
            </a:r>
          </a:p>
        </p:txBody>
      </p:sp>
      <p:sp>
        <p:nvSpPr>
          <p:cNvPr id="4" name="Slide Number Placeholder 3"/>
          <p:cNvSpPr>
            <a:spLocks noGrp="1"/>
          </p:cNvSpPr>
          <p:nvPr>
            <p:ph type="sldNum" sz="quarter" idx="10"/>
          </p:nvPr>
        </p:nvSpPr>
        <p:spPr/>
        <p:txBody>
          <a:bodyPr/>
          <a:lstStyle/>
          <a:p>
            <a:fld id="{5CEA59CA-4453-4BC7-B613-75E810024494}" type="slidenum">
              <a:rPr lang="en-US" smtClean="0"/>
              <a:pPr/>
              <a:t>4</a:t>
            </a:fld>
            <a:endParaRPr lang="en-US"/>
          </a:p>
        </p:txBody>
      </p:sp>
    </p:spTree>
    <p:extLst>
      <p:ext uri="{BB962C8B-B14F-4D97-AF65-F5344CB8AC3E}">
        <p14:creationId xmlns:p14="http://schemas.microsoft.com/office/powerpoint/2010/main" val="167491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 were</a:t>
            </a:r>
            <a:r>
              <a:rPr lang="en-US" baseline="0" dirty="0"/>
              <a:t> done </a:t>
            </a:r>
            <a:r>
              <a:rPr lang="en-US" dirty="0"/>
              <a:t>on </a:t>
            </a:r>
            <a:r>
              <a:rPr lang="en-US" baseline="0" dirty="0"/>
              <a:t>combined Below Level 1, Level 1, and Level 2 estimates for White vs. Black; White vs. Hispanic; and White vs. Other race. </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17</a:t>
            </a:fld>
            <a:endParaRPr lang="en-US"/>
          </a:p>
        </p:txBody>
      </p:sp>
    </p:spTree>
    <p:extLst>
      <p:ext uri="{BB962C8B-B14F-4D97-AF65-F5344CB8AC3E}">
        <p14:creationId xmlns:p14="http://schemas.microsoft.com/office/powerpoint/2010/main" val="309458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comparing the average writing index for each lower level vs. each higher level, comparing the average for Below Level 1 vs. Level 3; Below Level 1 vs. Level 4/5; Level 1 vs. Level 3; Level 1 vs. Level 4/5; Level 2 vs. Level 3; and Level 2 vs. Level 4/5. </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20</a:t>
            </a:fld>
            <a:endParaRPr lang="en-US"/>
          </a:p>
        </p:txBody>
      </p:sp>
    </p:spTree>
    <p:extLst>
      <p:ext uri="{BB962C8B-B14F-4D97-AF65-F5344CB8AC3E}">
        <p14:creationId xmlns:p14="http://schemas.microsoft.com/office/powerpoint/2010/main" val="183311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comparing the percentage in the combined top quintile + upper middle quintile for each lower level vs. each higher level, comparing the percentage for Below Level 1 vs. Level 3; Below Level 1 vs. Level 4/5; Level 1 vs. Level 3; Level 1 vs. Level 4/5; Level 2 vs. Level 3; and Level 2 vs. Level 4/5. </a:t>
            </a:r>
            <a:endParaRPr lang="en-US"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22</a:t>
            </a:fld>
            <a:endParaRPr lang="en-US"/>
          </a:p>
        </p:txBody>
      </p:sp>
    </p:spTree>
    <p:extLst>
      <p:ext uri="{BB962C8B-B14F-4D97-AF65-F5344CB8AC3E}">
        <p14:creationId xmlns:p14="http://schemas.microsoft.com/office/powerpoint/2010/main" val="224449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T-tests were done</a:t>
            </a:r>
            <a:r>
              <a:rPr lang="en-US" baseline="0" dirty="0"/>
              <a:t> comparing the percentage of low-skilled adults (combined Below Level 1, Level 1, Level 2) in the U.S. in the bottom quintile of income to the percentage of low skilled adults (combined Below Level 1, Level 1, Level 2) in the International Average.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 also done</a:t>
            </a:r>
            <a:r>
              <a:rPr lang="en-US" baseline="0" dirty="0"/>
              <a:t> comparing the percentage of low-skilled adults (combined Below Level 1, Level 1, Level 2) in the U.S. in the bottom quintile of income to the percentage of low-skilled adults (combined Below Level 1, Level 1, Level 2) in each other country displayed here. The percentages in these other countries were not significantly different than in the U.S. </a:t>
            </a:r>
          </a:p>
          <a:p>
            <a:endParaRPr lang="en-US" dirty="0"/>
          </a:p>
          <a:p>
            <a:r>
              <a:rPr lang="en-US" dirty="0"/>
              <a:t>Countries</a:t>
            </a:r>
            <a:r>
              <a:rPr lang="en-US" baseline="0" dirty="0"/>
              <a:t> are listed in alphabetical order.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219244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T-test was done comparing the percentage with 1-24 hours of non-formal education in the low-skilled population (combined Below Level 1, Level 1, </a:t>
            </a:r>
            <a:r>
              <a:rPr lang="en-US" dirty="0"/>
              <a:t>Level 2</a:t>
            </a:r>
            <a:r>
              <a:rPr lang="en-US" baseline="0" dirty="0"/>
              <a:t>) vs. the percentage in the high-skilled population (combined Level 3, Level 4/5).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25</a:t>
            </a:fld>
            <a:endParaRPr lang="en-US"/>
          </a:p>
        </p:txBody>
      </p:sp>
    </p:spTree>
    <p:extLst>
      <p:ext uri="{BB962C8B-B14F-4D97-AF65-F5344CB8AC3E}">
        <p14:creationId xmlns:p14="http://schemas.microsoft.com/office/powerpoint/2010/main" val="184754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T-tests were done</a:t>
            </a:r>
            <a:r>
              <a:rPr lang="en-US" sz="1200" b="0" i="0" u="none" strike="noStrike" kern="1200" baseline="0" dirty="0">
                <a:solidFill>
                  <a:schemeClr val="tx1"/>
                </a:solidFill>
                <a:effectLst/>
                <a:latin typeface="+mn-lt"/>
                <a:ea typeface="+mn-ea"/>
                <a:cs typeface="+mn-cs"/>
              </a:rPr>
              <a:t> comparing the percentage for each most common reason (too busy at work, cost, family responsibilities including childcare, and time that a course was offered) vs. each less common reason (other, something unexpected came up, lack of employer’s support, did not have prerequisites) for the population of workers. </a:t>
            </a:r>
            <a:endParaRPr lang="en-US" dirty="0"/>
          </a:p>
        </p:txBody>
      </p:sp>
      <p:sp>
        <p:nvSpPr>
          <p:cNvPr id="4" name="Slide Number Placeholder 3"/>
          <p:cNvSpPr>
            <a:spLocks noGrp="1"/>
          </p:cNvSpPr>
          <p:nvPr>
            <p:ph type="sldNum" sz="quarter" idx="10"/>
          </p:nvPr>
        </p:nvSpPr>
        <p:spPr/>
        <p:txBody>
          <a:bodyPr/>
          <a:lstStyle/>
          <a:p>
            <a:fld id="{4E2246B9-6A0E-4B4A-85AB-847EC13C4C2F}" type="slidenum">
              <a:rPr lang="en-US" smtClean="0"/>
              <a:pPr/>
              <a:t>27</a:t>
            </a:fld>
            <a:endParaRPr lang="en-US"/>
          </a:p>
        </p:txBody>
      </p:sp>
    </p:spTree>
    <p:extLst>
      <p:ext uri="{BB962C8B-B14F-4D97-AF65-F5344CB8AC3E}">
        <p14:creationId xmlns:p14="http://schemas.microsoft.com/office/powerpoint/2010/main" val="113130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comparing the percentage of those who reported each of the reasons for not participating in education and training in the low-skilled population (combined Below Level 1, Level 1, </a:t>
            </a:r>
            <a:r>
              <a:rPr lang="en-US" dirty="0"/>
              <a:t>Level 2</a:t>
            </a:r>
            <a:r>
              <a:rPr lang="en-US" baseline="0" dirty="0"/>
              <a:t>) vs. the percentage in the combined high-skilled population (combined Level 3, Level 4/5).</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28</a:t>
            </a:fld>
            <a:endParaRPr lang="en-US"/>
          </a:p>
        </p:txBody>
      </p:sp>
    </p:spTree>
    <p:extLst>
      <p:ext uri="{BB962C8B-B14F-4D97-AF65-F5344CB8AC3E}">
        <p14:creationId xmlns:p14="http://schemas.microsoft.com/office/powerpoint/2010/main" val="24133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 was done</a:t>
            </a:r>
            <a:r>
              <a:rPr lang="en-US" baseline="0" dirty="0"/>
              <a:t> comparing the percentage whose employers paid expenses (totally + partly paid) in the low-skilled population (combined Below Level 1, Level 1, Level 2) vs. the percentage in the high-skilled population (combined Level 3, Level 4/5).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29</a:t>
            </a:fld>
            <a:endParaRPr lang="en-US"/>
          </a:p>
        </p:txBody>
      </p:sp>
    </p:spTree>
    <p:extLst>
      <p:ext uri="{BB962C8B-B14F-4D97-AF65-F5344CB8AC3E}">
        <p14:creationId xmlns:p14="http://schemas.microsoft.com/office/powerpoint/2010/main" val="361153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 was done</a:t>
            </a:r>
            <a:r>
              <a:rPr lang="en-US" baseline="0" dirty="0"/>
              <a:t> comparing the percentage whose employers paid expenses (totally + partly paid) in the low-skilled population (combined Below Level 1, Level 1, </a:t>
            </a:r>
            <a:r>
              <a:rPr lang="en-US" dirty="0"/>
              <a:t>Level 2)</a:t>
            </a:r>
            <a:r>
              <a:rPr lang="en-US" baseline="0" dirty="0"/>
              <a:t> vs. the percentage in the high-skilled population (combined Level 3, Level 4/5).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30</a:t>
            </a:fld>
            <a:endParaRPr lang="en-US"/>
          </a:p>
        </p:txBody>
      </p:sp>
    </p:spTree>
    <p:extLst>
      <p:ext uri="{BB962C8B-B14F-4D97-AF65-F5344CB8AC3E}">
        <p14:creationId xmlns:p14="http://schemas.microsoft.com/office/powerpoint/2010/main" val="379629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baseline="0" dirty="0"/>
              <a:t>T-test: Compared full time vs. unemployed and part time vs. unemployed</a:t>
            </a:r>
          </a:p>
        </p:txBody>
      </p:sp>
      <p:sp>
        <p:nvSpPr>
          <p:cNvPr id="4" name="Slide Number Placeholder 3"/>
          <p:cNvSpPr>
            <a:spLocks noGrp="1"/>
          </p:cNvSpPr>
          <p:nvPr>
            <p:ph type="sldNum" sz="quarter" idx="10"/>
          </p:nvPr>
        </p:nvSpPr>
        <p:spPr/>
        <p:txBody>
          <a:bodyPr/>
          <a:lstStyle/>
          <a:p>
            <a:fld id="{5CEA59CA-4453-4BC7-B613-75E810024494}" type="slidenum">
              <a:rPr lang="en-US" smtClean="0"/>
              <a:pPr/>
              <a:t>5</a:t>
            </a:fld>
            <a:endParaRPr lang="en-US" dirty="0"/>
          </a:p>
        </p:txBody>
      </p:sp>
    </p:spTree>
    <p:extLst>
      <p:ext uri="{BB962C8B-B14F-4D97-AF65-F5344CB8AC3E}">
        <p14:creationId xmlns:p14="http://schemas.microsoft.com/office/powerpoint/2010/main" val="132087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212651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 Compared U.S. vs International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47400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Ranked by total percentage in Level 2</a:t>
            </a:r>
            <a:r>
              <a:rPr lang="en-US" baseline="0" dirty="0"/>
              <a:t> + Level 1 + BL1 within unskilled, semi-skilled blue-collar, semi-skilled white-collar, and skilled</a:t>
            </a:r>
          </a:p>
        </p:txBody>
      </p:sp>
      <p:sp>
        <p:nvSpPr>
          <p:cNvPr id="4" name="Slide Number Placeholder 3"/>
          <p:cNvSpPr>
            <a:spLocks noGrp="1"/>
          </p:cNvSpPr>
          <p:nvPr>
            <p:ph type="sldNum" sz="quarter" idx="10"/>
          </p:nvPr>
        </p:nvSpPr>
        <p:spPr/>
        <p:txBody>
          <a:bodyPr/>
          <a:lstStyle/>
          <a:p>
            <a:fld id="{5CEA59CA-4453-4BC7-B613-75E810024494}" type="slidenum">
              <a:rPr lang="en-US" smtClean="0"/>
              <a:pPr/>
              <a:t>11</a:t>
            </a:fld>
            <a:endParaRPr lang="en-US" dirty="0"/>
          </a:p>
        </p:txBody>
      </p:sp>
    </p:spTree>
    <p:extLst>
      <p:ext uri="{BB962C8B-B14F-4D97-AF65-F5344CB8AC3E}">
        <p14:creationId xmlns:p14="http://schemas.microsoft.com/office/powerpoint/2010/main" val="371899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Ranked by total percentage</a:t>
            </a:r>
            <a:r>
              <a:rPr lang="en-US" baseline="0" dirty="0"/>
              <a:t> </a:t>
            </a:r>
            <a:r>
              <a:rPr lang="en-US" dirty="0"/>
              <a:t>in Level 2</a:t>
            </a:r>
            <a:r>
              <a:rPr lang="en-US" baseline="0" dirty="0"/>
              <a:t> + Level 1 + BL1</a:t>
            </a:r>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12</a:t>
            </a:fld>
            <a:endParaRPr lang="en-US" dirty="0"/>
          </a:p>
        </p:txBody>
      </p:sp>
    </p:spTree>
    <p:extLst>
      <p:ext uri="{BB962C8B-B14F-4D97-AF65-F5344CB8AC3E}">
        <p14:creationId xmlns:p14="http://schemas.microsoft.com/office/powerpoint/2010/main" val="408987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T-tests were done comparing the percentage of males  in the low-skilled population (combined Below Level 1, Level 1, </a:t>
            </a:r>
            <a:r>
              <a:rPr lang="en-US" dirty="0"/>
              <a:t>Level 2</a:t>
            </a:r>
            <a:r>
              <a:rPr lang="en-US" baseline="0" dirty="0"/>
              <a:t>) and the percentage of females in the low skilled population (combined Below Level 1, Level 1, </a:t>
            </a:r>
            <a:r>
              <a:rPr lang="en-US" dirty="0"/>
              <a:t>Level 2</a:t>
            </a:r>
            <a:r>
              <a:rPr lang="en-US" baseline="0" dirty="0"/>
              <a:t>). </a:t>
            </a:r>
          </a:p>
        </p:txBody>
      </p:sp>
      <p:sp>
        <p:nvSpPr>
          <p:cNvPr id="4" name="Slide Number Placeholder 3"/>
          <p:cNvSpPr>
            <a:spLocks noGrp="1"/>
          </p:cNvSpPr>
          <p:nvPr>
            <p:ph type="sldNum" sz="quarter" idx="10"/>
          </p:nvPr>
        </p:nvSpPr>
        <p:spPr/>
        <p:txBody>
          <a:bodyPr/>
          <a:lstStyle/>
          <a:p>
            <a:fld id="{5CEA59CA-4453-4BC7-B613-75E810024494}" type="slidenum">
              <a:rPr lang="en-US" smtClean="0"/>
              <a:pPr/>
              <a:t>14</a:t>
            </a:fld>
            <a:endParaRPr lang="en-US"/>
          </a:p>
        </p:txBody>
      </p:sp>
    </p:spTree>
    <p:extLst>
      <p:ext uri="{BB962C8B-B14F-4D97-AF65-F5344CB8AC3E}">
        <p14:creationId xmlns:p14="http://schemas.microsoft.com/office/powerpoint/2010/main" val="215336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 were</a:t>
            </a:r>
            <a:r>
              <a:rPr lang="en-US" baseline="0" dirty="0"/>
              <a:t> done </a:t>
            </a:r>
            <a:r>
              <a:rPr lang="en-US" dirty="0"/>
              <a:t>on </a:t>
            </a:r>
            <a:r>
              <a:rPr lang="en-US" baseline="0" dirty="0"/>
              <a:t>combined Below Level 1, Level 1, and Level 2 estimates for workers ages 25-34 vs. workers 16-24; workers ages 25-34 vs. workers 35-44; workers ages 25-34 vs. workers 45-54;p and workers ages 25-34 vs. workers 55-65.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15</a:t>
            </a:fld>
            <a:endParaRPr lang="en-US"/>
          </a:p>
        </p:txBody>
      </p:sp>
    </p:spTree>
    <p:extLst>
      <p:ext uri="{BB962C8B-B14F-4D97-AF65-F5344CB8AC3E}">
        <p14:creationId xmlns:p14="http://schemas.microsoft.com/office/powerpoint/2010/main" val="213051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T-test was done comparing the percentage foreign born in the total working population vs. the percentage foreign born in the low-skilled population (combined Below Level 1, Level 1, </a:t>
            </a:r>
            <a:r>
              <a:rPr lang="en-US" dirty="0"/>
              <a:t>Level 2</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16</a:t>
            </a:fld>
            <a:endParaRPr lang="en-US"/>
          </a:p>
        </p:txBody>
      </p:sp>
    </p:spTree>
    <p:extLst>
      <p:ext uri="{BB962C8B-B14F-4D97-AF65-F5344CB8AC3E}">
        <p14:creationId xmlns:p14="http://schemas.microsoft.com/office/powerpoint/2010/main" val="390374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4605-F59B-A347-BDC9-15C9FF0B2D90}" type="slidenum">
              <a:rPr lang="en-US" smtClean="0"/>
              <a:pPr/>
              <a:t>‹#›</a:t>
            </a:fld>
            <a:endParaRPr lang="en-US" dirty="0"/>
          </a:p>
        </p:txBody>
      </p:sp>
      <p:pic>
        <p:nvPicPr>
          <p:cNvPr id="7" name="Picture 6" descr="Developed by AIR logo.jpg"/>
          <p:cNvPicPr>
            <a:picLocks noChangeAspect="1"/>
          </p:cNvPicPr>
          <p:nvPr userDrawn="1"/>
        </p:nvPicPr>
        <p:blipFill>
          <a:blip r:embed="rId13"/>
          <a:stretch>
            <a:fillRect/>
          </a:stretch>
        </p:blipFill>
        <p:spPr>
          <a:xfrm>
            <a:off x="0" y="6150719"/>
            <a:ext cx="1639607" cy="707281"/>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ces.ed.gov/surveys/international/id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5845"/>
            <a:ext cx="7772400" cy="1971323"/>
          </a:xfrm>
          <a:solidFill>
            <a:schemeClr val="bg1">
              <a:lumMod val="85000"/>
            </a:schemeClr>
          </a:solidFill>
          <a:ln w="19050">
            <a:solidFill>
              <a:srgbClr val="0070C0"/>
            </a:solidFill>
          </a:ln>
        </p:spPr>
        <p:txBody>
          <a:bodyPr>
            <a:noAutofit/>
          </a:bodyPr>
          <a:lstStyle/>
          <a:p>
            <a:r>
              <a:rPr lang="en-US" dirty="0">
                <a:solidFill>
                  <a:srgbClr val="000000"/>
                </a:solidFill>
              </a:rPr>
              <a:t>U.S. Low-Skilled Workers:</a:t>
            </a:r>
            <a:br>
              <a:rPr lang="en-US" sz="3600" b="1" dirty="0">
                <a:solidFill>
                  <a:srgbClr val="000000"/>
                </a:solidFill>
              </a:rPr>
            </a:br>
            <a:r>
              <a:rPr lang="en-US" sz="3600" dirty="0">
                <a:solidFill>
                  <a:srgbClr val="000000"/>
                </a:solidFill>
              </a:rPr>
              <a:t>Focus on Numeracy Skills</a:t>
            </a:r>
          </a:p>
        </p:txBody>
      </p:sp>
      <p:sp>
        <p:nvSpPr>
          <p:cNvPr id="4" name="Subtitle 3">
            <a:extLst>
              <a:ext uri="{FF2B5EF4-FFF2-40B4-BE49-F238E27FC236}">
                <a16:creationId xmlns:a16="http://schemas.microsoft.com/office/drawing/2014/main" id="{8818D330-8FCD-44D4-883B-6966471226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231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2321"/>
            <a:ext cx="8229600" cy="1691645"/>
          </a:xfrm>
          <a:solidFill>
            <a:srgbClr val="D9D9D9"/>
          </a:solidFill>
          <a:ln>
            <a:solidFill>
              <a:srgbClr val="48709F"/>
            </a:solidFill>
          </a:ln>
        </p:spPr>
        <p:txBody>
          <a:bodyPr>
            <a:noAutofit/>
          </a:bodyPr>
          <a:lstStyle/>
          <a:p>
            <a:r>
              <a:rPr lang="en-US" dirty="0"/>
              <a:t>Where are low-skilled adults in the U.S. working?</a:t>
            </a:r>
          </a:p>
        </p:txBody>
      </p:sp>
      <p:sp>
        <p:nvSpPr>
          <p:cNvPr id="3" name="Slide Number Placeholder 2"/>
          <p:cNvSpPr>
            <a:spLocks noGrp="1"/>
          </p:cNvSpPr>
          <p:nvPr>
            <p:ph type="sldNum" sz="quarter" idx="12"/>
          </p:nvPr>
        </p:nvSpPr>
        <p:spPr/>
        <p:txBody>
          <a:bodyPr/>
          <a:lstStyle/>
          <a:p>
            <a:fld id="{FA884605-F59B-A347-BDC9-15C9FF0B2D90}" type="slidenum">
              <a:rPr lang="en-US" smtClean="0"/>
              <a:pPr/>
              <a:t>10</a:t>
            </a:fld>
            <a:endParaRPr lang="en-US" dirty="0"/>
          </a:p>
        </p:txBody>
      </p:sp>
    </p:spTree>
    <p:extLst>
      <p:ext uri="{BB962C8B-B14F-4D97-AF65-F5344CB8AC3E}">
        <p14:creationId xmlns:p14="http://schemas.microsoft.com/office/powerpoint/2010/main" val="259878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7B388-D017-4FD1-A184-48EEE6C62231}"/>
              </a:ext>
            </a:extLst>
          </p:cNvPr>
          <p:cNvPicPr>
            <a:picLocks noChangeAspect="1"/>
          </p:cNvPicPr>
          <p:nvPr/>
        </p:nvPicPr>
        <p:blipFill>
          <a:blip r:embed="rId3"/>
          <a:stretch>
            <a:fillRect/>
          </a:stretch>
        </p:blipFill>
        <p:spPr>
          <a:xfrm>
            <a:off x="655983" y="1642040"/>
            <a:ext cx="7822095" cy="4568658"/>
          </a:xfrm>
          <a:prstGeom prst="rect">
            <a:avLst/>
          </a:prstGeom>
        </p:spPr>
      </p:pic>
      <p:sp>
        <p:nvSpPr>
          <p:cNvPr id="7" name="Title 1"/>
          <p:cNvSpPr txBox="1">
            <a:spLocks/>
          </p:cNvSpPr>
          <p:nvPr/>
        </p:nvSpPr>
        <p:spPr>
          <a:xfrm>
            <a:off x="244072" y="192821"/>
            <a:ext cx="8645916" cy="1219200"/>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Compared to workers in skilled occupations, a higher percentage of workers in elementary and semi-skilled occupations have low </a:t>
            </a:r>
            <a:r>
              <a:rPr lang="en-US" sz="2800" b="1" dirty="0"/>
              <a:t>numeracy</a:t>
            </a:r>
            <a:r>
              <a:rPr lang="en-US" sz="2800" dirty="0"/>
              <a:t> skills.</a:t>
            </a:r>
          </a:p>
        </p:txBody>
      </p:sp>
      <p:sp>
        <p:nvSpPr>
          <p:cNvPr id="5" name="Slide Number Placeholder 4"/>
          <p:cNvSpPr>
            <a:spLocks noGrp="1"/>
          </p:cNvSpPr>
          <p:nvPr>
            <p:ph type="sldNum" sz="quarter" idx="12"/>
          </p:nvPr>
        </p:nvSpPr>
        <p:spPr/>
        <p:txBody>
          <a:bodyPr/>
          <a:lstStyle/>
          <a:p>
            <a:fld id="{FA884605-F59B-A347-BDC9-15C9FF0B2D90}" type="slidenum">
              <a:rPr lang="en-US" smtClean="0"/>
              <a:pPr/>
              <a:t>11</a:t>
            </a:fld>
            <a:endParaRPr lang="en-US" dirty="0"/>
          </a:p>
        </p:txBody>
      </p:sp>
      <p:cxnSp>
        <p:nvCxnSpPr>
          <p:cNvPr id="8" name="Straight Connector 7"/>
          <p:cNvCxnSpPr/>
          <p:nvPr/>
        </p:nvCxnSpPr>
        <p:spPr>
          <a:xfrm>
            <a:off x="1217649" y="4764121"/>
            <a:ext cx="0" cy="1166416"/>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715589" y="6259810"/>
            <a:ext cx="6653349" cy="461665"/>
          </a:xfrm>
          <a:prstGeom prst="rect">
            <a:avLst/>
          </a:prstGeom>
        </p:spPr>
        <p:txBody>
          <a:bodyPr wrap="square">
            <a:spAutoFit/>
          </a:bodyPr>
          <a:lstStyle/>
          <a:p>
            <a:pPr lvl="0"/>
            <a:r>
              <a:rPr lang="en-US" sz="1200" dirty="0">
                <a:solidFill>
                  <a:prstClr val="black"/>
                </a:solidFill>
              </a:rPr>
              <a:t>NOTE: The numbers in the parenthesis show the percentage distribution of the characteristic within the population.</a:t>
            </a:r>
          </a:p>
        </p:txBody>
      </p:sp>
      <p:cxnSp>
        <p:nvCxnSpPr>
          <p:cNvPr id="11" name="Straight Connector 10"/>
          <p:cNvCxnSpPr/>
          <p:nvPr/>
        </p:nvCxnSpPr>
        <p:spPr>
          <a:xfrm>
            <a:off x="7461316" y="4764121"/>
            <a:ext cx="0" cy="1166416"/>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49250" y="4764121"/>
            <a:ext cx="0" cy="1146889"/>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882909" y="4764121"/>
            <a:ext cx="0" cy="1166416"/>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676248" y="4764121"/>
            <a:ext cx="0" cy="1216558"/>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07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A348EC-BE3A-4465-AD40-2D2EB07AA7DB}"/>
              </a:ext>
            </a:extLst>
          </p:cNvPr>
          <p:cNvPicPr>
            <a:picLocks noChangeAspect="1"/>
          </p:cNvPicPr>
          <p:nvPr/>
        </p:nvPicPr>
        <p:blipFill>
          <a:blip r:embed="rId3"/>
          <a:stretch>
            <a:fillRect/>
          </a:stretch>
        </p:blipFill>
        <p:spPr>
          <a:xfrm>
            <a:off x="0" y="1857125"/>
            <a:ext cx="9144000" cy="4377188"/>
          </a:xfrm>
          <a:prstGeom prst="rect">
            <a:avLst/>
          </a:prstGeom>
        </p:spPr>
      </p:pic>
      <p:pic>
        <p:nvPicPr>
          <p:cNvPr id="4" name="Picture 3">
            <a:extLst>
              <a:ext uri="{FF2B5EF4-FFF2-40B4-BE49-F238E27FC236}">
                <a16:creationId xmlns:a16="http://schemas.microsoft.com/office/drawing/2014/main" id="{623D5D58-8823-4DA6-A391-40D6AFAA011D}"/>
              </a:ext>
            </a:extLst>
          </p:cNvPr>
          <p:cNvPicPr>
            <a:picLocks noChangeAspect="1"/>
          </p:cNvPicPr>
          <p:nvPr/>
        </p:nvPicPr>
        <p:blipFill>
          <a:blip r:embed="rId4"/>
          <a:stretch>
            <a:fillRect/>
          </a:stretch>
        </p:blipFill>
        <p:spPr>
          <a:xfrm>
            <a:off x="0" y="1800710"/>
            <a:ext cx="9144000" cy="4377188"/>
          </a:xfrm>
          <a:prstGeom prst="rect">
            <a:avLst/>
          </a:prstGeom>
        </p:spPr>
      </p:pic>
      <p:sp>
        <p:nvSpPr>
          <p:cNvPr id="5" name="Title 1"/>
          <p:cNvSpPr txBox="1">
            <a:spLocks/>
          </p:cNvSpPr>
          <p:nvPr/>
        </p:nvSpPr>
        <p:spPr>
          <a:xfrm>
            <a:off x="282953" y="126687"/>
            <a:ext cx="8578094" cy="1663991"/>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a:ea typeface="ＭＳ Ｐゴシック" charset="0"/>
                <a:cs typeface="Arial Narrow" pitchFamily="34" charset="0"/>
              </a:rPr>
              <a:t>Compared to all workers (age 16-65), higher percentages of workers in the construction, administrative, transportation, accommodation and food service, household service, retail trade, and health industries were low-skilled in </a:t>
            </a:r>
            <a:r>
              <a:rPr lang="en-US" sz="2500" b="1" dirty="0">
                <a:ea typeface="ＭＳ Ｐゴシック" charset="0"/>
                <a:cs typeface="Arial Narrow" pitchFamily="34" charset="0"/>
              </a:rPr>
              <a:t>numeracy</a:t>
            </a:r>
            <a:r>
              <a:rPr lang="en-US" sz="2500" dirty="0">
                <a:ea typeface="ＭＳ Ｐゴシック" charset="0"/>
                <a:cs typeface="Arial Narrow" pitchFamily="34" charset="0"/>
              </a:rPr>
              <a:t>.</a:t>
            </a:r>
          </a:p>
        </p:txBody>
      </p:sp>
      <p:sp>
        <p:nvSpPr>
          <p:cNvPr id="6" name="Slide Number Placeholder 5"/>
          <p:cNvSpPr>
            <a:spLocks noGrp="1"/>
          </p:cNvSpPr>
          <p:nvPr>
            <p:ph type="sldNum" sz="quarter" idx="12"/>
          </p:nvPr>
        </p:nvSpPr>
        <p:spPr/>
        <p:txBody>
          <a:bodyPr/>
          <a:lstStyle/>
          <a:p>
            <a:fld id="{FA884605-F59B-A347-BDC9-15C9FF0B2D90}" type="slidenum">
              <a:rPr lang="en-US" smtClean="0"/>
              <a:pPr/>
              <a:t>12</a:t>
            </a:fld>
            <a:endParaRPr lang="en-US" dirty="0"/>
          </a:p>
        </p:txBody>
      </p:sp>
      <p:sp>
        <p:nvSpPr>
          <p:cNvPr id="7" name="TextBox 6"/>
          <p:cNvSpPr txBox="1"/>
          <p:nvPr/>
        </p:nvSpPr>
        <p:spPr>
          <a:xfrm>
            <a:off x="1489683" y="6311187"/>
            <a:ext cx="7529625" cy="276999"/>
          </a:xfrm>
          <a:prstGeom prst="rect">
            <a:avLst/>
          </a:prstGeom>
          <a:noFill/>
        </p:spPr>
        <p:txBody>
          <a:bodyPr wrap="none" rtlCol="0">
            <a:spAutoFit/>
          </a:bodyPr>
          <a:lstStyle/>
          <a:p>
            <a:r>
              <a:rPr lang="en-US" sz="1200" dirty="0"/>
              <a:t>NOTE: The numbers in the parenthesis show the percentage distribution of the characteristic within the population.</a:t>
            </a:r>
          </a:p>
        </p:txBody>
      </p:sp>
      <p:cxnSp>
        <p:nvCxnSpPr>
          <p:cNvPr id="8" name="Straight Connector 7"/>
          <p:cNvCxnSpPr/>
          <p:nvPr/>
        </p:nvCxnSpPr>
        <p:spPr>
          <a:xfrm flipH="1">
            <a:off x="1505957" y="1995041"/>
            <a:ext cx="17417" cy="1994263"/>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3757" y="3997097"/>
            <a:ext cx="1482034" cy="1532709"/>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24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4618"/>
          </a:xfrm>
          <a:solidFill>
            <a:srgbClr val="D9D9D9"/>
          </a:solidFill>
          <a:ln>
            <a:solidFill>
              <a:srgbClr val="48709F"/>
            </a:solidFill>
          </a:ln>
        </p:spPr>
        <p:txBody>
          <a:bodyPr>
            <a:normAutofit fontScale="90000"/>
          </a:bodyPr>
          <a:lstStyle/>
          <a:p>
            <a:r>
              <a:rPr lang="en-US" dirty="0"/>
              <a:t>How do the skills of U.S. workers differ by gender, age, nativity, and race/ethnicity?</a:t>
            </a:r>
          </a:p>
        </p:txBody>
      </p:sp>
    </p:spTree>
    <p:extLst>
      <p:ext uri="{BB962C8B-B14F-4D97-AF65-F5344CB8AC3E}">
        <p14:creationId xmlns:p14="http://schemas.microsoft.com/office/powerpoint/2010/main" val="128021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451C4B-D582-4FE1-BA51-6CF51478808C}"/>
              </a:ext>
            </a:extLst>
          </p:cNvPr>
          <p:cNvPicPr>
            <a:picLocks noChangeAspect="1"/>
          </p:cNvPicPr>
          <p:nvPr/>
        </p:nvPicPr>
        <p:blipFill>
          <a:blip r:embed="rId3"/>
          <a:stretch>
            <a:fillRect/>
          </a:stretch>
        </p:blipFill>
        <p:spPr>
          <a:xfrm>
            <a:off x="903767" y="1717824"/>
            <a:ext cx="7583691" cy="4481273"/>
          </a:xfrm>
          <a:prstGeom prst="rect">
            <a:avLst/>
          </a:prstGeom>
        </p:spPr>
      </p:pic>
      <p:sp>
        <p:nvSpPr>
          <p:cNvPr id="7" name="Title 1"/>
          <p:cNvSpPr txBox="1">
            <a:spLocks/>
          </p:cNvSpPr>
          <p:nvPr/>
        </p:nvSpPr>
        <p:spPr>
          <a:xfrm>
            <a:off x="266700" y="106344"/>
            <a:ext cx="8610600" cy="145422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dirty="0"/>
          </a:p>
          <a:p>
            <a:pPr algn="l"/>
            <a:r>
              <a:rPr lang="en-US" sz="3200" dirty="0"/>
              <a:t>Compared to all workers, there was a significantly higher percentage of females among U.S. workers who are low-skilled in </a:t>
            </a:r>
            <a:r>
              <a:rPr lang="en-US" sz="3200" b="1" dirty="0"/>
              <a:t>numeracy.</a:t>
            </a:r>
          </a:p>
          <a:p>
            <a:pPr algn="l"/>
            <a:endParaRPr lang="en-US" sz="3200" b="1"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14</a:t>
            </a:fld>
            <a:endParaRPr lang="en-US"/>
          </a:p>
        </p:txBody>
      </p:sp>
      <p:cxnSp>
        <p:nvCxnSpPr>
          <p:cNvPr id="5" name="Straight Connector 4"/>
          <p:cNvCxnSpPr/>
          <p:nvPr/>
        </p:nvCxnSpPr>
        <p:spPr>
          <a:xfrm flipH="1">
            <a:off x="993700" y="2557003"/>
            <a:ext cx="7365347" cy="0"/>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59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6700" y="136525"/>
            <a:ext cx="8610600" cy="145422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The percentage of adults ages 16-24 with low </a:t>
            </a:r>
            <a:r>
              <a:rPr lang="en-US" sz="3200" b="1" dirty="0"/>
              <a:t>numeracy </a:t>
            </a:r>
            <a:r>
              <a:rPr lang="en-US" sz="3200" dirty="0"/>
              <a:t>skills is not significantly different from the percentages of adults ages 45-54 and 55-65.</a:t>
            </a:r>
          </a:p>
        </p:txBody>
      </p:sp>
      <p:sp>
        <p:nvSpPr>
          <p:cNvPr id="4" name="Slide Number Placeholder 3"/>
          <p:cNvSpPr>
            <a:spLocks noGrp="1"/>
          </p:cNvSpPr>
          <p:nvPr>
            <p:ph type="sldNum" sz="quarter" idx="12"/>
          </p:nvPr>
        </p:nvSpPr>
        <p:spPr/>
        <p:txBody>
          <a:bodyPr/>
          <a:lstStyle/>
          <a:p>
            <a:fld id="{FA884605-F59B-A347-BDC9-15C9FF0B2D90}" type="slidenum">
              <a:rPr lang="en-US" smtClean="0"/>
              <a:pPr/>
              <a:t>15</a:t>
            </a:fld>
            <a:endParaRPr lang="en-US"/>
          </a:p>
        </p:txBody>
      </p:sp>
      <p:pic>
        <p:nvPicPr>
          <p:cNvPr id="10" name="Picture 9">
            <a:extLst>
              <a:ext uri="{FF2B5EF4-FFF2-40B4-BE49-F238E27FC236}">
                <a16:creationId xmlns:a16="http://schemas.microsoft.com/office/drawing/2014/main" id="{814BECD2-B308-49AF-867D-5C081E7EA40E}"/>
              </a:ext>
            </a:extLst>
          </p:cNvPr>
          <p:cNvPicPr>
            <a:picLocks noChangeAspect="1"/>
          </p:cNvPicPr>
          <p:nvPr/>
        </p:nvPicPr>
        <p:blipFill>
          <a:blip r:embed="rId3"/>
          <a:stretch>
            <a:fillRect/>
          </a:stretch>
        </p:blipFill>
        <p:spPr>
          <a:xfrm>
            <a:off x="3265856" y="6230412"/>
            <a:ext cx="2314575" cy="371475"/>
          </a:xfrm>
          <a:prstGeom prst="rect">
            <a:avLst/>
          </a:prstGeom>
        </p:spPr>
      </p:pic>
      <p:pic>
        <p:nvPicPr>
          <p:cNvPr id="3" name="Picture 2">
            <a:extLst>
              <a:ext uri="{FF2B5EF4-FFF2-40B4-BE49-F238E27FC236}">
                <a16:creationId xmlns:a16="http://schemas.microsoft.com/office/drawing/2014/main" id="{613F4EEC-7402-498A-8755-1F4E5F90FE00}"/>
              </a:ext>
            </a:extLst>
          </p:cNvPr>
          <p:cNvPicPr>
            <a:picLocks noChangeAspect="1"/>
          </p:cNvPicPr>
          <p:nvPr/>
        </p:nvPicPr>
        <p:blipFill>
          <a:blip r:embed="rId4"/>
          <a:stretch>
            <a:fillRect/>
          </a:stretch>
        </p:blipFill>
        <p:spPr>
          <a:xfrm>
            <a:off x="228600" y="1791307"/>
            <a:ext cx="8486368" cy="4456562"/>
          </a:xfrm>
          <a:prstGeom prst="rect">
            <a:avLst/>
          </a:prstGeom>
        </p:spPr>
      </p:pic>
    </p:spTree>
    <p:extLst>
      <p:ext uri="{BB962C8B-B14F-4D97-AF65-F5344CB8AC3E}">
        <p14:creationId xmlns:p14="http://schemas.microsoft.com/office/powerpoint/2010/main" val="362782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6700" y="136525"/>
            <a:ext cx="8610600" cy="1456349"/>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000" dirty="0"/>
          </a:p>
          <a:p>
            <a:pPr algn="l"/>
            <a:r>
              <a:rPr lang="en-US" sz="3000" dirty="0"/>
              <a:t>Compared to native-born, a greater percentage of foreign-born U.S. workers are low-skilled in </a:t>
            </a:r>
            <a:r>
              <a:rPr lang="en-US" sz="3000" b="1" dirty="0"/>
              <a:t>numeracy</a:t>
            </a:r>
            <a:r>
              <a:rPr lang="en-US" sz="3000" dirty="0"/>
              <a:t>.</a:t>
            </a:r>
          </a:p>
          <a:p>
            <a:pPr algn="l"/>
            <a:endParaRPr lang="en-US" sz="3000"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16</a:t>
            </a:fld>
            <a:endParaRPr lang="en-US"/>
          </a:p>
        </p:txBody>
      </p:sp>
      <p:pic>
        <p:nvPicPr>
          <p:cNvPr id="3" name="Picture 2">
            <a:extLst>
              <a:ext uri="{FF2B5EF4-FFF2-40B4-BE49-F238E27FC236}">
                <a16:creationId xmlns:a16="http://schemas.microsoft.com/office/drawing/2014/main" id="{46333868-3475-4D5D-B1B4-01274CEAB8D0}"/>
              </a:ext>
            </a:extLst>
          </p:cNvPr>
          <p:cNvPicPr>
            <a:picLocks noChangeAspect="1"/>
          </p:cNvPicPr>
          <p:nvPr/>
        </p:nvPicPr>
        <p:blipFill>
          <a:blip r:embed="rId3"/>
          <a:stretch>
            <a:fillRect/>
          </a:stretch>
        </p:blipFill>
        <p:spPr>
          <a:xfrm>
            <a:off x="3195644" y="6167024"/>
            <a:ext cx="2310584" cy="371888"/>
          </a:xfrm>
          <a:prstGeom prst="rect">
            <a:avLst/>
          </a:prstGeom>
        </p:spPr>
      </p:pic>
      <p:pic>
        <p:nvPicPr>
          <p:cNvPr id="5" name="Picture 4"/>
          <p:cNvPicPr>
            <a:picLocks noChangeAspect="1"/>
          </p:cNvPicPr>
          <p:nvPr/>
        </p:nvPicPr>
        <p:blipFill>
          <a:blip r:embed="rId4"/>
          <a:stretch>
            <a:fillRect/>
          </a:stretch>
        </p:blipFill>
        <p:spPr>
          <a:xfrm>
            <a:off x="375561" y="1918444"/>
            <a:ext cx="8673906" cy="4204409"/>
          </a:xfrm>
          <a:prstGeom prst="rect">
            <a:avLst/>
          </a:prstGeom>
        </p:spPr>
      </p:pic>
    </p:spTree>
    <p:extLst>
      <p:ext uri="{BB962C8B-B14F-4D97-AF65-F5344CB8AC3E}">
        <p14:creationId xmlns:p14="http://schemas.microsoft.com/office/powerpoint/2010/main" val="319870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6700" y="228599"/>
            <a:ext cx="8610600" cy="145422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Among U.S. workers, those who are Hispanic, Black and Other race are more likely to be low-skilled in </a:t>
            </a:r>
            <a:r>
              <a:rPr lang="en-US" sz="3200" b="1" dirty="0"/>
              <a:t>numeracy </a:t>
            </a:r>
            <a:r>
              <a:rPr lang="en-US" sz="3200" dirty="0"/>
              <a:t>than those who are White.</a:t>
            </a:r>
          </a:p>
        </p:txBody>
      </p:sp>
      <p:sp>
        <p:nvSpPr>
          <p:cNvPr id="4" name="Slide Number Placeholder 3"/>
          <p:cNvSpPr>
            <a:spLocks noGrp="1"/>
          </p:cNvSpPr>
          <p:nvPr>
            <p:ph type="sldNum" sz="quarter" idx="12"/>
          </p:nvPr>
        </p:nvSpPr>
        <p:spPr/>
        <p:txBody>
          <a:bodyPr/>
          <a:lstStyle/>
          <a:p>
            <a:fld id="{FA884605-F59B-A347-BDC9-15C9FF0B2D90}" type="slidenum">
              <a:rPr lang="en-US" smtClean="0"/>
              <a:pPr/>
              <a:t>17</a:t>
            </a:fld>
            <a:endParaRPr lang="en-US"/>
          </a:p>
        </p:txBody>
      </p:sp>
      <p:pic>
        <p:nvPicPr>
          <p:cNvPr id="5" name="Picture 4">
            <a:extLst>
              <a:ext uri="{FF2B5EF4-FFF2-40B4-BE49-F238E27FC236}">
                <a16:creationId xmlns:a16="http://schemas.microsoft.com/office/drawing/2014/main" id="{722E964E-BA1A-4CBB-B24D-E2C02C0D8385}"/>
              </a:ext>
            </a:extLst>
          </p:cNvPr>
          <p:cNvPicPr>
            <a:picLocks noChangeAspect="1"/>
          </p:cNvPicPr>
          <p:nvPr/>
        </p:nvPicPr>
        <p:blipFill>
          <a:blip r:embed="rId3"/>
          <a:stretch>
            <a:fillRect/>
          </a:stretch>
        </p:blipFill>
        <p:spPr>
          <a:xfrm>
            <a:off x="3214689" y="5984462"/>
            <a:ext cx="2310584" cy="371888"/>
          </a:xfrm>
          <a:prstGeom prst="rect">
            <a:avLst/>
          </a:prstGeom>
        </p:spPr>
      </p:pic>
      <p:pic>
        <p:nvPicPr>
          <p:cNvPr id="3" name="Picture 2">
            <a:extLst>
              <a:ext uri="{FF2B5EF4-FFF2-40B4-BE49-F238E27FC236}">
                <a16:creationId xmlns:a16="http://schemas.microsoft.com/office/drawing/2014/main" id="{53BFB2F7-C0D7-4A14-A4B9-81105A076498}"/>
              </a:ext>
            </a:extLst>
          </p:cNvPr>
          <p:cNvPicPr>
            <a:picLocks noChangeAspect="1"/>
          </p:cNvPicPr>
          <p:nvPr/>
        </p:nvPicPr>
        <p:blipFill>
          <a:blip r:embed="rId4"/>
          <a:stretch>
            <a:fillRect/>
          </a:stretch>
        </p:blipFill>
        <p:spPr>
          <a:xfrm>
            <a:off x="156599" y="1940672"/>
            <a:ext cx="8602202" cy="4157832"/>
          </a:xfrm>
          <a:prstGeom prst="rect">
            <a:avLst/>
          </a:prstGeom>
        </p:spPr>
      </p:pic>
    </p:spTree>
    <p:extLst>
      <p:ext uri="{BB962C8B-B14F-4D97-AF65-F5344CB8AC3E}">
        <p14:creationId xmlns:p14="http://schemas.microsoft.com/office/powerpoint/2010/main" val="153644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07 at 2.20.4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8" r="868"/>
          <a:stretch/>
        </p:blipFill>
        <p:spPr>
          <a:xfrm>
            <a:off x="1320109" y="1998719"/>
            <a:ext cx="6432413" cy="4859281"/>
          </a:xfrm>
        </p:spPr>
      </p:pic>
      <p:sp>
        <p:nvSpPr>
          <p:cNvPr id="6" name="Title 1"/>
          <p:cNvSpPr txBox="1">
            <a:spLocks/>
          </p:cNvSpPr>
          <p:nvPr/>
        </p:nvSpPr>
        <p:spPr>
          <a:xfrm>
            <a:off x="231006" y="112167"/>
            <a:ext cx="8681987" cy="1762803"/>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82880" algn="l"/>
            <a:r>
              <a:rPr lang="en-US" sz="3200" dirty="0"/>
              <a:t>U.S. demographic trend requires targeted policies to promote education and training of racial/ethnic populations with high concentration of low-skilled workers.</a:t>
            </a:r>
            <a:endParaRPr lang="en-US" sz="3200" dirty="0">
              <a:solidFill>
                <a:srgbClr val="000000"/>
              </a:solidFill>
            </a:endParaRPr>
          </a:p>
        </p:txBody>
      </p:sp>
      <p:sp>
        <p:nvSpPr>
          <p:cNvPr id="7" name="Slide Number Placeholder 6"/>
          <p:cNvSpPr>
            <a:spLocks noGrp="1"/>
          </p:cNvSpPr>
          <p:nvPr>
            <p:ph type="sldNum" sz="quarter" idx="12"/>
          </p:nvPr>
        </p:nvSpPr>
        <p:spPr/>
        <p:txBody>
          <a:bodyPr/>
          <a:lstStyle/>
          <a:p>
            <a:fld id="{FA884605-F59B-A347-BDC9-15C9FF0B2D90}" type="slidenum">
              <a:rPr lang="en-US" smtClean="0"/>
              <a:pPr/>
              <a:t>18</a:t>
            </a:fld>
            <a:endParaRPr lang="en-US" dirty="0"/>
          </a:p>
        </p:txBody>
      </p:sp>
    </p:spTree>
    <p:extLst>
      <p:ext uri="{BB962C8B-B14F-4D97-AF65-F5344CB8AC3E}">
        <p14:creationId xmlns:p14="http://schemas.microsoft.com/office/powerpoint/2010/main" val="210747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D9D9D9"/>
          </a:solidFill>
          <a:ln>
            <a:solidFill>
              <a:srgbClr val="48709F"/>
            </a:solidFill>
          </a:ln>
        </p:spPr>
        <p:txBody>
          <a:bodyPr/>
          <a:lstStyle/>
          <a:p>
            <a:r>
              <a:rPr lang="en-US" dirty="0"/>
              <a:t>How does skill level affect use of skills at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Guidelines for building your presentation:</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a:buNone/>
            </a:pPr>
            <a:r>
              <a:rPr lang="en-US" dirty="0"/>
              <a:t>Add this slide module to the following slide modules to create the full PIAAC story:</a:t>
            </a:r>
          </a:p>
          <a:p>
            <a:pPr lvl="1">
              <a:buFont typeface="Wingdings" charset="2"/>
              <a:buChar char="q"/>
            </a:pPr>
            <a:r>
              <a:rPr lang="en-US" dirty="0"/>
              <a:t> </a:t>
            </a:r>
            <a:r>
              <a:rPr lang="en-US" i="1" dirty="0"/>
              <a:t>What is PIAAC</a:t>
            </a:r>
          </a:p>
          <a:p>
            <a:pPr lvl="1">
              <a:buFont typeface="Wingdings" charset="2"/>
              <a:buChar char="q"/>
            </a:pPr>
            <a:r>
              <a:rPr lang="en-US" i="1" dirty="0"/>
              <a:t> Overview of Results </a:t>
            </a:r>
            <a:r>
              <a:rPr lang="en-US" dirty="0"/>
              <a:t>(slides 1-11)</a:t>
            </a:r>
          </a:p>
          <a:p>
            <a:pPr>
              <a:buNone/>
            </a:pPr>
            <a:endParaRPr lang="en-US" dirty="0"/>
          </a:p>
          <a:p>
            <a:pPr>
              <a:buNone/>
            </a:pPr>
            <a:r>
              <a:rPr lang="en-US" dirty="0"/>
              <a:t>You can also add:</a:t>
            </a:r>
          </a:p>
          <a:p>
            <a:pPr lvl="1">
              <a:buFont typeface="Wingdings" charset="2"/>
              <a:buChar char="q"/>
            </a:pPr>
            <a:r>
              <a:rPr lang="en-US" dirty="0"/>
              <a:t> selections from </a:t>
            </a:r>
            <a:r>
              <a:rPr lang="en-US" i="1" dirty="0"/>
              <a:t>Sample PIAAC Tasks</a:t>
            </a:r>
          </a:p>
          <a:p>
            <a:pPr lvl="1">
              <a:buFont typeface="Wingdings" charset="2"/>
              <a:buChar char="q"/>
            </a:pPr>
            <a:r>
              <a:rPr lang="en-US" dirty="0"/>
              <a:t> </a:t>
            </a:r>
            <a:r>
              <a:rPr lang="en-US" i="1" dirty="0"/>
              <a:t>Gateway &amp; Other Resources</a:t>
            </a:r>
          </a:p>
          <a:p>
            <a:pPr lvl="1">
              <a:buFont typeface="Wingdings" charset="2"/>
              <a:buChar char="q"/>
            </a:pPr>
            <a:r>
              <a:rPr lang="en-US" dirty="0"/>
              <a:t> </a:t>
            </a:r>
            <a:r>
              <a:rPr lang="en-US" i="1" dirty="0"/>
              <a:t>Education and Skills Online</a:t>
            </a:r>
          </a:p>
          <a:p>
            <a:pPr lvl="1">
              <a:buFont typeface="Wingdings" charset="2"/>
              <a:buChar char="q"/>
            </a:pPr>
            <a:r>
              <a:rPr lang="en-US" dirty="0"/>
              <a:t> selection from </a:t>
            </a:r>
            <a:r>
              <a:rPr lang="en-US" i="1" dirty="0"/>
              <a:t>State of the U.S. Workforce: Focus on Literacy Skills</a:t>
            </a:r>
          </a:p>
          <a:p>
            <a:pPr marL="457200" lvl="1" indent="0">
              <a:buNone/>
            </a:pPr>
            <a:endParaRPr lang="en-US" dirty="0"/>
          </a:p>
          <a:p>
            <a:pPr marL="457200" lvl="1" indent="0">
              <a:buNone/>
            </a:pPr>
            <a:endParaRPr lang="en-US" dirty="0"/>
          </a:p>
          <a:p>
            <a:pPr lvl="1">
              <a:buFont typeface="Wingdings" charset="2"/>
              <a:buChar char="q"/>
            </a:pPr>
            <a:endParaRPr lang="en-US" dirty="0"/>
          </a:p>
          <a:p>
            <a:pPr lvl="1">
              <a:buNone/>
            </a:pPr>
            <a:endParaRPr lang="en-US"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600"/>
            <a:ext cx="8610600" cy="1401792"/>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Compared to high-skilled, U.S. workers who are low-skilled in</a:t>
            </a:r>
            <a:r>
              <a:rPr lang="en-US" sz="3200" b="1" dirty="0"/>
              <a:t> numeracy </a:t>
            </a:r>
            <a:r>
              <a:rPr lang="en-US" sz="3200" dirty="0"/>
              <a:t>use their </a:t>
            </a:r>
            <a:r>
              <a:rPr lang="en-US" sz="3200" b="1" dirty="0"/>
              <a:t>numeric skills </a:t>
            </a:r>
            <a:r>
              <a:rPr lang="en-US" sz="3200" dirty="0"/>
              <a:t>at work less frequently.</a:t>
            </a:r>
          </a:p>
        </p:txBody>
      </p:sp>
      <p:sp>
        <p:nvSpPr>
          <p:cNvPr id="4" name="Slide Number Placeholder 3"/>
          <p:cNvSpPr>
            <a:spLocks noGrp="1"/>
          </p:cNvSpPr>
          <p:nvPr>
            <p:ph type="sldNum" sz="quarter" idx="12"/>
          </p:nvPr>
        </p:nvSpPr>
        <p:spPr/>
        <p:txBody>
          <a:bodyPr/>
          <a:lstStyle/>
          <a:p>
            <a:fld id="{FA884605-F59B-A347-BDC9-15C9FF0B2D90}" type="slidenum">
              <a:rPr lang="en-US" smtClean="0"/>
              <a:pPr/>
              <a:t>20</a:t>
            </a:fld>
            <a:endParaRPr lang="en-US"/>
          </a:p>
        </p:txBody>
      </p:sp>
      <p:pic>
        <p:nvPicPr>
          <p:cNvPr id="5" name="Picture 4">
            <a:extLst>
              <a:ext uri="{FF2B5EF4-FFF2-40B4-BE49-F238E27FC236}">
                <a16:creationId xmlns:a16="http://schemas.microsoft.com/office/drawing/2014/main" id="{D516269A-C3C2-48CC-920B-B8E54ED585CD}"/>
              </a:ext>
            </a:extLst>
          </p:cNvPr>
          <p:cNvPicPr>
            <a:picLocks noChangeAspect="1"/>
          </p:cNvPicPr>
          <p:nvPr/>
        </p:nvPicPr>
        <p:blipFill>
          <a:blip r:embed="rId3"/>
          <a:stretch>
            <a:fillRect/>
          </a:stretch>
        </p:blipFill>
        <p:spPr>
          <a:xfrm>
            <a:off x="3108364" y="6198864"/>
            <a:ext cx="2310584" cy="371888"/>
          </a:xfrm>
          <a:prstGeom prst="rect">
            <a:avLst/>
          </a:prstGeom>
        </p:spPr>
      </p:pic>
      <p:pic>
        <p:nvPicPr>
          <p:cNvPr id="8" name="Picture 7">
            <a:extLst>
              <a:ext uri="{FF2B5EF4-FFF2-40B4-BE49-F238E27FC236}">
                <a16:creationId xmlns:a16="http://schemas.microsoft.com/office/drawing/2014/main" id="{62DA8032-08FF-49EE-8A10-7EA1082F8028}"/>
              </a:ext>
            </a:extLst>
          </p:cNvPr>
          <p:cNvPicPr>
            <a:picLocks noChangeAspect="1"/>
          </p:cNvPicPr>
          <p:nvPr/>
        </p:nvPicPr>
        <p:blipFill>
          <a:blip r:embed="rId4"/>
          <a:stretch>
            <a:fillRect/>
          </a:stretch>
        </p:blipFill>
        <p:spPr>
          <a:xfrm>
            <a:off x="41644" y="1864944"/>
            <a:ext cx="8984512" cy="4928544"/>
          </a:xfrm>
          <a:prstGeom prst="rect">
            <a:avLst/>
          </a:prstGeom>
        </p:spPr>
      </p:pic>
    </p:spTree>
    <p:extLst>
      <p:ext uri="{BB962C8B-B14F-4D97-AF65-F5344CB8AC3E}">
        <p14:creationId xmlns:p14="http://schemas.microsoft.com/office/powerpoint/2010/main" val="104003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D9D9D9"/>
          </a:solidFill>
          <a:ln>
            <a:solidFill>
              <a:srgbClr val="48709F"/>
            </a:solidFill>
          </a:ln>
        </p:spPr>
        <p:txBody>
          <a:bodyPr/>
          <a:lstStyle/>
          <a:p>
            <a:r>
              <a:rPr lang="en-US" dirty="0"/>
              <a:t>What is the impact of skill level on income?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121186"/>
            <a:ext cx="8610600" cy="151559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lgn="l">
              <a:spcBef>
                <a:spcPts val="600"/>
              </a:spcBef>
              <a:spcAft>
                <a:spcPts val="600"/>
              </a:spcAft>
            </a:pPr>
            <a:r>
              <a:rPr lang="en-US" sz="3200" dirty="0"/>
              <a:t>Low-skilled adults in </a:t>
            </a:r>
            <a:r>
              <a:rPr lang="en-US" sz="3200" b="1" dirty="0"/>
              <a:t>numeracy</a:t>
            </a:r>
            <a:r>
              <a:rPr lang="en-US" sz="3200" dirty="0"/>
              <a:t> are less likely than high-skilled adults to have earnings in the upper income quintiles.</a:t>
            </a:r>
          </a:p>
        </p:txBody>
      </p:sp>
      <p:sp>
        <p:nvSpPr>
          <p:cNvPr id="4" name="Slide Number Placeholder 3"/>
          <p:cNvSpPr>
            <a:spLocks noGrp="1"/>
          </p:cNvSpPr>
          <p:nvPr>
            <p:ph type="sldNum" sz="quarter" idx="12"/>
          </p:nvPr>
        </p:nvSpPr>
        <p:spPr/>
        <p:txBody>
          <a:bodyPr/>
          <a:lstStyle/>
          <a:p>
            <a:fld id="{FA884605-F59B-A347-BDC9-15C9FF0B2D90}" type="slidenum">
              <a:rPr lang="en-US" smtClean="0"/>
              <a:pPr/>
              <a:t>22</a:t>
            </a:fld>
            <a:endParaRPr lang="en-US"/>
          </a:p>
        </p:txBody>
      </p:sp>
      <p:pic>
        <p:nvPicPr>
          <p:cNvPr id="3" name="Picture 2">
            <a:extLst>
              <a:ext uri="{FF2B5EF4-FFF2-40B4-BE49-F238E27FC236}">
                <a16:creationId xmlns:a16="http://schemas.microsoft.com/office/drawing/2014/main" id="{C17E3F2F-EC07-41AA-AA6C-C7AA590CF648}"/>
              </a:ext>
            </a:extLst>
          </p:cNvPr>
          <p:cNvPicPr>
            <a:picLocks noChangeAspect="1"/>
          </p:cNvPicPr>
          <p:nvPr/>
        </p:nvPicPr>
        <p:blipFill>
          <a:blip r:embed="rId3"/>
          <a:stretch>
            <a:fillRect/>
          </a:stretch>
        </p:blipFill>
        <p:spPr>
          <a:xfrm>
            <a:off x="362684" y="1733738"/>
            <a:ext cx="8476516" cy="4454412"/>
          </a:xfrm>
          <a:prstGeom prst="rect">
            <a:avLst/>
          </a:prstGeom>
        </p:spPr>
      </p:pic>
    </p:spTree>
    <p:extLst>
      <p:ext uri="{BB962C8B-B14F-4D97-AF65-F5344CB8AC3E}">
        <p14:creationId xmlns:p14="http://schemas.microsoft.com/office/powerpoint/2010/main" val="4013667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53683"/>
            <a:ext cx="8458200" cy="1534246"/>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000" dirty="0"/>
              <a:t>Similar to the international average, about one quarter of low-skilled adults in the U.S. have earnings in the bottom quintile of the income distribution.</a:t>
            </a:r>
          </a:p>
        </p:txBody>
      </p:sp>
      <p:sp>
        <p:nvSpPr>
          <p:cNvPr id="5" name="Slide Number Placeholder 4"/>
          <p:cNvSpPr>
            <a:spLocks noGrp="1"/>
          </p:cNvSpPr>
          <p:nvPr>
            <p:ph type="sldNum" sz="quarter" idx="12"/>
          </p:nvPr>
        </p:nvSpPr>
        <p:spPr/>
        <p:txBody>
          <a:bodyPr/>
          <a:lstStyle/>
          <a:p>
            <a:fld id="{FA884605-F59B-A347-BDC9-15C9FF0B2D90}" type="slidenum">
              <a:rPr lang="en-US" smtClean="0"/>
              <a:pPr/>
              <a:t>23</a:t>
            </a:fld>
            <a:endParaRPr lang="en-US"/>
          </a:p>
        </p:txBody>
      </p:sp>
      <p:sp>
        <p:nvSpPr>
          <p:cNvPr id="7" name="TextBox 6">
            <a:extLst>
              <a:ext uri="{FF2B5EF4-FFF2-40B4-BE49-F238E27FC236}">
                <a16:creationId xmlns:a16="http://schemas.microsoft.com/office/drawing/2014/main" id="{212A3847-A4A0-464B-A23A-F6982ACF84F3}"/>
              </a:ext>
            </a:extLst>
          </p:cNvPr>
          <p:cNvSpPr txBox="1"/>
          <p:nvPr/>
        </p:nvSpPr>
        <p:spPr>
          <a:xfrm>
            <a:off x="1808922" y="6290588"/>
            <a:ext cx="6629400" cy="430887"/>
          </a:xfrm>
          <a:prstGeom prst="rect">
            <a:avLst/>
          </a:prstGeom>
          <a:noFill/>
        </p:spPr>
        <p:txBody>
          <a:bodyPr wrap="square" rtlCol="0">
            <a:spAutoFit/>
          </a:bodyPr>
          <a:lstStyle/>
          <a:p>
            <a:r>
              <a:rPr lang="en-US" sz="1100" dirty="0"/>
              <a:t>Note: International Average includes Round 1 countries included in the National Center for Education Statistics PIAAC International Data Explorer (</a:t>
            </a:r>
            <a:r>
              <a:rPr lang="en-US" sz="1100" dirty="0">
                <a:hlinkClick r:id="rId3"/>
              </a:rPr>
              <a:t>NCES PIAAC IDE</a:t>
            </a:r>
            <a:r>
              <a:rPr lang="en-US" sz="1100" dirty="0"/>
              <a:t>). </a:t>
            </a:r>
          </a:p>
        </p:txBody>
      </p:sp>
      <p:pic>
        <p:nvPicPr>
          <p:cNvPr id="3" name="Picture 2">
            <a:extLst>
              <a:ext uri="{FF2B5EF4-FFF2-40B4-BE49-F238E27FC236}">
                <a16:creationId xmlns:a16="http://schemas.microsoft.com/office/drawing/2014/main" id="{2A814A9F-2A9B-4C9E-B30A-6DE95CA1ED78}"/>
              </a:ext>
            </a:extLst>
          </p:cNvPr>
          <p:cNvPicPr>
            <a:picLocks noChangeAspect="1"/>
          </p:cNvPicPr>
          <p:nvPr/>
        </p:nvPicPr>
        <p:blipFill>
          <a:blip r:embed="rId4"/>
          <a:stretch>
            <a:fillRect/>
          </a:stretch>
        </p:blipFill>
        <p:spPr>
          <a:xfrm>
            <a:off x="296419" y="2016439"/>
            <a:ext cx="8760711" cy="4145639"/>
          </a:xfrm>
          <a:prstGeom prst="rect">
            <a:avLst/>
          </a:prstGeom>
        </p:spPr>
      </p:pic>
    </p:spTree>
    <p:extLst>
      <p:ext uri="{BB962C8B-B14F-4D97-AF65-F5344CB8AC3E}">
        <p14:creationId xmlns:p14="http://schemas.microsoft.com/office/powerpoint/2010/main" val="3653358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36338"/>
          </a:xfrm>
          <a:solidFill>
            <a:srgbClr val="D9D9D9"/>
          </a:solidFill>
          <a:ln>
            <a:solidFill>
              <a:srgbClr val="48709F"/>
            </a:solidFill>
          </a:ln>
        </p:spPr>
        <p:txBody>
          <a:bodyPr>
            <a:normAutofit fontScale="90000"/>
          </a:bodyPr>
          <a:lstStyle/>
          <a:p>
            <a:r>
              <a:rPr lang="en-US" dirty="0"/>
              <a:t>What is the relationship between skill level and participation in ongoing formal and non-formal education?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36211-6989-4D1B-9982-C8565AB93430}"/>
              </a:ext>
            </a:extLst>
          </p:cNvPr>
          <p:cNvPicPr>
            <a:picLocks noChangeAspect="1"/>
          </p:cNvPicPr>
          <p:nvPr/>
        </p:nvPicPr>
        <p:blipFill>
          <a:blip r:embed="rId3"/>
          <a:stretch>
            <a:fillRect/>
          </a:stretch>
        </p:blipFill>
        <p:spPr>
          <a:xfrm>
            <a:off x="228600" y="2131286"/>
            <a:ext cx="8915400" cy="4688072"/>
          </a:xfrm>
          <a:prstGeom prst="rect">
            <a:avLst/>
          </a:prstGeom>
        </p:spPr>
      </p:pic>
      <p:sp>
        <p:nvSpPr>
          <p:cNvPr id="7" name="Title 1"/>
          <p:cNvSpPr txBox="1">
            <a:spLocks/>
          </p:cNvSpPr>
          <p:nvPr/>
        </p:nvSpPr>
        <p:spPr>
          <a:xfrm>
            <a:off x="228600" y="228600"/>
            <a:ext cx="8610600" cy="1902686"/>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U.S. working adults with low skills in </a:t>
            </a:r>
            <a:r>
              <a:rPr lang="en-US" sz="3200" b="1" dirty="0"/>
              <a:t>numeracy</a:t>
            </a:r>
            <a:r>
              <a:rPr lang="en-US" sz="3200" dirty="0"/>
              <a:t> were more likely to participate in less than 25 hours of non-formal education in the past 12 months than those with higher skills in </a:t>
            </a:r>
            <a:r>
              <a:rPr lang="en-US" sz="3200" b="1" dirty="0"/>
              <a:t>numeracy</a:t>
            </a:r>
            <a:r>
              <a:rPr lang="en-US" sz="3200" dirty="0"/>
              <a:t>.</a:t>
            </a:r>
          </a:p>
        </p:txBody>
      </p:sp>
      <p:sp>
        <p:nvSpPr>
          <p:cNvPr id="6" name="Slide Number Placeholder 5"/>
          <p:cNvSpPr>
            <a:spLocks noGrp="1"/>
          </p:cNvSpPr>
          <p:nvPr>
            <p:ph type="sldNum" sz="quarter" idx="12"/>
          </p:nvPr>
        </p:nvSpPr>
        <p:spPr/>
        <p:txBody>
          <a:bodyPr/>
          <a:lstStyle/>
          <a:p>
            <a:fld id="{FA884605-F59B-A347-BDC9-15C9FF0B2D90}" type="slidenum">
              <a:rPr lang="en-US" smtClean="0"/>
              <a:pPr/>
              <a:t>25</a:t>
            </a:fld>
            <a:endParaRPr lang="en-US"/>
          </a:p>
        </p:txBody>
      </p:sp>
      <p:cxnSp>
        <p:nvCxnSpPr>
          <p:cNvPr id="8" name="Straight Connector 7"/>
          <p:cNvCxnSpPr>
            <a:cxnSpLocks/>
          </p:cNvCxnSpPr>
          <p:nvPr/>
        </p:nvCxnSpPr>
        <p:spPr>
          <a:xfrm flipH="1">
            <a:off x="308113" y="2879504"/>
            <a:ext cx="8531087" cy="0"/>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0016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3455" y="2130425"/>
            <a:ext cx="8269099" cy="2122827"/>
          </a:xfrm>
          <a:solidFill>
            <a:srgbClr val="D9D9D9"/>
          </a:solidFill>
          <a:ln>
            <a:solidFill>
              <a:srgbClr val="48709F"/>
            </a:solidFill>
          </a:ln>
        </p:spPr>
        <p:txBody>
          <a:bodyPr>
            <a:normAutofit/>
          </a:bodyPr>
          <a:lstStyle/>
          <a:p>
            <a:r>
              <a:rPr lang="en-US" sz="3600" dirty="0"/>
              <a:t>What are the constraints and enablers for participation in formal and non-formal education?</a:t>
            </a:r>
          </a:p>
        </p:txBody>
      </p:sp>
    </p:spTree>
    <p:extLst>
      <p:ext uri="{BB962C8B-B14F-4D97-AF65-F5344CB8AC3E}">
        <p14:creationId xmlns:p14="http://schemas.microsoft.com/office/powerpoint/2010/main" val="55075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86231"/>
          </a:xfrm>
          <a:solidFill>
            <a:srgbClr val="D9D9D9"/>
          </a:solidFill>
          <a:ln>
            <a:solidFill>
              <a:srgbClr val="48709F"/>
            </a:solidFill>
          </a:ln>
        </p:spPr>
        <p:txBody>
          <a:bodyPr>
            <a:noAutofit/>
          </a:bodyPr>
          <a:lstStyle/>
          <a:p>
            <a:pPr algn="l"/>
            <a:r>
              <a:rPr lang="en-US" sz="2800" dirty="0">
                <a:solidFill>
                  <a:scrgbClr r="0" g="0" b="0"/>
                </a:solidFill>
              </a:rPr>
              <a:t>The most common reasons for U.S. working adults not participating in education and training are: too busy at work, cost, family responsibilities including childcare, and time that a course was offered. </a:t>
            </a:r>
          </a:p>
        </p:txBody>
      </p:sp>
      <p:sp>
        <p:nvSpPr>
          <p:cNvPr id="7" name="Slide Number Placeholder 6"/>
          <p:cNvSpPr>
            <a:spLocks noGrp="1"/>
          </p:cNvSpPr>
          <p:nvPr>
            <p:ph type="sldNum" sz="quarter" idx="12"/>
          </p:nvPr>
        </p:nvSpPr>
        <p:spPr/>
        <p:txBody>
          <a:bodyPr/>
          <a:lstStyle/>
          <a:p>
            <a:fld id="{FA884605-F59B-A347-BDC9-15C9FF0B2D90}" type="slidenum">
              <a:rPr lang="en-US" smtClean="0"/>
              <a:pPr/>
              <a:t>27</a:t>
            </a:fld>
            <a:endParaRPr lang="en-US"/>
          </a:p>
        </p:txBody>
      </p:sp>
      <p:pic>
        <p:nvPicPr>
          <p:cNvPr id="3" name="Picture 2"/>
          <p:cNvPicPr>
            <a:picLocks noChangeAspect="1"/>
          </p:cNvPicPr>
          <p:nvPr/>
        </p:nvPicPr>
        <p:blipFill>
          <a:blip r:embed="rId3"/>
          <a:stretch>
            <a:fillRect/>
          </a:stretch>
        </p:blipFill>
        <p:spPr>
          <a:xfrm>
            <a:off x="1385990" y="1960869"/>
            <a:ext cx="6493940" cy="4578043"/>
          </a:xfrm>
          <a:prstGeom prst="rect">
            <a:avLst/>
          </a:prstGeom>
        </p:spPr>
      </p:pic>
    </p:spTree>
    <p:extLst>
      <p:ext uri="{BB962C8B-B14F-4D97-AF65-F5344CB8AC3E}">
        <p14:creationId xmlns:p14="http://schemas.microsoft.com/office/powerpoint/2010/main" val="24664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600"/>
            <a:ext cx="8610600" cy="1751012"/>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Compared to those with high skills in </a:t>
            </a:r>
            <a:r>
              <a:rPr lang="en-US" sz="2800" b="1" dirty="0"/>
              <a:t>numeracy</a:t>
            </a:r>
            <a:r>
              <a:rPr lang="en-US" sz="2800" dirty="0"/>
              <a:t>, low-skilled workers were less likely to state “too busy at work” as their top reason for not pursuing education and training.</a:t>
            </a:r>
          </a:p>
        </p:txBody>
      </p:sp>
      <p:sp>
        <p:nvSpPr>
          <p:cNvPr id="4" name="Slide Number Placeholder 3"/>
          <p:cNvSpPr>
            <a:spLocks noGrp="1"/>
          </p:cNvSpPr>
          <p:nvPr>
            <p:ph type="sldNum" sz="quarter" idx="12"/>
          </p:nvPr>
        </p:nvSpPr>
        <p:spPr/>
        <p:txBody>
          <a:bodyPr/>
          <a:lstStyle/>
          <a:p>
            <a:fld id="{FA884605-F59B-A347-BDC9-15C9FF0B2D90}" type="slidenum">
              <a:rPr lang="en-US" smtClean="0"/>
              <a:pPr/>
              <a:t>28</a:t>
            </a:fld>
            <a:endParaRPr lang="en-US"/>
          </a:p>
        </p:txBody>
      </p:sp>
      <p:pic>
        <p:nvPicPr>
          <p:cNvPr id="2" name="Picture 1">
            <a:extLst>
              <a:ext uri="{FF2B5EF4-FFF2-40B4-BE49-F238E27FC236}">
                <a16:creationId xmlns:a16="http://schemas.microsoft.com/office/drawing/2014/main" id="{576FFB34-F373-448E-99B2-25E3DC5926A0}"/>
              </a:ext>
            </a:extLst>
          </p:cNvPr>
          <p:cNvPicPr>
            <a:picLocks noChangeAspect="1"/>
          </p:cNvPicPr>
          <p:nvPr/>
        </p:nvPicPr>
        <p:blipFill>
          <a:blip r:embed="rId3"/>
          <a:stretch>
            <a:fillRect/>
          </a:stretch>
        </p:blipFill>
        <p:spPr>
          <a:xfrm>
            <a:off x="1726212" y="2047839"/>
            <a:ext cx="6486706" cy="4810161"/>
          </a:xfrm>
          <a:prstGeom prst="rect">
            <a:avLst/>
          </a:prstGeom>
        </p:spPr>
      </p:pic>
    </p:spTree>
    <p:extLst>
      <p:ext uri="{BB962C8B-B14F-4D97-AF65-F5344CB8AC3E}">
        <p14:creationId xmlns:p14="http://schemas.microsoft.com/office/powerpoint/2010/main" val="354084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163901"/>
            <a:ext cx="8610600" cy="1761151"/>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t>Employers were more likely to pay for expenses related to participation in </a:t>
            </a:r>
            <a:r>
              <a:rPr lang="en-US" sz="3000" u="sng" dirty="0"/>
              <a:t>formal</a:t>
            </a:r>
            <a:r>
              <a:rPr lang="en-US" sz="3000" dirty="0"/>
              <a:t> education for workers with high skills in </a:t>
            </a:r>
            <a:r>
              <a:rPr lang="en-US" sz="3000" b="1" dirty="0"/>
              <a:t>numeracy </a:t>
            </a:r>
            <a:r>
              <a:rPr lang="en-US" sz="3000" dirty="0"/>
              <a:t>than those with low skills in </a:t>
            </a:r>
            <a:r>
              <a:rPr lang="en-US" sz="3000" b="1" dirty="0"/>
              <a:t>numeracy</a:t>
            </a:r>
            <a:r>
              <a:rPr lang="en-US" sz="3000" dirty="0"/>
              <a:t>.</a:t>
            </a:r>
            <a:endParaRPr lang="en-US" sz="3000" b="1"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29</a:t>
            </a:fld>
            <a:endParaRPr lang="en-US"/>
          </a:p>
        </p:txBody>
      </p:sp>
      <p:sp>
        <p:nvSpPr>
          <p:cNvPr id="8" name="TextBox 7">
            <a:extLst>
              <a:ext uri="{FF2B5EF4-FFF2-40B4-BE49-F238E27FC236}">
                <a16:creationId xmlns:a16="http://schemas.microsoft.com/office/drawing/2014/main" id="{4DB60B03-ABD3-4590-8CB2-41EEBC78E301}"/>
              </a:ext>
            </a:extLst>
          </p:cNvPr>
          <p:cNvSpPr txBox="1"/>
          <p:nvPr/>
        </p:nvSpPr>
        <p:spPr>
          <a:xfrm>
            <a:off x="3531476" y="5770180"/>
            <a:ext cx="756745" cy="307777"/>
          </a:xfrm>
          <a:prstGeom prst="rect">
            <a:avLst/>
          </a:prstGeom>
          <a:noFill/>
        </p:spPr>
        <p:txBody>
          <a:bodyPr wrap="square" rtlCol="0">
            <a:spAutoFit/>
          </a:bodyPr>
          <a:lstStyle/>
          <a:p>
            <a:r>
              <a:rPr lang="en-US" sz="1400" dirty="0">
                <a:solidFill>
                  <a:schemeClr val="tx1">
                    <a:lumMod val="85000"/>
                    <a:lumOff val="15000"/>
                  </a:schemeClr>
                </a:solidFill>
              </a:rPr>
              <a:t>Percent</a:t>
            </a:r>
          </a:p>
        </p:txBody>
      </p:sp>
      <p:pic>
        <p:nvPicPr>
          <p:cNvPr id="2" name="Picture 1">
            <a:extLst>
              <a:ext uri="{FF2B5EF4-FFF2-40B4-BE49-F238E27FC236}">
                <a16:creationId xmlns:a16="http://schemas.microsoft.com/office/drawing/2014/main" id="{A69B24AD-D646-422E-9CDD-16C46B90FB61}"/>
              </a:ext>
            </a:extLst>
          </p:cNvPr>
          <p:cNvPicPr>
            <a:picLocks noChangeAspect="1"/>
          </p:cNvPicPr>
          <p:nvPr/>
        </p:nvPicPr>
        <p:blipFill>
          <a:blip r:embed="rId3"/>
          <a:stretch>
            <a:fillRect/>
          </a:stretch>
        </p:blipFill>
        <p:spPr>
          <a:xfrm>
            <a:off x="0" y="2112701"/>
            <a:ext cx="9144000" cy="4056000"/>
          </a:xfrm>
          <a:prstGeom prst="rect">
            <a:avLst/>
          </a:prstGeom>
        </p:spPr>
      </p:pic>
    </p:spTree>
    <p:extLst>
      <p:ext uri="{BB962C8B-B14F-4D97-AF65-F5344CB8AC3E}">
        <p14:creationId xmlns:p14="http://schemas.microsoft.com/office/powerpoint/2010/main" val="211278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21585-7948-4923-B0B9-A974C656CF90}"/>
              </a:ext>
            </a:extLst>
          </p:cNvPr>
          <p:cNvSpPr>
            <a:spLocks noGrp="1"/>
          </p:cNvSpPr>
          <p:nvPr>
            <p:ph type="ctrTitle"/>
          </p:nvPr>
        </p:nvSpPr>
        <p:spPr/>
        <p:txBody>
          <a:bodyPr/>
          <a:lstStyle/>
          <a:p>
            <a:endParaRPr lang="en-US"/>
          </a:p>
        </p:txBody>
      </p:sp>
      <p:sp>
        <p:nvSpPr>
          <p:cNvPr id="5" name="Title 1">
            <a:extLst>
              <a:ext uri="{FF2B5EF4-FFF2-40B4-BE49-F238E27FC236}">
                <a16:creationId xmlns:a16="http://schemas.microsoft.com/office/drawing/2014/main" id="{444E8137-A6CC-4F21-B718-0364DDA5A098}"/>
              </a:ext>
            </a:extLst>
          </p:cNvPr>
          <p:cNvSpPr txBox="1">
            <a:spLocks/>
          </p:cNvSpPr>
          <p:nvPr/>
        </p:nvSpPr>
        <p:spPr>
          <a:xfrm>
            <a:off x="685800" y="2130424"/>
            <a:ext cx="7772400" cy="1470025"/>
          </a:xfrm>
          <a:prstGeom prst="rect">
            <a:avLst/>
          </a:prstGeom>
          <a:solidFill>
            <a:schemeClr val="bg1">
              <a:lumMod val="85000"/>
            </a:schemeClr>
          </a:solidFill>
          <a:ln>
            <a:solidFill>
              <a:srgbClr val="48709F"/>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Skill level of U.S. adults</a:t>
            </a:r>
            <a:endParaRPr lang="en-US" dirty="0"/>
          </a:p>
        </p:txBody>
      </p:sp>
    </p:spTree>
    <p:extLst>
      <p:ext uri="{BB962C8B-B14F-4D97-AF65-F5344CB8AC3E}">
        <p14:creationId xmlns:p14="http://schemas.microsoft.com/office/powerpoint/2010/main" val="135023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163902"/>
            <a:ext cx="8610600" cy="1756178"/>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t>However, there was no measurable difference in how likely employers were to pay </a:t>
            </a:r>
            <a:r>
              <a:rPr lang="en-US" sz="3000" u="sng" dirty="0"/>
              <a:t>non-formal</a:t>
            </a:r>
            <a:r>
              <a:rPr lang="en-US" sz="3000" dirty="0"/>
              <a:t> education expenses for workers with high skills than workers with low skills in </a:t>
            </a:r>
            <a:r>
              <a:rPr lang="en-US" sz="3000" b="1" dirty="0"/>
              <a:t>numeracy</a:t>
            </a:r>
            <a:r>
              <a:rPr lang="en-US" sz="3000" dirty="0"/>
              <a:t>.</a:t>
            </a:r>
            <a:endParaRPr lang="en-US" sz="3000" b="1"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30</a:t>
            </a:fld>
            <a:endParaRPr lang="en-US"/>
          </a:p>
        </p:txBody>
      </p:sp>
      <p:pic>
        <p:nvPicPr>
          <p:cNvPr id="3" name="Picture 2">
            <a:extLst>
              <a:ext uri="{FF2B5EF4-FFF2-40B4-BE49-F238E27FC236}">
                <a16:creationId xmlns:a16="http://schemas.microsoft.com/office/drawing/2014/main" id="{6B0C28A5-A290-40F5-ABEB-C61248EF531F}"/>
              </a:ext>
            </a:extLst>
          </p:cNvPr>
          <p:cNvPicPr>
            <a:picLocks noChangeAspect="1"/>
          </p:cNvPicPr>
          <p:nvPr/>
        </p:nvPicPr>
        <p:blipFill>
          <a:blip r:embed="rId3"/>
          <a:stretch>
            <a:fillRect/>
          </a:stretch>
        </p:blipFill>
        <p:spPr>
          <a:xfrm>
            <a:off x="228599" y="2110215"/>
            <a:ext cx="8798979" cy="3902959"/>
          </a:xfrm>
          <a:prstGeom prst="rect">
            <a:avLst/>
          </a:prstGeom>
        </p:spPr>
      </p:pic>
      <p:pic>
        <p:nvPicPr>
          <p:cNvPr id="2" name="Picture 1">
            <a:extLst>
              <a:ext uri="{FF2B5EF4-FFF2-40B4-BE49-F238E27FC236}">
                <a16:creationId xmlns:a16="http://schemas.microsoft.com/office/drawing/2014/main" id="{AF913091-E56D-4563-97AD-480344C89E61}"/>
              </a:ext>
            </a:extLst>
          </p:cNvPr>
          <p:cNvPicPr>
            <a:picLocks noChangeAspect="1"/>
          </p:cNvPicPr>
          <p:nvPr/>
        </p:nvPicPr>
        <p:blipFill>
          <a:blip r:embed="rId4"/>
          <a:stretch>
            <a:fillRect/>
          </a:stretch>
        </p:blipFill>
        <p:spPr>
          <a:xfrm>
            <a:off x="0" y="2128762"/>
            <a:ext cx="9144000" cy="4056000"/>
          </a:xfrm>
          <a:prstGeom prst="rect">
            <a:avLst/>
          </a:prstGeom>
        </p:spPr>
      </p:pic>
    </p:spTree>
    <p:extLst>
      <p:ext uri="{BB962C8B-B14F-4D97-AF65-F5344CB8AC3E}">
        <p14:creationId xmlns:p14="http://schemas.microsoft.com/office/powerpoint/2010/main" val="48856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443488"/>
          </a:xfrm>
        </p:spPr>
        <p:txBody>
          <a:bodyPr/>
          <a:lstStyle/>
          <a:p>
            <a:r>
              <a:rPr lang="en-US" dirty="0"/>
              <a:t>Modules you can add here:</a:t>
            </a:r>
            <a:br>
              <a:rPr lang="en-US" dirty="0"/>
            </a:br>
            <a:endParaRPr lang="en-US" dirty="0"/>
          </a:p>
        </p:txBody>
      </p:sp>
      <p:sp>
        <p:nvSpPr>
          <p:cNvPr id="5" name="Subtitle 4"/>
          <p:cNvSpPr>
            <a:spLocks noGrp="1"/>
          </p:cNvSpPr>
          <p:nvPr>
            <p:ph type="subTitle" idx="1"/>
          </p:nvPr>
        </p:nvSpPr>
        <p:spPr/>
        <p:txBody>
          <a:bodyPr>
            <a:normAutofit/>
          </a:bodyPr>
          <a:lstStyle/>
          <a:p>
            <a:pPr lvl="2" algn="l"/>
            <a:r>
              <a:rPr lang="en-US" sz="3200" dirty="0"/>
              <a:t>Education and Skills Online</a:t>
            </a:r>
          </a:p>
          <a:p>
            <a:pPr lvl="2" algn="l"/>
            <a:r>
              <a:rPr lang="en-US" sz="3200" dirty="0"/>
              <a:t>More PIAAC 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5373" y="234757"/>
            <a:ext cx="8837466" cy="1002615"/>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56% of U.S. working adults scored no higher than level 2 in </a:t>
            </a:r>
            <a:r>
              <a:rPr lang="en-US" sz="2800" b="1" dirty="0"/>
              <a:t>numeracy</a:t>
            </a:r>
            <a:r>
              <a:rPr lang="en-US" sz="2800" dirty="0"/>
              <a:t>; 23% scored at the two lowest levels.</a:t>
            </a:r>
            <a:endParaRPr lang="en-US" sz="2800" b="1"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4</a:t>
            </a:fld>
            <a:endParaRPr lang="en-US"/>
          </a:p>
        </p:txBody>
      </p:sp>
      <p:sp>
        <p:nvSpPr>
          <p:cNvPr id="3" name="TextBox 2"/>
          <p:cNvSpPr txBox="1"/>
          <p:nvPr/>
        </p:nvSpPr>
        <p:spPr>
          <a:xfrm>
            <a:off x="2993597" y="6192011"/>
            <a:ext cx="3781672" cy="261610"/>
          </a:xfrm>
          <a:prstGeom prst="rect">
            <a:avLst/>
          </a:prstGeom>
          <a:noFill/>
        </p:spPr>
        <p:txBody>
          <a:bodyPr wrap="square" rtlCol="0">
            <a:spAutoFit/>
          </a:bodyPr>
          <a:lstStyle/>
          <a:p>
            <a:r>
              <a:rPr lang="en-US" sz="1100" dirty="0"/>
              <a:t>Note: Detail may not sum to totals because of rounding.</a:t>
            </a:r>
          </a:p>
        </p:txBody>
      </p:sp>
      <p:pic>
        <p:nvPicPr>
          <p:cNvPr id="8" name="Picture 7"/>
          <p:cNvPicPr>
            <a:picLocks noChangeAspect="1"/>
          </p:cNvPicPr>
          <p:nvPr/>
        </p:nvPicPr>
        <p:blipFill>
          <a:blip r:embed="rId3"/>
          <a:stretch>
            <a:fillRect/>
          </a:stretch>
        </p:blipFill>
        <p:spPr>
          <a:xfrm>
            <a:off x="0" y="1373707"/>
            <a:ext cx="9108213" cy="4999153"/>
          </a:xfrm>
          <a:prstGeom prst="rect">
            <a:avLst/>
          </a:prstGeom>
        </p:spPr>
      </p:pic>
      <p:pic>
        <p:nvPicPr>
          <p:cNvPr id="9" name="Picture 8"/>
          <p:cNvPicPr>
            <a:picLocks noChangeAspect="1"/>
          </p:cNvPicPr>
          <p:nvPr/>
        </p:nvPicPr>
        <p:blipFill>
          <a:blip r:embed="rId4"/>
          <a:stretch>
            <a:fillRect/>
          </a:stretch>
        </p:blipFill>
        <p:spPr>
          <a:xfrm>
            <a:off x="1380308" y="5702681"/>
            <a:ext cx="7010400" cy="381000"/>
          </a:xfrm>
          <a:prstGeom prst="rect">
            <a:avLst/>
          </a:prstGeom>
        </p:spPr>
      </p:pic>
    </p:spTree>
    <p:extLst>
      <p:ext uri="{BB962C8B-B14F-4D97-AF65-F5344CB8AC3E}">
        <p14:creationId xmlns:p14="http://schemas.microsoft.com/office/powerpoint/2010/main" val="159158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6700" y="180584"/>
            <a:ext cx="8610600" cy="1471572"/>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457200">
              <a:spcBef>
                <a:spcPts val="0"/>
              </a:spcBef>
            </a:pPr>
            <a:r>
              <a:rPr lang="en-US" sz="2800" dirty="0">
                <a:solidFill>
                  <a:srgbClr val="000000"/>
                </a:solidFill>
                <a:ea typeface="+mn-ea"/>
                <a:cs typeface="+mn-cs"/>
              </a:rPr>
              <a:t>Compared to full-time workers, the percentage with low skills in</a:t>
            </a:r>
            <a:r>
              <a:rPr lang="en-US" sz="2800" b="1" dirty="0">
                <a:solidFill>
                  <a:srgbClr val="000000"/>
                </a:solidFill>
                <a:ea typeface="+mn-ea"/>
                <a:cs typeface="+mn-cs"/>
              </a:rPr>
              <a:t> numeracy </a:t>
            </a:r>
            <a:r>
              <a:rPr lang="en-US" sz="2800" dirty="0">
                <a:solidFill>
                  <a:srgbClr val="000000"/>
                </a:solidFill>
                <a:ea typeface="+mn-ea"/>
                <a:cs typeface="+mn-cs"/>
              </a:rPr>
              <a:t>is greater for part-time workers and the unemployed.</a:t>
            </a:r>
          </a:p>
        </p:txBody>
      </p:sp>
      <p:sp>
        <p:nvSpPr>
          <p:cNvPr id="5" name="Slide Number Placeholder 4"/>
          <p:cNvSpPr>
            <a:spLocks noGrp="1"/>
          </p:cNvSpPr>
          <p:nvPr>
            <p:ph type="sldNum" sz="quarter" idx="12"/>
          </p:nvPr>
        </p:nvSpPr>
        <p:spPr/>
        <p:txBody>
          <a:bodyPr/>
          <a:lstStyle/>
          <a:p>
            <a:fld id="{FA884605-F59B-A347-BDC9-15C9FF0B2D90}"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391886" y="1703233"/>
            <a:ext cx="8294914" cy="4636557"/>
          </a:xfrm>
          <a:prstGeom prst="rect">
            <a:avLst/>
          </a:prstGeom>
        </p:spPr>
      </p:pic>
      <p:sp>
        <p:nvSpPr>
          <p:cNvPr id="6" name="TextBox 5"/>
          <p:cNvSpPr txBox="1"/>
          <p:nvPr/>
        </p:nvSpPr>
        <p:spPr>
          <a:xfrm>
            <a:off x="1772291" y="6293587"/>
            <a:ext cx="6402715" cy="430887"/>
          </a:xfrm>
          <a:prstGeom prst="rect">
            <a:avLst/>
          </a:prstGeom>
          <a:noFill/>
        </p:spPr>
        <p:txBody>
          <a:bodyPr wrap="none" rtlCol="0">
            <a:spAutoFit/>
          </a:bodyPr>
          <a:lstStyle/>
          <a:p>
            <a:r>
              <a:rPr lang="en-US" sz="1100" dirty="0"/>
              <a:t>Note: Not all numeracy levels or employment categories are shown. </a:t>
            </a:r>
          </a:p>
          <a:p>
            <a:r>
              <a:rPr lang="en-US" sz="1100" dirty="0"/>
              <a:t>The numbers in the parenthesis show the percentage distribution of the characteristic within the population.</a:t>
            </a:r>
          </a:p>
        </p:txBody>
      </p:sp>
      <p:cxnSp>
        <p:nvCxnSpPr>
          <p:cNvPr id="8" name="Straight Connector 7"/>
          <p:cNvCxnSpPr/>
          <p:nvPr/>
        </p:nvCxnSpPr>
        <p:spPr>
          <a:xfrm flipH="1" flipV="1">
            <a:off x="1968137" y="1881051"/>
            <a:ext cx="8709" cy="3317966"/>
          </a:xfrm>
          <a:prstGeom prst="line">
            <a:avLst/>
          </a:prstGeom>
          <a:ln>
            <a:solidFill>
              <a:srgbClr val="0033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29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858"/>
            <a:ext cx="8229600" cy="1594969"/>
          </a:xfrm>
          <a:solidFill>
            <a:schemeClr val="bg1">
              <a:lumMod val="85000"/>
            </a:schemeClr>
          </a:solidFill>
          <a:ln>
            <a:solidFill>
              <a:srgbClr val="48709F"/>
            </a:solidFill>
          </a:ln>
        </p:spPr>
        <p:txBody>
          <a:bodyPr>
            <a:normAutofit/>
          </a:bodyPr>
          <a:lstStyle/>
          <a:p>
            <a:r>
              <a:rPr lang="en-US" dirty="0"/>
              <a:t>Why does the skill level of our  workforce matter?</a:t>
            </a:r>
          </a:p>
        </p:txBody>
      </p:sp>
      <p:sp>
        <p:nvSpPr>
          <p:cNvPr id="3" name="Slide Number Placeholder 2"/>
          <p:cNvSpPr>
            <a:spLocks noGrp="1"/>
          </p:cNvSpPr>
          <p:nvPr>
            <p:ph type="sldNum" sz="quarter" idx="12"/>
          </p:nvPr>
        </p:nvSpPr>
        <p:spPr/>
        <p:txBody>
          <a:bodyPr/>
          <a:lstStyle/>
          <a:p>
            <a:fld id="{FA884605-F59B-A347-BDC9-15C9FF0B2D90}" type="slidenum">
              <a:rPr lang="en-US" smtClean="0"/>
              <a:pPr/>
              <a:t>6</a:t>
            </a:fld>
            <a:endParaRPr lang="en-US" dirty="0"/>
          </a:p>
        </p:txBody>
      </p:sp>
    </p:spTree>
    <p:extLst>
      <p:ext uri="{BB962C8B-B14F-4D97-AF65-F5344CB8AC3E}">
        <p14:creationId xmlns:p14="http://schemas.microsoft.com/office/powerpoint/2010/main" val="341311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268343" y="1994875"/>
          <a:ext cx="7696200" cy="392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33718871"/>
              </p:ext>
            </p:extLst>
          </p:nvPr>
        </p:nvGraphicFramePr>
        <p:xfrm>
          <a:off x="2214493" y="5923937"/>
          <a:ext cx="5803899" cy="304800"/>
        </p:xfrm>
        <a:graphic>
          <a:graphicData uri="http://schemas.openxmlformats.org/drawingml/2006/table">
            <a:tbl>
              <a:tblPr/>
              <a:tblGrid>
                <a:gridCol w="5803899">
                  <a:extLst>
                    <a:ext uri="{9D8B030D-6E8A-4147-A177-3AD203B41FA5}">
                      <a16:colId xmlns:a16="http://schemas.microsoft.com/office/drawing/2014/main" val="20000"/>
                    </a:ext>
                  </a:extLst>
                </a:gridCol>
              </a:tblGrid>
              <a:tr h="157162">
                <a:tc>
                  <a:txBody>
                    <a:bodyPr/>
                    <a:lstStyle/>
                    <a:p>
                      <a:pPr algn="l" fontAlgn="t"/>
                      <a:r>
                        <a:rPr lang="en-US" sz="1000" b="0" i="0" u="none" strike="noStrike" dirty="0">
                          <a:solidFill>
                            <a:srgbClr val="000000"/>
                          </a:solidFill>
                          <a:latin typeface="+mn-lt"/>
                        </a:rPr>
                        <a:t>Source: </a:t>
                      </a:r>
                      <a:r>
                        <a:rPr lang="en-US" sz="1000" b="0" i="0" u="none" strike="noStrike" dirty="0" err="1">
                          <a:solidFill>
                            <a:srgbClr val="000000"/>
                          </a:solidFill>
                          <a:latin typeface="+mn-lt"/>
                        </a:rPr>
                        <a:t>Autor</a:t>
                      </a:r>
                      <a:r>
                        <a:rPr lang="en-US" sz="1000" b="0" i="0" u="none" strike="noStrike" dirty="0">
                          <a:solidFill>
                            <a:srgbClr val="000000"/>
                          </a:solidFill>
                          <a:latin typeface="+mn-lt"/>
                        </a:rPr>
                        <a:t>, D. H. and B.M. Price (2013), "The Changing Task Composition of the US Labor Market: An Update of </a:t>
                      </a:r>
                      <a:r>
                        <a:rPr lang="en-US" sz="1000" b="0" i="0" u="none" strike="noStrike" dirty="0" err="1">
                          <a:solidFill>
                            <a:srgbClr val="000000"/>
                          </a:solidFill>
                          <a:latin typeface="+mn-lt"/>
                        </a:rPr>
                        <a:t>Autor</a:t>
                      </a:r>
                      <a:r>
                        <a:rPr lang="en-US" sz="1000" b="0" i="0" u="none" strike="noStrike" dirty="0">
                          <a:solidFill>
                            <a:srgbClr val="000000"/>
                          </a:solidFill>
                          <a:latin typeface="+mn-lt"/>
                        </a:rPr>
                        <a:t>, Levy, and </a:t>
                      </a:r>
                      <a:r>
                        <a:rPr lang="en-US" sz="1000" b="0" i="0" u="none" strike="noStrike" dirty="0" err="1">
                          <a:solidFill>
                            <a:srgbClr val="000000"/>
                          </a:solidFill>
                          <a:latin typeface="+mn-lt"/>
                        </a:rPr>
                        <a:t>Murnane</a:t>
                      </a:r>
                      <a:r>
                        <a:rPr lang="en-US" sz="1000" b="0" i="0" u="none" strike="noStrike" dirty="0">
                          <a:solidFill>
                            <a:srgbClr val="000000"/>
                          </a:solidFill>
                          <a:latin typeface="+mn-lt"/>
                        </a:rPr>
                        <a:t> (2003)", MIT Mimeograph, June. </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1" name="TextBox 10"/>
          <p:cNvSpPr txBox="1"/>
          <p:nvPr/>
        </p:nvSpPr>
        <p:spPr>
          <a:xfrm>
            <a:off x="914400" y="1828800"/>
            <a:ext cx="353943" cy="3439403"/>
          </a:xfrm>
          <a:prstGeom prst="rect">
            <a:avLst/>
          </a:prstGeom>
          <a:noFill/>
        </p:spPr>
        <p:txBody>
          <a:bodyPr vert="vert270" wrap="none" rtlCol="0">
            <a:spAutoFit/>
          </a:bodyPr>
          <a:lstStyle/>
          <a:p>
            <a:r>
              <a:rPr lang="en-US" sz="1100" b="1" dirty="0">
                <a:solidFill>
                  <a:schemeClr val="tx1">
                    <a:lumMod val="85000"/>
                    <a:lumOff val="15000"/>
                  </a:schemeClr>
                </a:solidFill>
              </a:rPr>
              <a:t>Mean task input in percentiles of 1960 distribution</a:t>
            </a:r>
          </a:p>
        </p:txBody>
      </p:sp>
      <p:sp>
        <p:nvSpPr>
          <p:cNvPr id="7" name="Title 1"/>
          <p:cNvSpPr txBox="1">
            <a:spLocks/>
          </p:cNvSpPr>
          <p:nvPr/>
        </p:nvSpPr>
        <p:spPr>
          <a:xfrm>
            <a:off x="353943" y="184958"/>
            <a:ext cx="8610600" cy="1742541"/>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0" indent="-457200" algn="l">
              <a:spcAft>
                <a:spcPts val="1200"/>
              </a:spcAft>
            </a:pPr>
            <a:r>
              <a:rPr lang="en-US" sz="2800" dirty="0"/>
              <a:t>	</a:t>
            </a:r>
            <a:r>
              <a:rPr lang="en-US" sz="3000" dirty="0"/>
              <a:t>Since 1970, there has been a shift in the U.S. economy away from routine and manual tasks and toward more analytic and interpersonal tasks in occupations.</a:t>
            </a:r>
          </a:p>
        </p:txBody>
      </p:sp>
      <p:sp>
        <p:nvSpPr>
          <p:cNvPr id="6" name="Slide Number Placeholder 5"/>
          <p:cNvSpPr>
            <a:spLocks noGrp="1"/>
          </p:cNvSpPr>
          <p:nvPr>
            <p:ph type="sldNum" sz="quarter" idx="12"/>
          </p:nvPr>
        </p:nvSpPr>
        <p:spPr/>
        <p:txBody>
          <a:bodyPr/>
          <a:lstStyle/>
          <a:p>
            <a:fld id="{FA884605-F59B-A347-BDC9-15C9FF0B2D90}" type="slidenum">
              <a:rPr lang="en-US" smtClean="0"/>
              <a:pPr/>
              <a:t>7</a:t>
            </a:fld>
            <a:endParaRPr lang="en-US" dirty="0"/>
          </a:p>
        </p:txBody>
      </p:sp>
    </p:spTree>
    <p:extLst>
      <p:ext uri="{BB962C8B-B14F-4D97-AF65-F5344CB8AC3E}">
        <p14:creationId xmlns:p14="http://schemas.microsoft.com/office/powerpoint/2010/main" val="1630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2000"/>
                                        <p:tgtEl>
                                          <p:spTgt spid="5">
                                            <p:graphicEl>
                                              <a:chart seriesIdx="0" categoryIdx="-4" bldStep="series"/>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1" dur="2000"/>
                                        <p:tgtEl>
                                          <p:spTgt spid="5">
                                            <p:graphicEl>
                                              <a:chart seriesIdx="1" categoryIdx="-4" bldStep="series"/>
                                            </p:graphic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2000"/>
                                        <p:tgtEl>
                                          <p:spTgt spid="5">
                                            <p:graphicEl>
                                              <a:chart seriesIdx="2" categoryIdx="-4" bldStep="series"/>
                                            </p:graphic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9" dur="2000"/>
                                        <p:tgtEl>
                                          <p:spTgt spid="5">
                                            <p:graphicEl>
                                              <a:chart seriesIdx="3" categoryIdx="-4" bldStep="series"/>
                                            </p:graphic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23" dur="2000"/>
                                        <p:tgtEl>
                                          <p:spTgt spid="5">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p:cNvPicPr>
            <a:picLocks noChangeAspect="1" noChangeArrowheads="1"/>
          </p:cNvPicPr>
          <p:nvPr/>
        </p:nvPicPr>
        <p:blipFill>
          <a:blip r:embed="rId2" cstate="print"/>
          <a:srcRect l="79390" t="20000" b="38000"/>
          <a:stretch>
            <a:fillRect/>
          </a:stretch>
        </p:blipFill>
        <p:spPr bwMode="auto">
          <a:xfrm>
            <a:off x="8017826" y="2362200"/>
            <a:ext cx="1049974" cy="1708150"/>
          </a:xfrm>
          <a:prstGeom prst="rect">
            <a:avLst/>
          </a:prstGeom>
          <a:noFill/>
          <a:ln w="9525">
            <a:noFill/>
            <a:miter lim="800000"/>
            <a:headEnd/>
            <a:tailEnd/>
          </a:ln>
        </p:spPr>
      </p:pic>
      <p:sp>
        <p:nvSpPr>
          <p:cNvPr id="4" name="Text Box 20"/>
          <p:cNvSpPr txBox="1">
            <a:spLocks noChangeArrowheads="1"/>
          </p:cNvSpPr>
          <p:nvPr/>
        </p:nvSpPr>
        <p:spPr bwMode="auto">
          <a:xfrm>
            <a:off x="76200" y="2962542"/>
            <a:ext cx="990600" cy="757130"/>
          </a:xfrm>
          <a:prstGeom prst="rect">
            <a:avLst/>
          </a:prstGeom>
          <a:noFill/>
          <a:ln w="9525" algn="ctr">
            <a:noFill/>
            <a:miter lim="800000"/>
            <a:headEnd/>
            <a:tailEnd/>
          </a:ln>
          <a:effectLst/>
        </p:spPr>
        <p:txBody>
          <a:bodyPr wrap="square">
            <a:spAutoFit/>
          </a:bodyPr>
          <a:lstStyle/>
          <a:p>
            <a:pPr>
              <a:lnSpc>
                <a:spcPct val="90000"/>
              </a:lnSpc>
              <a:spcBef>
                <a:spcPct val="50000"/>
              </a:spcBef>
            </a:pPr>
            <a:r>
              <a:rPr lang="en-US" sz="1200" dirty="0">
                <a:solidFill>
                  <a:schemeClr val="bg1"/>
                </a:solidFill>
                <a:latin typeface="Arial" charset="0"/>
              </a:rPr>
              <a:t>Percentage Change in Earnings Since 1961</a:t>
            </a:r>
          </a:p>
        </p:txBody>
      </p:sp>
      <p:sp>
        <p:nvSpPr>
          <p:cNvPr id="5" name="Text Box 21"/>
          <p:cNvSpPr txBox="1">
            <a:spLocks noChangeArrowheads="1"/>
          </p:cNvSpPr>
          <p:nvPr/>
        </p:nvSpPr>
        <p:spPr bwMode="auto">
          <a:xfrm>
            <a:off x="1066800" y="5941368"/>
            <a:ext cx="7457575" cy="261610"/>
          </a:xfrm>
          <a:prstGeom prst="rect">
            <a:avLst/>
          </a:prstGeom>
          <a:noFill/>
          <a:ln w="9525" algn="ctr">
            <a:noFill/>
            <a:miter lim="800000"/>
            <a:headEnd/>
            <a:tailEnd/>
          </a:ln>
          <a:effectLst/>
        </p:spPr>
        <p:txBody>
          <a:bodyPr wrap="square">
            <a:spAutoFit/>
          </a:bodyPr>
          <a:lstStyle/>
          <a:p>
            <a:pPr>
              <a:lnSpc>
                <a:spcPct val="100000"/>
              </a:lnSpc>
              <a:spcBef>
                <a:spcPct val="50000"/>
              </a:spcBef>
            </a:pPr>
            <a:r>
              <a:rPr lang="en-US" sz="1100" b="1" dirty="0">
                <a:solidFill>
                  <a:schemeClr val="bg1"/>
                </a:solidFill>
                <a:latin typeface="Arial" charset="0"/>
              </a:rPr>
              <a:t>Tabulations of annual March Current Population Survey Data, by David Ellwood, Harvard University.</a:t>
            </a:r>
          </a:p>
        </p:txBody>
      </p:sp>
      <p:pic>
        <p:nvPicPr>
          <p:cNvPr id="6" name="Picture 23"/>
          <p:cNvPicPr>
            <a:picLocks noChangeAspect="1" noChangeArrowheads="1"/>
          </p:cNvPicPr>
          <p:nvPr/>
        </p:nvPicPr>
        <p:blipFill>
          <a:blip r:embed="rId3" cstate="print"/>
          <a:srcRect l="4131" t="16968" r="23753" b="5090"/>
          <a:stretch>
            <a:fillRect/>
          </a:stretch>
        </p:blipFill>
        <p:spPr bwMode="auto">
          <a:xfrm>
            <a:off x="1139905" y="1417638"/>
            <a:ext cx="6808423" cy="4523730"/>
          </a:xfrm>
          <a:prstGeom prst="rect">
            <a:avLst/>
          </a:prstGeom>
          <a:noFill/>
          <a:ln w="9525">
            <a:solidFill>
              <a:srgbClr val="4F81BD"/>
            </a:solidFill>
            <a:miter lim="800000"/>
            <a:headEnd/>
            <a:tailEnd/>
          </a:ln>
          <a:effectLst/>
        </p:spPr>
      </p:pic>
      <p:sp>
        <p:nvSpPr>
          <p:cNvPr id="7" name="Rectangle 6"/>
          <p:cNvSpPr/>
          <p:nvPr/>
        </p:nvSpPr>
        <p:spPr>
          <a:xfrm>
            <a:off x="3657600" y="2155503"/>
            <a:ext cx="38862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p:cNvSpPr txBox="1"/>
          <p:nvPr/>
        </p:nvSpPr>
        <p:spPr>
          <a:xfrm>
            <a:off x="1575334" y="6091076"/>
            <a:ext cx="7384470" cy="584776"/>
          </a:xfrm>
          <a:prstGeom prst="rect">
            <a:avLst/>
          </a:prstGeom>
          <a:noFill/>
        </p:spPr>
        <p:txBody>
          <a:bodyPr wrap="square" rtlCol="0">
            <a:spAutoFit/>
          </a:bodyPr>
          <a:lstStyle/>
          <a:p>
            <a:r>
              <a:rPr lang="en-US" sz="1600" dirty="0"/>
              <a:t>Tabulations of annual March Current Population Data, by David Ellwood, Harvard University.  Slide prepared by ETS.</a:t>
            </a:r>
          </a:p>
        </p:txBody>
      </p:sp>
      <p:sp>
        <p:nvSpPr>
          <p:cNvPr id="11" name="Title 1"/>
          <p:cNvSpPr txBox="1">
            <a:spLocks/>
          </p:cNvSpPr>
          <p:nvPr/>
        </p:nvSpPr>
        <p:spPr>
          <a:xfrm>
            <a:off x="266700" y="214856"/>
            <a:ext cx="8610600" cy="1053074"/>
          </a:xfrm>
          <a:prstGeom prst="rect">
            <a:avLst/>
          </a:prstGeom>
          <a:solidFill>
            <a:schemeClr val="bg1">
              <a:lumMod val="85000"/>
            </a:schemeClr>
          </a:solidFill>
          <a:ln w="19050">
            <a:solidFill>
              <a:srgbClr val="0070C0"/>
            </a:solidFill>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pPr>
            <a:r>
              <a:rPr lang="en-US" sz="3200" dirty="0"/>
              <a:t>The percentage change in earnings since the 1970s mirrors the change in occupations.</a:t>
            </a:r>
          </a:p>
        </p:txBody>
      </p:sp>
      <p:sp>
        <p:nvSpPr>
          <p:cNvPr id="12" name="Slide Number Placeholder 11"/>
          <p:cNvSpPr>
            <a:spLocks noGrp="1"/>
          </p:cNvSpPr>
          <p:nvPr>
            <p:ph type="sldNum" sz="quarter" idx="12"/>
          </p:nvPr>
        </p:nvSpPr>
        <p:spPr/>
        <p:txBody>
          <a:bodyPr/>
          <a:lstStyle/>
          <a:p>
            <a:fld id="{FA884605-F59B-A347-BDC9-15C9FF0B2D90}"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113" y="221525"/>
            <a:ext cx="8435773" cy="1593627"/>
          </a:xfrm>
          <a:solidFill>
            <a:srgbClr val="D9D9D9"/>
          </a:solidFill>
          <a:ln>
            <a:solidFill>
              <a:srgbClr val="48709F"/>
            </a:solidFill>
          </a:ln>
        </p:spPr>
        <p:txBody>
          <a:bodyPr anchor="t">
            <a:noAutofit/>
          </a:bodyPr>
          <a:lstStyle/>
          <a:p>
            <a:pPr marL="182880" algn="l"/>
            <a:r>
              <a:rPr lang="en-US" sz="2800" dirty="0"/>
              <a:t>There were significantly higher percentages of low-skilled U.S. workers in </a:t>
            </a:r>
            <a:r>
              <a:rPr lang="en-US" sz="2800" b="1" dirty="0"/>
              <a:t>numeracy</a:t>
            </a:r>
            <a:r>
              <a:rPr lang="en-US" sz="2800" dirty="0"/>
              <a:t> across all occupation types in comparison to their international peers.</a:t>
            </a:r>
          </a:p>
        </p:txBody>
      </p:sp>
      <p:sp>
        <p:nvSpPr>
          <p:cNvPr id="6" name="Slide Number Placeholder 5"/>
          <p:cNvSpPr>
            <a:spLocks noGrp="1"/>
          </p:cNvSpPr>
          <p:nvPr>
            <p:ph type="sldNum" sz="quarter" idx="12"/>
          </p:nvPr>
        </p:nvSpPr>
        <p:spPr/>
        <p:txBody>
          <a:bodyPr/>
          <a:lstStyle/>
          <a:p>
            <a:fld id="{FA884605-F59B-A347-BDC9-15C9FF0B2D90}"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905691" y="2160817"/>
            <a:ext cx="7358743" cy="4195533"/>
          </a:xfrm>
          <a:prstGeom prst="rect">
            <a:avLst/>
          </a:prstGeom>
        </p:spPr>
      </p:pic>
      <p:sp>
        <p:nvSpPr>
          <p:cNvPr id="7" name="TextBox 6"/>
          <p:cNvSpPr txBox="1"/>
          <p:nvPr/>
        </p:nvSpPr>
        <p:spPr>
          <a:xfrm>
            <a:off x="1553415" y="6396210"/>
            <a:ext cx="7529625" cy="276999"/>
          </a:xfrm>
          <a:prstGeom prst="rect">
            <a:avLst/>
          </a:prstGeom>
          <a:noFill/>
        </p:spPr>
        <p:txBody>
          <a:bodyPr wrap="none" rtlCol="0">
            <a:spAutoFit/>
          </a:bodyPr>
          <a:lstStyle/>
          <a:p>
            <a:r>
              <a:rPr lang="en-US" sz="1200" dirty="0"/>
              <a:t>NOTE: The numbers in the parenthesis show the percentage distribution of the characteristic within the population.</a:t>
            </a:r>
          </a:p>
        </p:txBody>
      </p:sp>
    </p:spTree>
    <p:extLst>
      <p:ext uri="{BB962C8B-B14F-4D97-AF65-F5344CB8AC3E}">
        <p14:creationId xmlns:p14="http://schemas.microsoft.com/office/powerpoint/2010/main" val="1126319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56009</TotalTime>
  <Words>1766</Words>
  <Application>Microsoft Office PowerPoint</Application>
  <PresentationFormat>On-screen Show (4:3)</PresentationFormat>
  <Paragraphs>121</Paragraphs>
  <Slides>31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U.S. Low-Skilled Workers: Focus on Numeracy Skills</vt:lpstr>
      <vt:lpstr>Guidelines for building your presentation:</vt:lpstr>
      <vt:lpstr>PowerPoint Presentation</vt:lpstr>
      <vt:lpstr>PowerPoint Presentation</vt:lpstr>
      <vt:lpstr>PowerPoint Presentation</vt:lpstr>
      <vt:lpstr>Why does the skill level of our  workforce matter?</vt:lpstr>
      <vt:lpstr>PowerPoint Presentation</vt:lpstr>
      <vt:lpstr>PowerPoint Presentation</vt:lpstr>
      <vt:lpstr>There were significantly higher percentages of low-skilled U.S. workers in numeracy across all occupation types in comparison to their international peers.</vt:lpstr>
      <vt:lpstr>Where are low-skilled adults in the U.S. working?</vt:lpstr>
      <vt:lpstr>PowerPoint Presentation</vt:lpstr>
      <vt:lpstr>PowerPoint Presentation</vt:lpstr>
      <vt:lpstr>How do the skills of U.S. workers differ by gender, age, nativity, and race/ethnicity?</vt:lpstr>
      <vt:lpstr>PowerPoint Presentation</vt:lpstr>
      <vt:lpstr>PowerPoint Presentation</vt:lpstr>
      <vt:lpstr>PowerPoint Presentation</vt:lpstr>
      <vt:lpstr>PowerPoint Presentation</vt:lpstr>
      <vt:lpstr>PowerPoint Presentation</vt:lpstr>
      <vt:lpstr>How does skill level affect use of skills at work?</vt:lpstr>
      <vt:lpstr>PowerPoint Presentation</vt:lpstr>
      <vt:lpstr>What is the impact of skill level on income? </vt:lpstr>
      <vt:lpstr>PowerPoint Presentation</vt:lpstr>
      <vt:lpstr>PowerPoint Presentation</vt:lpstr>
      <vt:lpstr>What is the relationship between skill level and participation in ongoing formal and non-formal education? </vt:lpstr>
      <vt:lpstr>PowerPoint Presentation</vt:lpstr>
      <vt:lpstr>What are the constraints and enablers for participation in formal and non-formal education?</vt:lpstr>
      <vt:lpstr>The most common reasons for U.S. working adults not participating in education and training are: too busy at work, cost, family responsibilities including childcare, and time that a course was offered. </vt:lpstr>
      <vt:lpstr>PowerPoint Presentation</vt:lpstr>
      <vt:lpstr>PowerPoint Presentation</vt:lpstr>
      <vt:lpstr>PowerPoint Presentation</vt:lpstr>
      <vt:lpstr>Modules you can add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Time to Reskill?</dc:title>
  <dc:creator>Sondra  Stein</dc:creator>
  <cp:lastModifiedBy>Lesniak, Alexandra</cp:lastModifiedBy>
  <cp:revision>186</cp:revision>
  <cp:lastPrinted>2014-08-06T13:50:51Z</cp:lastPrinted>
  <dcterms:created xsi:type="dcterms:W3CDTF">2014-12-07T23:21:47Z</dcterms:created>
  <dcterms:modified xsi:type="dcterms:W3CDTF">2021-03-29T15:58:10Z</dcterms:modified>
</cp:coreProperties>
</file>