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7" r:id="rId2"/>
    <p:sldId id="304" r:id="rId3"/>
    <p:sldId id="305" r:id="rId4"/>
    <p:sldId id="306" r:id="rId5"/>
    <p:sldId id="313" r:id="rId6"/>
    <p:sldId id="307" r:id="rId7"/>
    <p:sldId id="308" r:id="rId8"/>
    <p:sldId id="312" r:id="rId9"/>
    <p:sldId id="309" r:id="rId10"/>
    <p:sldId id="310" r:id="rId11"/>
    <p:sldId id="311" r:id="rId12"/>
    <p:sldId id="291" r:id="rId13"/>
    <p:sldId id="303" r:id="rId14"/>
    <p:sldId id="292" r:id="rId15"/>
    <p:sldId id="301" r:id="rId16"/>
    <p:sldId id="278" r:id="rId17"/>
    <p:sldId id="297" r:id="rId18"/>
    <p:sldId id="269" r:id="rId19"/>
    <p:sldId id="314" r:id="rId20"/>
    <p:sldId id="268" r:id="rId21"/>
    <p:sldId id="293" r:id="rId22"/>
    <p:sldId id="294" r:id="rId23"/>
    <p:sldId id="302" r:id="rId24"/>
    <p:sldId id="300"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ndra  Stein" initials="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58C858"/>
    <a:srgbClr val="339933"/>
    <a:srgbClr val="9DDF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90414" autoAdjust="0"/>
  </p:normalViewPr>
  <p:slideViewPr>
    <p:cSldViewPr snapToGrid="0" snapToObjects="1">
      <p:cViewPr varScale="1">
        <p:scale>
          <a:sx n="79" d="100"/>
          <a:sy n="79" d="100"/>
        </p:scale>
        <p:origin x="43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c1homesvr\home\sburns\PIAAC\NationalSupplement\OutreachToolkits\ResultsOverview\Numeracy\Tables\NumeracySlides_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c1homesvr\home\sburns\PIAAC\NationalSupplement\OutreachToolkits\ResultsOverview\Numeracy\Tables\NumeracySlides_Tables_16082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c1homesvr\home\sburns\PIAAC\NationalSupplement\OutreachToolkits\ResultsOverview\Numeracy\Tables\NumeracySlides_Tables_16082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c1homesvr\home\sburns\PIAAC\NationalSupplement\OutreachToolkits\ResultsOverview\Numeracy\Tables\NumeracySlides_Tables_16082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c1homesvr\home\sburns\PIAAC\NationalSupplement\OutreachToolkits\ResultsOverview\Numeracy\Tables\NumeracySlides_Tables_16082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c2fs\dc2work\PIAAC\_NATIONAL%20SUPPLEMENT\Dissemination%20Activities\Outreach%20Toolkit\Results%20Overview\20122014%20PIAAC\Stephanie\Numeracy\Tables\Archive\NumeracySlides_Table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c2fs\dc2work\PIAAC\_NATIONAL%20SUPPLEMENT\Dissemination%20Activities\Outreach%20Toolkit\Results%20Overview\20122014%20PIAAC\Derek\Gap_charts_D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339933"/>
              </a:solidFill>
              <a:round/>
            </a:ln>
            <a:effectLst/>
          </c:spPr>
          <c:marker>
            <c:symbol val="diamond"/>
            <c:size val="15"/>
            <c:spPr>
              <a:solidFill>
                <a:srgbClr val="339933"/>
              </a:solidFill>
              <a:ln w="9525">
                <a:solidFill>
                  <a:srgbClr val="339933"/>
                </a:solidFill>
              </a:ln>
              <a:effectLst/>
            </c:spPr>
          </c:marker>
          <c:dLbls>
            <c:dLbl>
              <c:idx val="0"/>
              <c:tx>
                <c:rich>
                  <a:bodyPr/>
                  <a:lstStyle/>
                  <a:p>
                    <a:fld id="{1D71DE20-44D3-453A-947C-D23F1030A8AF}" type="VALUE">
                      <a:rPr lang="en-US"/>
                      <a:pPr/>
                      <a:t>[VALUE]</a:t>
                    </a:fld>
                    <a:r>
                      <a:rPr lang="en-US"/>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Slide14!$A$2:$A$3</c:f>
              <c:strCache>
                <c:ptCount val="2"/>
                <c:pt idx="0">
                  <c:v>ALL 2003</c:v>
                </c:pt>
                <c:pt idx="1">
                  <c:v>PIAAC 2012/2014</c:v>
                </c:pt>
              </c:strCache>
            </c:strRef>
          </c:cat>
          <c:val>
            <c:numRef>
              <c:f>Slide14!$D$2:$D$3</c:f>
              <c:numCache>
                <c:formatCode>#,##0</c:formatCode>
                <c:ptCount val="2"/>
                <c:pt idx="0">
                  <c:v>262.08357365518901</c:v>
                </c:pt>
                <c:pt idx="1">
                  <c:v>257.204781018799</c:v>
                </c:pt>
              </c:numCache>
            </c:numRef>
          </c:val>
          <c:smooth val="0"/>
        </c:ser>
        <c:dLbls>
          <c:showLegendKey val="0"/>
          <c:showVal val="0"/>
          <c:showCatName val="0"/>
          <c:showSerName val="0"/>
          <c:showPercent val="0"/>
          <c:showBubbleSize val="0"/>
        </c:dLbls>
        <c:marker val="1"/>
        <c:smooth val="0"/>
        <c:axId val="413800848"/>
        <c:axId val="400239544"/>
      </c:lineChart>
      <c:catAx>
        <c:axId val="413800848"/>
        <c:scaling>
          <c:orientation val="minMax"/>
        </c:scaling>
        <c:delete val="0"/>
        <c:axPos val="b"/>
        <c:numFmt formatCode="General" sourceLinked="1"/>
        <c:majorTickMark val="none"/>
        <c:minorTickMark val="none"/>
        <c:tickLblPos val="nextTo"/>
        <c:spPr>
          <a:noFill/>
          <a:ln w="9525" cap="flat" cmpd="sng" algn="ctr">
            <a:solidFill>
              <a:schemeClr val="bg2">
                <a:lumMod val="7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400239544"/>
        <c:crosses val="autoZero"/>
        <c:auto val="1"/>
        <c:lblAlgn val="ctr"/>
        <c:lblOffset val="100"/>
        <c:noMultiLvlLbl val="0"/>
      </c:catAx>
      <c:valAx>
        <c:axId val="400239544"/>
        <c:scaling>
          <c:orientation val="minMax"/>
          <c:max val="275"/>
          <c:min val="235"/>
        </c:scaling>
        <c:delete val="0"/>
        <c:axPos val="l"/>
        <c:majorGridlines>
          <c:spPr>
            <a:ln w="9525" cap="flat" cmpd="sng" algn="ctr">
              <a:solidFill>
                <a:schemeClr val="bg2">
                  <a:lumMod val="7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413800848"/>
        <c:crosses val="autoZero"/>
        <c:crossBetween val="between"/>
        <c:majorUnit val="1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600">
          <a:solidFill>
            <a:sysClr val="windowText" lastClr="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ysClr val="window" lastClr="FFFFFF"/>
            </a:solidFill>
            <a:ln>
              <a:solidFill>
                <a:sysClr val="windowText" lastClr="000000"/>
              </a:solidFill>
            </a:ln>
            <a:effectLst/>
          </c:spPr>
          <c:invertIfNegative val="0"/>
          <c:dPt>
            <c:idx val="1"/>
            <c:invertIfNegative val="0"/>
            <c:bubble3D val="0"/>
            <c:spPr>
              <a:solidFill>
                <a:srgbClr val="9DDF9D"/>
              </a:solidFill>
              <a:ln>
                <a:solidFill>
                  <a:sysClr val="windowText" lastClr="000000"/>
                </a:solidFill>
              </a:ln>
              <a:effectLst/>
            </c:spPr>
          </c:dPt>
          <c:dPt>
            <c:idx val="2"/>
            <c:invertIfNegative val="0"/>
            <c:bubble3D val="0"/>
            <c:spPr>
              <a:solidFill>
                <a:srgbClr val="58C858"/>
              </a:solidFill>
              <a:ln>
                <a:solidFill>
                  <a:sysClr val="windowText" lastClr="000000"/>
                </a:solidFill>
              </a:ln>
              <a:effectLst/>
            </c:spPr>
          </c:dPt>
          <c:dPt>
            <c:idx val="3"/>
            <c:invertIfNegative val="0"/>
            <c:bubble3D val="0"/>
            <c:spPr>
              <a:solidFill>
                <a:srgbClr val="339933"/>
              </a:solidFill>
              <a:ln>
                <a:solidFill>
                  <a:sysClr val="windowText" lastClr="000000"/>
                </a:solidFill>
              </a:ln>
              <a:effectLst/>
            </c:spPr>
          </c:dPt>
          <c:dPt>
            <c:idx val="4"/>
            <c:invertIfNegative val="0"/>
            <c:bubble3D val="0"/>
            <c:spPr>
              <a:solidFill>
                <a:srgbClr val="006600"/>
              </a:solidFill>
              <a:ln>
                <a:solidFill>
                  <a:sysClr val="windowText" lastClr="000000"/>
                </a:solidFill>
              </a:ln>
              <a:effectLst/>
            </c:spPr>
          </c:dPt>
          <c:dPt>
            <c:idx val="7"/>
            <c:invertIfNegative val="0"/>
            <c:bubble3D val="0"/>
            <c:spPr>
              <a:solidFill>
                <a:srgbClr val="9DDF9D"/>
              </a:solidFill>
              <a:ln>
                <a:solidFill>
                  <a:sysClr val="windowText" lastClr="000000"/>
                </a:solidFill>
              </a:ln>
              <a:effectLst/>
            </c:spPr>
          </c:dPt>
          <c:dPt>
            <c:idx val="8"/>
            <c:invertIfNegative val="0"/>
            <c:bubble3D val="0"/>
            <c:spPr>
              <a:solidFill>
                <a:srgbClr val="58C858"/>
              </a:solidFill>
              <a:ln>
                <a:solidFill>
                  <a:sysClr val="windowText" lastClr="000000"/>
                </a:solidFill>
              </a:ln>
              <a:effectLst/>
            </c:spPr>
          </c:dPt>
          <c:dPt>
            <c:idx val="9"/>
            <c:invertIfNegative val="0"/>
            <c:bubble3D val="0"/>
            <c:spPr>
              <a:solidFill>
                <a:srgbClr val="339933"/>
              </a:solidFill>
              <a:ln>
                <a:solidFill>
                  <a:sysClr val="windowText" lastClr="000000"/>
                </a:solidFill>
              </a:ln>
              <a:effectLst/>
            </c:spPr>
          </c:dPt>
          <c:dPt>
            <c:idx val="10"/>
            <c:invertIfNegative val="0"/>
            <c:bubble3D val="0"/>
            <c:spPr>
              <a:solidFill>
                <a:srgbClr val="006600"/>
              </a:solidFill>
              <a:ln>
                <a:solidFill>
                  <a:sysClr val="windowText" lastClr="000000"/>
                </a:solidFill>
              </a:ln>
              <a:effectLst/>
            </c:spPr>
          </c:dPt>
          <c:dLbls>
            <c:dLbl>
              <c:idx val="6"/>
              <c:tx>
                <c:rich>
                  <a:bodyPr/>
                  <a:lstStyle/>
                  <a:p>
                    <a:fld id="{D275751A-98BD-4A62-9483-C7519CFBD5D3}"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7"/>
              <c:tx>
                <c:rich>
                  <a:bodyPr/>
                  <a:lstStyle/>
                  <a:p>
                    <a:fld id="{DB0FB540-36CF-471D-90D3-F44F661CB5FF}"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8"/>
              <c:tx>
                <c:rich>
                  <a:bodyPr/>
                  <a:lstStyle/>
                  <a:p>
                    <a:fld id="{5F6C01D5-EB07-4696-99F5-03A60B4641CD}"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9"/>
              <c:tx>
                <c:rich>
                  <a:bodyPr/>
                  <a:lstStyle/>
                  <a:p>
                    <a:fld id="{FB68A0A0-E5E7-4C5B-BD1B-9B092FCAB739}"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10"/>
              <c:tx>
                <c:rich>
                  <a:bodyPr/>
                  <a:lstStyle/>
                  <a:p>
                    <a:fld id="{72A05D80-00DD-4CCA-A3D4-661D12F035D1}" type="VALUE">
                      <a:rPr lang="en-US" smtClean="0"/>
                      <a:pPr/>
                      <a:t>[VALUE]</a:t>
                    </a:fld>
                    <a:r>
                      <a:rPr lang="en-US" dirty="0" smtClean="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'Slides15&amp;20_EDATTAIN'!$A$35:$B$45</c:f>
              <c:multiLvlStrCache>
                <c:ptCount val="11"/>
                <c:lvl>
                  <c:pt idx="0">
                    <c:v>Below high school</c:v>
                  </c:pt>
                  <c:pt idx="1">
                    <c:v>High school credential</c:v>
                  </c:pt>
                  <c:pt idx="2">
                    <c:v>Associate's degree</c:v>
                  </c:pt>
                  <c:pt idx="3">
                    <c:v>Bachelor's degree</c:v>
                  </c:pt>
                  <c:pt idx="4">
                    <c:v>Graduate or professional degree</c:v>
                  </c:pt>
                  <c:pt idx="6">
                    <c:v>Below high school</c:v>
                  </c:pt>
                  <c:pt idx="7">
                    <c:v>High school credential</c:v>
                  </c:pt>
                  <c:pt idx="8">
                    <c:v>Associate's degree</c:v>
                  </c:pt>
                  <c:pt idx="9">
                    <c:v>Bachelor's degree</c:v>
                  </c:pt>
                  <c:pt idx="10">
                    <c:v>Graduate or professional degree</c:v>
                  </c:pt>
                </c:lvl>
                <c:lvl>
                  <c:pt idx="0">
                    <c:v>PIAAC international average</c:v>
                  </c:pt>
                  <c:pt idx="6">
                    <c:v>United States</c:v>
                  </c:pt>
                </c:lvl>
              </c:multiLvlStrCache>
            </c:multiLvlStrRef>
          </c:cat>
          <c:val>
            <c:numRef>
              <c:f>'Slides15&amp;20_EDATTAIN'!$C$35:$C$45</c:f>
              <c:numCache>
                <c:formatCode>0</c:formatCode>
                <c:ptCount val="11"/>
                <c:pt idx="0">
                  <c:v>237.48177744380001</c:v>
                </c:pt>
                <c:pt idx="1">
                  <c:v>268.0836482217</c:v>
                </c:pt>
                <c:pt idx="2">
                  <c:v>283.48330306960003</c:v>
                </c:pt>
                <c:pt idx="3">
                  <c:v>296.45446895859999</c:v>
                </c:pt>
                <c:pt idx="4">
                  <c:v>308.47023863819999</c:v>
                </c:pt>
                <c:pt idx="6">
                  <c:v>211.18999347299999</c:v>
                </c:pt>
                <c:pt idx="7">
                  <c:v>247.20917188639999</c:v>
                </c:pt>
                <c:pt idx="8">
                  <c:v>268.90885182890003</c:v>
                </c:pt>
                <c:pt idx="9">
                  <c:v>290.49112665400003</c:v>
                </c:pt>
                <c:pt idx="10">
                  <c:v>302.58613183469998</c:v>
                </c:pt>
              </c:numCache>
            </c:numRef>
          </c:val>
        </c:ser>
        <c:dLbls>
          <c:showLegendKey val="0"/>
          <c:showVal val="0"/>
          <c:showCatName val="0"/>
          <c:showSerName val="0"/>
          <c:showPercent val="0"/>
          <c:showBubbleSize val="0"/>
        </c:dLbls>
        <c:gapWidth val="0"/>
        <c:axId val="415983896"/>
        <c:axId val="415984288"/>
      </c:barChart>
      <c:catAx>
        <c:axId val="415983896"/>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415984288"/>
        <c:crosses val="autoZero"/>
        <c:auto val="1"/>
        <c:lblAlgn val="ctr"/>
        <c:lblOffset val="100"/>
        <c:noMultiLvlLbl val="0"/>
      </c:catAx>
      <c:valAx>
        <c:axId val="415984288"/>
        <c:scaling>
          <c:orientation val="minMax"/>
        </c:scaling>
        <c:delete val="0"/>
        <c:axPos val="b"/>
        <c:numFmt formatCode="0"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415983896"/>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ysClr val="window" lastClr="FFFFFF"/>
            </a:solidFill>
            <a:ln>
              <a:solidFill>
                <a:sysClr val="windowText" lastClr="000000"/>
              </a:solidFill>
            </a:ln>
            <a:effectLst/>
          </c:spPr>
          <c:invertIfNegative val="0"/>
          <c:dPt>
            <c:idx val="0"/>
            <c:invertIfNegative val="0"/>
            <c:bubble3D val="0"/>
            <c:spPr>
              <a:solidFill>
                <a:srgbClr val="9DDF9D"/>
              </a:solidFill>
              <a:ln>
                <a:solidFill>
                  <a:sysClr val="windowText" lastClr="000000"/>
                </a:solidFill>
              </a:ln>
              <a:effectLst/>
            </c:spPr>
          </c:dPt>
          <c:dPt>
            <c:idx val="1"/>
            <c:invertIfNegative val="0"/>
            <c:bubble3D val="0"/>
            <c:spPr>
              <a:solidFill>
                <a:srgbClr val="339933"/>
              </a:solidFill>
              <a:ln>
                <a:solidFill>
                  <a:sysClr val="windowText" lastClr="000000"/>
                </a:solidFill>
              </a:ln>
              <a:effectLst/>
            </c:spPr>
          </c:dPt>
          <c:dPt>
            <c:idx val="2"/>
            <c:invertIfNegative val="0"/>
            <c:bubble3D val="0"/>
            <c:spPr>
              <a:solidFill>
                <a:srgbClr val="006600"/>
              </a:solidFill>
              <a:ln>
                <a:solidFill>
                  <a:sysClr val="windowText" lastClr="000000"/>
                </a:solidFill>
              </a:ln>
              <a:effectLst/>
            </c:spPr>
          </c:dPt>
          <c:dPt>
            <c:idx val="3"/>
            <c:invertIfNegative val="0"/>
            <c:bubble3D val="0"/>
            <c:spPr>
              <a:solidFill>
                <a:srgbClr val="558ED5"/>
              </a:solidFill>
              <a:ln>
                <a:solidFill>
                  <a:sysClr val="windowText" lastClr="000000"/>
                </a:solidFill>
              </a:ln>
              <a:effectLst/>
            </c:spPr>
          </c:dPt>
          <c:dPt>
            <c:idx val="4"/>
            <c:invertIfNegative val="0"/>
            <c:bubble3D val="0"/>
            <c:spPr>
              <a:solidFill>
                <a:srgbClr val="9DDF9D"/>
              </a:solidFill>
              <a:ln>
                <a:solidFill>
                  <a:sysClr val="windowText" lastClr="000000"/>
                </a:solidFill>
              </a:ln>
              <a:effectLst/>
            </c:spPr>
          </c:dPt>
          <c:dPt>
            <c:idx val="5"/>
            <c:invertIfNegative val="0"/>
            <c:bubble3D val="0"/>
            <c:spPr>
              <a:solidFill>
                <a:srgbClr val="339933"/>
              </a:solidFill>
              <a:ln>
                <a:solidFill>
                  <a:sysClr val="windowText" lastClr="000000"/>
                </a:solidFill>
              </a:ln>
              <a:effectLst/>
            </c:spPr>
          </c:dPt>
          <c:dPt>
            <c:idx val="6"/>
            <c:invertIfNegative val="0"/>
            <c:bubble3D val="0"/>
            <c:spPr>
              <a:solidFill>
                <a:srgbClr val="006600"/>
              </a:solidFill>
              <a:ln>
                <a:solidFill>
                  <a:sysClr val="windowText" lastClr="000000"/>
                </a:solidFill>
              </a:ln>
              <a:effectLst/>
            </c:spPr>
          </c:dPt>
          <c:dPt>
            <c:idx val="7"/>
            <c:invertIfNegative val="0"/>
            <c:bubble3D val="0"/>
            <c:spPr>
              <a:solidFill>
                <a:srgbClr val="C6D9F1"/>
              </a:solidFill>
              <a:ln>
                <a:solidFill>
                  <a:sysClr val="windowText" lastClr="000000"/>
                </a:solidFill>
              </a:ln>
              <a:effectLst/>
            </c:spPr>
          </c:dPt>
          <c:dPt>
            <c:idx val="8"/>
            <c:invertIfNegative val="0"/>
            <c:bubble3D val="0"/>
            <c:spPr>
              <a:solidFill>
                <a:srgbClr val="8EB4E3"/>
              </a:solidFill>
              <a:ln>
                <a:solidFill>
                  <a:sysClr val="windowText" lastClr="000000"/>
                </a:solidFill>
              </a:ln>
              <a:effectLst/>
            </c:spPr>
          </c:dPt>
          <c:dPt>
            <c:idx val="9"/>
            <c:invertIfNegative val="0"/>
            <c:bubble3D val="0"/>
            <c:spPr>
              <a:solidFill>
                <a:srgbClr val="558ED5"/>
              </a:solidFill>
              <a:ln>
                <a:solidFill>
                  <a:sysClr val="windowText" lastClr="000000"/>
                </a:solidFill>
              </a:ln>
              <a:effectLst/>
            </c:spPr>
          </c:dPt>
          <c:dPt>
            <c:idx val="10"/>
            <c:invertIfNegative val="0"/>
            <c:bubble3D val="0"/>
            <c:spPr>
              <a:solidFill>
                <a:srgbClr val="1F497D"/>
              </a:solidFill>
              <a:ln>
                <a:solidFill>
                  <a:sysClr val="windowText" lastClr="000000"/>
                </a:solidFill>
              </a:ln>
              <a:effectLst/>
            </c:spPr>
          </c:dPt>
          <c:dLbls>
            <c:dLbl>
              <c:idx val="4"/>
              <c:tx>
                <c:rich>
                  <a:bodyPr/>
                  <a:lstStyle/>
                  <a:p>
                    <a:fld id="{35C9057D-C236-44FE-B9E8-9650C0E58C72}"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5"/>
              <c:tx>
                <c:rich>
                  <a:bodyPr/>
                  <a:lstStyle/>
                  <a:p>
                    <a:fld id="{34CB6C77-AE30-4AC9-B8F7-791E027B976D}"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6"/>
              <c:tx>
                <c:rich>
                  <a:bodyPr/>
                  <a:lstStyle/>
                  <a:p>
                    <a:fld id="{D275751A-98BD-4A62-9483-C7519CFBD5D3}"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7"/>
              <c:tx>
                <c:rich>
                  <a:bodyPr/>
                  <a:lstStyle/>
                  <a:p>
                    <a:fld id="{DB0FB540-36CF-471D-90D3-F44F661CB5FF}"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'Slides16&amp;20_EMPLOYSTAT'!$A$36:$B$42</c:f>
              <c:multiLvlStrCache>
                <c:ptCount val="7"/>
                <c:lvl>
                  <c:pt idx="0">
                    <c:v>Out of the labor force</c:v>
                  </c:pt>
                  <c:pt idx="1">
                    <c:v>Unemployed</c:v>
                  </c:pt>
                  <c:pt idx="2">
                    <c:v>Employed</c:v>
                  </c:pt>
                  <c:pt idx="4">
                    <c:v>Out of the labor force</c:v>
                  </c:pt>
                  <c:pt idx="5">
                    <c:v>Unemployed</c:v>
                  </c:pt>
                  <c:pt idx="6">
                    <c:v>Employed</c:v>
                  </c:pt>
                </c:lvl>
                <c:lvl>
                  <c:pt idx="0">
                    <c:v>PIAAC international average</c:v>
                  </c:pt>
                  <c:pt idx="4">
                    <c:v>United States</c:v>
                  </c:pt>
                </c:lvl>
              </c:multiLvlStrCache>
            </c:multiLvlStrRef>
          </c:cat>
          <c:val>
            <c:numRef>
              <c:f>'Slides16&amp;20_EMPLOYSTAT'!$C$36:$C$42</c:f>
              <c:numCache>
                <c:formatCode>0</c:formatCode>
                <c:ptCount val="7"/>
                <c:pt idx="0">
                  <c:v>253.3900931933</c:v>
                </c:pt>
                <c:pt idx="1">
                  <c:v>255.46696971060001</c:v>
                </c:pt>
                <c:pt idx="2">
                  <c:v>275.3969024228</c:v>
                </c:pt>
                <c:pt idx="4">
                  <c:v>238.16699071170001</c:v>
                </c:pt>
                <c:pt idx="5">
                  <c:v>237.66984123040001</c:v>
                </c:pt>
                <c:pt idx="6">
                  <c:v>264.0614339736</c:v>
                </c:pt>
              </c:numCache>
            </c:numRef>
          </c:val>
        </c:ser>
        <c:dLbls>
          <c:showLegendKey val="0"/>
          <c:showVal val="0"/>
          <c:showCatName val="0"/>
          <c:showSerName val="0"/>
          <c:showPercent val="0"/>
          <c:showBubbleSize val="0"/>
        </c:dLbls>
        <c:gapWidth val="0"/>
        <c:axId val="415985072"/>
        <c:axId val="415985464"/>
      </c:barChart>
      <c:catAx>
        <c:axId val="415985072"/>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415985464"/>
        <c:crosses val="autoZero"/>
        <c:auto val="1"/>
        <c:lblAlgn val="ctr"/>
        <c:lblOffset val="100"/>
        <c:noMultiLvlLbl val="0"/>
      </c:catAx>
      <c:valAx>
        <c:axId val="415985464"/>
        <c:scaling>
          <c:orientation val="minMax"/>
          <c:min val="0"/>
        </c:scaling>
        <c:delete val="0"/>
        <c:axPos val="b"/>
        <c:numFmt formatCode="0"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415985072"/>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ysClr val="window" lastClr="FFFFFF"/>
            </a:solidFill>
            <a:ln>
              <a:solidFill>
                <a:sysClr val="windowText" lastClr="000000"/>
              </a:solidFill>
            </a:ln>
            <a:effectLst/>
          </c:spPr>
          <c:invertIfNegative val="0"/>
          <c:dPt>
            <c:idx val="0"/>
            <c:invertIfNegative val="0"/>
            <c:bubble3D val="0"/>
            <c:spPr>
              <a:solidFill>
                <a:srgbClr val="9DDF9D"/>
              </a:solidFill>
              <a:ln>
                <a:solidFill>
                  <a:sysClr val="windowText" lastClr="000000"/>
                </a:solidFill>
              </a:ln>
              <a:effectLst/>
            </c:spPr>
          </c:dPt>
          <c:dPt>
            <c:idx val="1"/>
            <c:invertIfNegative val="0"/>
            <c:bubble3D val="0"/>
            <c:spPr>
              <a:solidFill>
                <a:srgbClr val="58C858"/>
              </a:solidFill>
              <a:ln>
                <a:solidFill>
                  <a:sysClr val="windowText" lastClr="000000"/>
                </a:solidFill>
              </a:ln>
              <a:effectLst/>
            </c:spPr>
          </c:dPt>
          <c:dPt>
            <c:idx val="2"/>
            <c:invertIfNegative val="0"/>
            <c:bubble3D val="0"/>
            <c:spPr>
              <a:solidFill>
                <a:srgbClr val="339933"/>
              </a:solidFill>
              <a:ln>
                <a:solidFill>
                  <a:sysClr val="windowText" lastClr="000000"/>
                </a:solidFill>
              </a:ln>
              <a:effectLst/>
            </c:spPr>
          </c:dPt>
          <c:dPt>
            <c:idx val="3"/>
            <c:invertIfNegative val="0"/>
            <c:bubble3D val="0"/>
            <c:spPr>
              <a:solidFill>
                <a:srgbClr val="006600"/>
              </a:solidFill>
              <a:ln>
                <a:solidFill>
                  <a:sysClr val="windowText" lastClr="000000"/>
                </a:solidFill>
              </a:ln>
              <a:effectLst/>
            </c:spPr>
          </c:dPt>
          <c:dPt>
            <c:idx val="4"/>
            <c:invertIfNegative val="0"/>
            <c:bubble3D val="0"/>
            <c:spPr>
              <a:solidFill>
                <a:srgbClr val="C6D9F1"/>
              </a:solidFill>
              <a:ln>
                <a:solidFill>
                  <a:sysClr val="windowText" lastClr="000000"/>
                </a:solidFill>
              </a:ln>
              <a:effectLst/>
            </c:spPr>
          </c:dPt>
          <c:dPt>
            <c:idx val="5"/>
            <c:invertIfNegative val="0"/>
            <c:bubble3D val="0"/>
            <c:spPr>
              <a:solidFill>
                <a:srgbClr val="558ED5"/>
              </a:solidFill>
              <a:ln>
                <a:solidFill>
                  <a:sysClr val="windowText" lastClr="000000"/>
                </a:solidFill>
              </a:ln>
              <a:effectLst/>
            </c:spPr>
          </c:dPt>
          <c:dPt>
            <c:idx val="6"/>
            <c:invertIfNegative val="0"/>
            <c:bubble3D val="0"/>
            <c:spPr>
              <a:solidFill>
                <a:srgbClr val="1F497D"/>
              </a:solidFill>
              <a:ln>
                <a:solidFill>
                  <a:sysClr val="windowText" lastClr="000000"/>
                </a:solidFill>
              </a:ln>
              <a:effectLst/>
            </c:spPr>
          </c:dPt>
          <c:dPt>
            <c:idx val="7"/>
            <c:invertIfNegative val="0"/>
            <c:bubble3D val="0"/>
            <c:spPr>
              <a:solidFill>
                <a:srgbClr val="C6D9F1"/>
              </a:solidFill>
              <a:ln>
                <a:solidFill>
                  <a:sysClr val="windowText" lastClr="000000"/>
                </a:solidFill>
              </a:ln>
              <a:effectLst/>
            </c:spPr>
          </c:dPt>
          <c:dPt>
            <c:idx val="8"/>
            <c:invertIfNegative val="0"/>
            <c:bubble3D val="0"/>
            <c:spPr>
              <a:solidFill>
                <a:srgbClr val="8EB4E3"/>
              </a:solidFill>
              <a:ln>
                <a:solidFill>
                  <a:sysClr val="windowText" lastClr="000000"/>
                </a:solidFill>
              </a:ln>
              <a:effectLst/>
            </c:spPr>
          </c:dPt>
          <c:dPt>
            <c:idx val="9"/>
            <c:invertIfNegative val="0"/>
            <c:bubble3D val="0"/>
            <c:spPr>
              <a:solidFill>
                <a:srgbClr val="558ED5"/>
              </a:solidFill>
              <a:ln>
                <a:solidFill>
                  <a:sysClr val="windowText" lastClr="000000"/>
                </a:solidFill>
              </a:ln>
              <a:effectLst/>
            </c:spPr>
          </c:dPt>
          <c:dPt>
            <c:idx val="10"/>
            <c:invertIfNegative val="0"/>
            <c:bubble3D val="0"/>
            <c:spPr>
              <a:solidFill>
                <a:srgbClr val="1F497D"/>
              </a:solidFill>
              <a:ln>
                <a:solidFill>
                  <a:sysClr val="windowText" lastClr="000000"/>
                </a:solidFill>
              </a:ln>
              <a:effectLst/>
            </c:spPr>
          </c:dPt>
          <c:dLbls>
            <c:dLbl>
              <c:idx val="0"/>
              <c:tx>
                <c:rich>
                  <a:bodyPr/>
                  <a:lstStyle/>
                  <a:p>
                    <a:fld id="{F2DFEF54-2D11-401B-9CDC-C35F5BA8812D}"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1"/>
              <c:tx>
                <c:rich>
                  <a:bodyPr/>
                  <a:lstStyle/>
                  <a:p>
                    <a:fld id="{88E65AB3-F95C-4229-ABE5-BDB8CCE1FD32}"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2"/>
              <c:tx>
                <c:rich>
                  <a:bodyPr/>
                  <a:lstStyle/>
                  <a:p>
                    <a:fld id="{5D7B908E-C957-467A-B256-4634FC3A9BF0}"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5"/>
              <c:tx>
                <c:rich>
                  <a:bodyPr/>
                  <a:lstStyle/>
                  <a:p>
                    <a:fld id="{34CB6C77-AE30-4AC9-B8F7-791E027B976D}"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6"/>
              <c:tx>
                <c:rich>
                  <a:bodyPr/>
                  <a:lstStyle/>
                  <a:p>
                    <a:fld id="{D275751A-98BD-4A62-9483-C7519CFBD5D3}"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7"/>
              <c:tx>
                <c:rich>
                  <a:bodyPr/>
                  <a:lstStyle/>
                  <a:p>
                    <a:fld id="{DB0FB540-36CF-471D-90D3-F44F661CB5FF}"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Slide17_RACEETH!$A$16:$A$19</c:f>
              <c:strCache>
                <c:ptCount val="4"/>
                <c:pt idx="0">
                  <c:v>Other</c:v>
                </c:pt>
                <c:pt idx="1">
                  <c:v>Hispanic</c:v>
                </c:pt>
                <c:pt idx="2">
                  <c:v>Black</c:v>
                </c:pt>
                <c:pt idx="3">
                  <c:v>White</c:v>
                </c:pt>
              </c:strCache>
            </c:strRef>
          </c:cat>
          <c:val>
            <c:numRef>
              <c:f>Slide17_RACEETH!$B$16:$B$19</c:f>
              <c:numCache>
                <c:formatCode>0</c:formatCode>
                <c:ptCount val="4"/>
                <c:pt idx="0">
                  <c:v>260.12994696945299</c:v>
                </c:pt>
                <c:pt idx="1">
                  <c:v>222.315959548449</c:v>
                </c:pt>
                <c:pt idx="2">
                  <c:v>217.09507541864201</c:v>
                </c:pt>
                <c:pt idx="3">
                  <c:v>272.64368903360997</c:v>
                </c:pt>
              </c:numCache>
            </c:numRef>
          </c:val>
        </c:ser>
        <c:dLbls>
          <c:showLegendKey val="0"/>
          <c:showVal val="0"/>
          <c:showCatName val="0"/>
          <c:showSerName val="0"/>
          <c:showPercent val="0"/>
          <c:showBubbleSize val="0"/>
        </c:dLbls>
        <c:gapWidth val="0"/>
        <c:axId val="415986248"/>
        <c:axId val="415986640"/>
      </c:barChart>
      <c:catAx>
        <c:axId val="415986248"/>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415986640"/>
        <c:crosses val="autoZero"/>
        <c:auto val="1"/>
        <c:lblAlgn val="ctr"/>
        <c:lblOffset val="100"/>
        <c:noMultiLvlLbl val="0"/>
      </c:catAx>
      <c:valAx>
        <c:axId val="415986640"/>
        <c:scaling>
          <c:orientation val="minMax"/>
        </c:scaling>
        <c:delete val="0"/>
        <c:axPos val="b"/>
        <c:numFmt formatCode="0"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415986248"/>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ysClr val="window" lastClr="FFFFFF"/>
            </a:solidFill>
            <a:ln>
              <a:solidFill>
                <a:sysClr val="windowText" lastClr="000000"/>
              </a:solidFill>
            </a:ln>
            <a:effectLst/>
          </c:spPr>
          <c:invertIfNegative val="0"/>
          <c:dPt>
            <c:idx val="1"/>
            <c:invertIfNegative val="0"/>
            <c:bubble3D val="0"/>
            <c:spPr>
              <a:solidFill>
                <a:srgbClr val="9DDF9D"/>
              </a:solidFill>
              <a:ln>
                <a:solidFill>
                  <a:sysClr val="windowText" lastClr="000000"/>
                </a:solidFill>
              </a:ln>
              <a:effectLst/>
            </c:spPr>
          </c:dPt>
          <c:dPt>
            <c:idx val="2"/>
            <c:invertIfNegative val="0"/>
            <c:bubble3D val="0"/>
            <c:spPr>
              <a:solidFill>
                <a:srgbClr val="58C858"/>
              </a:solidFill>
              <a:ln>
                <a:solidFill>
                  <a:sysClr val="windowText" lastClr="000000"/>
                </a:solidFill>
              </a:ln>
              <a:effectLst/>
            </c:spPr>
          </c:dPt>
          <c:dPt>
            <c:idx val="3"/>
            <c:invertIfNegative val="0"/>
            <c:bubble3D val="0"/>
            <c:spPr>
              <a:solidFill>
                <a:srgbClr val="339933"/>
              </a:solidFill>
              <a:ln>
                <a:solidFill>
                  <a:sysClr val="windowText" lastClr="000000"/>
                </a:solidFill>
              </a:ln>
              <a:effectLst/>
            </c:spPr>
          </c:dPt>
          <c:dPt>
            <c:idx val="4"/>
            <c:invertIfNegative val="0"/>
            <c:bubble3D val="0"/>
            <c:spPr>
              <a:solidFill>
                <a:srgbClr val="006600"/>
              </a:solidFill>
              <a:ln>
                <a:solidFill>
                  <a:sysClr val="windowText" lastClr="000000"/>
                </a:solidFill>
              </a:ln>
              <a:effectLst/>
            </c:spPr>
          </c:dPt>
          <c:dPt>
            <c:idx val="5"/>
            <c:invertIfNegative val="0"/>
            <c:bubble3D val="0"/>
            <c:spPr>
              <a:solidFill>
                <a:srgbClr val="558ED5"/>
              </a:solidFill>
              <a:ln>
                <a:solidFill>
                  <a:sysClr val="windowText" lastClr="000000"/>
                </a:solidFill>
              </a:ln>
              <a:effectLst/>
            </c:spPr>
          </c:dPt>
          <c:dPt>
            <c:idx val="6"/>
            <c:invertIfNegative val="0"/>
            <c:bubble3D val="0"/>
            <c:spPr>
              <a:solidFill>
                <a:sysClr val="window" lastClr="FFFFFF"/>
              </a:solidFill>
              <a:ln>
                <a:solidFill>
                  <a:sysClr val="windowText" lastClr="000000"/>
                </a:solidFill>
              </a:ln>
              <a:effectLst/>
            </c:spPr>
          </c:dPt>
          <c:dPt>
            <c:idx val="7"/>
            <c:invertIfNegative val="0"/>
            <c:bubble3D val="0"/>
            <c:spPr>
              <a:solidFill>
                <a:srgbClr val="9DDF9D"/>
              </a:solidFill>
              <a:ln>
                <a:solidFill>
                  <a:sysClr val="windowText" lastClr="000000"/>
                </a:solidFill>
              </a:ln>
              <a:effectLst/>
            </c:spPr>
          </c:dPt>
          <c:dPt>
            <c:idx val="8"/>
            <c:invertIfNegative val="0"/>
            <c:bubble3D val="0"/>
            <c:spPr>
              <a:solidFill>
                <a:srgbClr val="58C858"/>
              </a:solidFill>
              <a:ln>
                <a:solidFill>
                  <a:sysClr val="windowText" lastClr="000000"/>
                </a:solidFill>
              </a:ln>
              <a:effectLst/>
            </c:spPr>
          </c:dPt>
          <c:dPt>
            <c:idx val="9"/>
            <c:invertIfNegative val="0"/>
            <c:bubble3D val="0"/>
            <c:spPr>
              <a:solidFill>
                <a:srgbClr val="339933"/>
              </a:solidFill>
              <a:ln>
                <a:solidFill>
                  <a:sysClr val="windowText" lastClr="000000"/>
                </a:solidFill>
              </a:ln>
              <a:effectLst/>
            </c:spPr>
          </c:dPt>
          <c:dPt>
            <c:idx val="10"/>
            <c:invertIfNegative val="0"/>
            <c:bubble3D val="0"/>
            <c:spPr>
              <a:solidFill>
                <a:srgbClr val="006600"/>
              </a:solidFill>
              <a:ln>
                <a:solidFill>
                  <a:sysClr val="windowText" lastClr="000000"/>
                </a:solidFill>
              </a:ln>
              <a:effectLst/>
            </c:spPr>
          </c:dPt>
          <c:dLbls>
            <c:dLbl>
              <c:idx val="6"/>
              <c:tx>
                <c:rich>
                  <a:bodyPr/>
                  <a:lstStyle/>
                  <a:p>
                    <a:fld id="{B2E4A490-7D93-43A5-B482-33C80E7689F0}"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7"/>
              <c:tx>
                <c:rich>
                  <a:bodyPr/>
                  <a:lstStyle/>
                  <a:p>
                    <a:fld id="{D7531DB9-C4FD-48D0-9589-47E245462F79}"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8"/>
              <c:tx>
                <c:rich>
                  <a:bodyPr/>
                  <a:lstStyle/>
                  <a:p>
                    <a:fld id="{3F9589D9-AEDF-4D71-8BCA-D4CF413BCCDC}"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9"/>
              <c:tx>
                <c:rich>
                  <a:bodyPr/>
                  <a:lstStyle/>
                  <a:p>
                    <a:fld id="{DD000EBC-AB11-4037-A32D-758ADC8DD47E}"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10"/>
              <c:tx>
                <c:rich>
                  <a:bodyPr/>
                  <a:lstStyle/>
                  <a:p>
                    <a:fld id="{B34E0C9D-15A8-4453-B18C-6083FF079DFF}"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'Slides18&amp;22&amp;23_AGECAT'!$A$35:$B$45</c:f>
              <c:multiLvlStrCache>
                <c:ptCount val="11"/>
                <c:lvl>
                  <c:pt idx="0">
                    <c:v>16-24</c:v>
                  </c:pt>
                  <c:pt idx="1">
                    <c:v>25-34</c:v>
                  </c:pt>
                  <c:pt idx="2">
                    <c:v>35-44</c:v>
                  </c:pt>
                  <c:pt idx="3">
                    <c:v>45-54</c:v>
                  </c:pt>
                  <c:pt idx="4">
                    <c:v>55-65</c:v>
                  </c:pt>
                  <c:pt idx="6">
                    <c:v>16-24</c:v>
                  </c:pt>
                  <c:pt idx="7">
                    <c:v>25-34</c:v>
                  </c:pt>
                  <c:pt idx="8">
                    <c:v>35-44</c:v>
                  </c:pt>
                  <c:pt idx="9">
                    <c:v>45-54</c:v>
                  </c:pt>
                  <c:pt idx="10">
                    <c:v>55-65</c:v>
                  </c:pt>
                </c:lvl>
                <c:lvl>
                  <c:pt idx="0">
                    <c:v>PIAAC international average</c:v>
                  </c:pt>
                  <c:pt idx="6">
                    <c:v>United States</c:v>
                  </c:pt>
                </c:lvl>
              </c:multiLvlStrCache>
            </c:multiLvlStrRef>
          </c:cat>
          <c:val>
            <c:numRef>
              <c:f>'Slides18&amp;22&amp;23_AGECAT'!$C$35:$C$45</c:f>
              <c:numCache>
                <c:formatCode>0</c:formatCode>
                <c:ptCount val="11"/>
                <c:pt idx="0">
                  <c:v>271.24791919670002</c:v>
                </c:pt>
                <c:pt idx="1">
                  <c:v>279.58752966050002</c:v>
                </c:pt>
                <c:pt idx="2">
                  <c:v>275.24081671149997</c:v>
                </c:pt>
                <c:pt idx="3">
                  <c:v>265.62270979300001</c:v>
                </c:pt>
                <c:pt idx="4">
                  <c:v>252.84009045260001</c:v>
                </c:pt>
                <c:pt idx="6">
                  <c:v>253.9442424193</c:v>
                </c:pt>
                <c:pt idx="7">
                  <c:v>267.01898846990002</c:v>
                </c:pt>
                <c:pt idx="8">
                  <c:v>260.95971619649998</c:v>
                </c:pt>
                <c:pt idx="9">
                  <c:v>252.52627003040001</c:v>
                </c:pt>
                <c:pt idx="10">
                  <c:v>251.6799380475</c:v>
                </c:pt>
              </c:numCache>
            </c:numRef>
          </c:val>
        </c:ser>
        <c:dLbls>
          <c:showLegendKey val="0"/>
          <c:showVal val="0"/>
          <c:showCatName val="0"/>
          <c:showSerName val="0"/>
          <c:showPercent val="0"/>
          <c:showBubbleSize val="0"/>
        </c:dLbls>
        <c:gapWidth val="0"/>
        <c:axId val="415987424"/>
        <c:axId val="415987816"/>
      </c:barChart>
      <c:catAx>
        <c:axId val="415987424"/>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415987816"/>
        <c:crosses val="autoZero"/>
        <c:auto val="1"/>
        <c:lblAlgn val="ctr"/>
        <c:lblOffset val="100"/>
        <c:noMultiLvlLbl val="0"/>
      </c:catAx>
      <c:valAx>
        <c:axId val="415987816"/>
        <c:scaling>
          <c:orientation val="minMax"/>
          <c:min val="0"/>
        </c:scaling>
        <c:delete val="0"/>
        <c:axPos val="b"/>
        <c:numFmt formatCode="0"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415987424"/>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ysClr val="window" lastClr="FFFFFF"/>
            </a:solidFill>
            <a:ln>
              <a:solidFill>
                <a:sysClr val="windowText" lastClr="000000"/>
              </a:solidFill>
            </a:ln>
            <a:effectLst/>
          </c:spPr>
          <c:invertIfNegative val="0"/>
          <c:dPt>
            <c:idx val="1"/>
            <c:invertIfNegative val="0"/>
            <c:bubble3D val="0"/>
            <c:spPr>
              <a:solidFill>
                <a:srgbClr val="9DDF9D"/>
              </a:solidFill>
              <a:ln>
                <a:solidFill>
                  <a:sysClr val="windowText" lastClr="000000"/>
                </a:solidFill>
              </a:ln>
              <a:effectLst/>
            </c:spPr>
          </c:dPt>
          <c:dPt>
            <c:idx val="2"/>
            <c:invertIfNegative val="0"/>
            <c:bubble3D val="0"/>
            <c:spPr>
              <a:solidFill>
                <a:srgbClr val="58C858"/>
              </a:solidFill>
              <a:ln>
                <a:solidFill>
                  <a:sysClr val="windowText" lastClr="000000"/>
                </a:solidFill>
              </a:ln>
              <a:effectLst/>
            </c:spPr>
          </c:dPt>
          <c:dPt>
            <c:idx val="3"/>
            <c:invertIfNegative val="0"/>
            <c:bubble3D val="0"/>
            <c:spPr>
              <a:solidFill>
                <a:srgbClr val="339933"/>
              </a:solidFill>
              <a:ln>
                <a:solidFill>
                  <a:sysClr val="windowText" lastClr="000000"/>
                </a:solidFill>
              </a:ln>
              <a:effectLst/>
            </c:spPr>
          </c:dPt>
          <c:dPt>
            <c:idx val="4"/>
            <c:invertIfNegative val="0"/>
            <c:bubble3D val="0"/>
            <c:spPr>
              <a:solidFill>
                <a:srgbClr val="006600"/>
              </a:solidFill>
              <a:ln>
                <a:solidFill>
                  <a:sysClr val="windowText" lastClr="000000"/>
                </a:solidFill>
              </a:ln>
              <a:effectLst/>
            </c:spPr>
          </c:dPt>
          <c:dPt>
            <c:idx val="5"/>
            <c:invertIfNegative val="0"/>
            <c:bubble3D val="0"/>
            <c:spPr>
              <a:solidFill>
                <a:srgbClr val="558ED5"/>
              </a:solidFill>
              <a:ln>
                <a:solidFill>
                  <a:sysClr val="windowText" lastClr="000000"/>
                </a:solidFill>
              </a:ln>
              <a:effectLst/>
            </c:spPr>
          </c:dPt>
          <c:dPt>
            <c:idx val="6"/>
            <c:invertIfNegative val="0"/>
            <c:bubble3D val="0"/>
            <c:spPr>
              <a:solidFill>
                <a:sysClr val="window" lastClr="FFFFFF"/>
              </a:solidFill>
              <a:ln>
                <a:solidFill>
                  <a:sysClr val="windowText" lastClr="000000"/>
                </a:solidFill>
              </a:ln>
              <a:effectLst/>
            </c:spPr>
          </c:dPt>
          <c:dPt>
            <c:idx val="7"/>
            <c:invertIfNegative val="0"/>
            <c:bubble3D val="0"/>
            <c:spPr>
              <a:solidFill>
                <a:srgbClr val="9DDF9D"/>
              </a:solidFill>
              <a:ln>
                <a:solidFill>
                  <a:sysClr val="windowText" lastClr="000000"/>
                </a:solidFill>
              </a:ln>
              <a:effectLst/>
            </c:spPr>
          </c:dPt>
          <c:dPt>
            <c:idx val="8"/>
            <c:invertIfNegative val="0"/>
            <c:bubble3D val="0"/>
            <c:spPr>
              <a:solidFill>
                <a:srgbClr val="58C858"/>
              </a:solidFill>
              <a:ln>
                <a:solidFill>
                  <a:sysClr val="windowText" lastClr="000000"/>
                </a:solidFill>
              </a:ln>
              <a:effectLst/>
            </c:spPr>
          </c:dPt>
          <c:dPt>
            <c:idx val="9"/>
            <c:invertIfNegative val="0"/>
            <c:bubble3D val="0"/>
            <c:spPr>
              <a:solidFill>
                <a:srgbClr val="339933"/>
              </a:solidFill>
              <a:ln>
                <a:solidFill>
                  <a:sysClr val="windowText" lastClr="000000"/>
                </a:solidFill>
              </a:ln>
              <a:effectLst/>
            </c:spPr>
          </c:dPt>
          <c:dPt>
            <c:idx val="10"/>
            <c:invertIfNegative val="0"/>
            <c:bubble3D val="0"/>
            <c:spPr>
              <a:solidFill>
                <a:srgbClr val="006600"/>
              </a:solidFill>
              <a:ln>
                <a:solidFill>
                  <a:sysClr val="windowText" lastClr="000000"/>
                </a:solidFill>
              </a:ln>
              <a:effectLst/>
            </c:spPr>
          </c:dPt>
          <c:dLbls>
            <c:dLbl>
              <c:idx val="6"/>
              <c:tx>
                <c:rich>
                  <a:bodyPr/>
                  <a:lstStyle/>
                  <a:p>
                    <a:fld id="{5DF8AFFE-ACF1-4167-B73D-2C369344E79C}"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7"/>
              <c:tx>
                <c:rich>
                  <a:bodyPr/>
                  <a:lstStyle/>
                  <a:p>
                    <a:fld id="{F7AF988E-2DAE-4C19-ACE7-0DB523EAFBBD}"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8"/>
              <c:tx>
                <c:rich>
                  <a:bodyPr/>
                  <a:lstStyle/>
                  <a:p>
                    <a:fld id="{E27BDB7C-9602-45A9-B054-749ABB1044BC}"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9"/>
              <c:tx>
                <c:rich>
                  <a:bodyPr/>
                  <a:lstStyle/>
                  <a:p>
                    <a:fld id="{4958F8EB-EAB2-4760-BB05-11E063EBF163}" type="VALUE">
                      <a:rPr lang="en-US"/>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Slide20_INCQUINT!$A$36:$B$46</c:f>
              <c:multiLvlStrCache>
                <c:ptCount val="11"/>
                <c:lvl>
                  <c:pt idx="0">
                    <c:v>Bottom quintile</c:v>
                  </c:pt>
                  <c:pt idx="1">
                    <c:v>Lower middle quintile</c:v>
                  </c:pt>
                  <c:pt idx="2">
                    <c:v>Middle quintile</c:v>
                  </c:pt>
                  <c:pt idx="3">
                    <c:v>Upper middle quintile</c:v>
                  </c:pt>
                  <c:pt idx="4">
                    <c:v>Top quintile</c:v>
                  </c:pt>
                  <c:pt idx="6">
                    <c:v>Bottom quintile</c:v>
                  </c:pt>
                  <c:pt idx="7">
                    <c:v>Lower middle quintile</c:v>
                  </c:pt>
                  <c:pt idx="8">
                    <c:v>Middle quintile</c:v>
                  </c:pt>
                  <c:pt idx="9">
                    <c:v>Upper middle quintile</c:v>
                  </c:pt>
                  <c:pt idx="10">
                    <c:v>Top quintile</c:v>
                  </c:pt>
                </c:lvl>
                <c:lvl>
                  <c:pt idx="0">
                    <c:v>PIAAC international average</c:v>
                  </c:pt>
                  <c:pt idx="6">
                    <c:v>United States</c:v>
                  </c:pt>
                </c:lvl>
              </c:multiLvlStrCache>
            </c:multiLvlStrRef>
          </c:cat>
          <c:val>
            <c:numRef>
              <c:f>Slide20_INCQUINT!$C$36:$C$46</c:f>
              <c:numCache>
                <c:formatCode>0</c:formatCode>
                <c:ptCount val="11"/>
                <c:pt idx="0">
                  <c:v>261.4895238095238</c:v>
                </c:pt>
                <c:pt idx="1">
                  <c:v>260.55571428571432</c:v>
                </c:pt>
                <c:pt idx="2">
                  <c:v>272.94904761904763</c:v>
                </c:pt>
                <c:pt idx="3">
                  <c:v>285.31714285714287</c:v>
                </c:pt>
                <c:pt idx="4">
                  <c:v>300.63190476190476</c:v>
                </c:pt>
                <c:pt idx="6">
                  <c:v>249.89</c:v>
                </c:pt>
                <c:pt idx="7">
                  <c:v>242.22</c:v>
                </c:pt>
                <c:pt idx="8">
                  <c:v>259.27999999999997</c:v>
                </c:pt>
                <c:pt idx="9">
                  <c:v>275.62</c:v>
                </c:pt>
                <c:pt idx="10">
                  <c:v>296.52</c:v>
                </c:pt>
              </c:numCache>
            </c:numRef>
          </c:val>
        </c:ser>
        <c:dLbls>
          <c:showLegendKey val="0"/>
          <c:showVal val="0"/>
          <c:showCatName val="0"/>
          <c:showSerName val="0"/>
          <c:showPercent val="0"/>
          <c:showBubbleSize val="0"/>
        </c:dLbls>
        <c:gapWidth val="0"/>
        <c:axId val="415988600"/>
        <c:axId val="415988992"/>
      </c:barChart>
      <c:catAx>
        <c:axId val="415988600"/>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415988992"/>
        <c:crosses val="autoZero"/>
        <c:auto val="1"/>
        <c:lblAlgn val="ctr"/>
        <c:lblOffset val="100"/>
        <c:noMultiLvlLbl val="0"/>
      </c:catAx>
      <c:valAx>
        <c:axId val="415988992"/>
        <c:scaling>
          <c:orientation val="minMax"/>
          <c:min val="0"/>
        </c:scaling>
        <c:delete val="0"/>
        <c:axPos val="b"/>
        <c:numFmt formatCode="0"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415988600"/>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0863639046618423"/>
          <c:y val="2.8382622740719284E-2"/>
          <c:w val="0.82847625314848905"/>
          <c:h val="0.94323479441746705"/>
        </c:manualLayout>
      </c:layout>
      <c:lineChart>
        <c:grouping val="standard"/>
        <c:varyColors val="0"/>
        <c:ser>
          <c:idx val="0"/>
          <c:order val="0"/>
          <c:spPr>
            <a:ln w="28575">
              <a:noFill/>
            </a:ln>
          </c:spPr>
          <c:marker>
            <c:symbol val="dash"/>
            <c:size val="11"/>
            <c:spPr>
              <a:solidFill>
                <a:srgbClr val="006600"/>
              </a:solidFill>
              <a:ln>
                <a:solidFill>
                  <a:srgbClr val="006600"/>
                </a:solidFill>
              </a:ln>
            </c:spPr>
          </c:marker>
          <c:val>
            <c:numRef>
              <c:f>Num_gaps!$C$1:$C$8</c:f>
              <c:numCache>
                <c:formatCode>#,##0</c:formatCode>
                <c:ptCount val="8"/>
                <c:pt idx="0">
                  <c:v>211.189993505952</c:v>
                </c:pt>
                <c:pt idx="1">
                  <c:v>236.912334398403</c:v>
                </c:pt>
                <c:pt idx="2" formatCode="0">
                  <c:v>249.89</c:v>
                </c:pt>
                <c:pt idx="3" formatCode="0">
                  <c:v>261.49</c:v>
                </c:pt>
                <c:pt idx="4">
                  <c:v>237.669841082441</c:v>
                </c:pt>
                <c:pt idx="5">
                  <c:v>255.466969712343</c:v>
                </c:pt>
                <c:pt idx="6">
                  <c:v>227.12464489022301</c:v>
                </c:pt>
                <c:pt idx="7">
                  <c:v>241.48158346652201</c:v>
                </c:pt>
              </c:numCache>
            </c:numRef>
          </c:val>
          <c:smooth val="0"/>
        </c:ser>
        <c:ser>
          <c:idx val="2"/>
          <c:order val="1"/>
          <c:spPr>
            <a:ln w="28575">
              <a:noFill/>
            </a:ln>
          </c:spPr>
          <c:marker>
            <c:symbol val="circle"/>
            <c:size val="6"/>
            <c:spPr>
              <a:solidFill>
                <a:schemeClr val="tx1"/>
              </a:solidFill>
              <a:ln w="6350">
                <a:noFill/>
              </a:ln>
            </c:spPr>
          </c:marker>
          <c:val>
            <c:numRef>
              <c:f>Num_gaps!$D$1:$D$8</c:f>
              <c:numCache>
                <c:formatCode>0</c:formatCode>
                <c:ptCount val="8"/>
                <c:pt idx="0">
                  <c:v>257.204781018799</c:v>
                </c:pt>
                <c:pt idx="1">
                  <c:v>268.96414549751569</c:v>
                </c:pt>
                <c:pt idx="2">
                  <c:v>257.204781018799</c:v>
                </c:pt>
                <c:pt idx="3">
                  <c:v>268.96414549751569</c:v>
                </c:pt>
                <c:pt idx="4">
                  <c:v>257.204781018799</c:v>
                </c:pt>
                <c:pt idx="5">
                  <c:v>268.96414549751569</c:v>
                </c:pt>
                <c:pt idx="6">
                  <c:v>257.204781018799</c:v>
                </c:pt>
                <c:pt idx="7">
                  <c:v>268.96414549751569</c:v>
                </c:pt>
              </c:numCache>
            </c:numRef>
          </c:val>
          <c:smooth val="0"/>
        </c:ser>
        <c:ser>
          <c:idx val="1"/>
          <c:order val="2"/>
          <c:spPr>
            <a:ln w="28575">
              <a:noFill/>
            </a:ln>
          </c:spPr>
          <c:marker>
            <c:symbol val="diamond"/>
            <c:size val="9"/>
            <c:spPr>
              <a:solidFill>
                <a:srgbClr val="339933"/>
              </a:solidFill>
              <a:ln>
                <a:solidFill>
                  <a:schemeClr val="tx1"/>
                </a:solidFill>
              </a:ln>
            </c:spPr>
          </c:marker>
          <c:val>
            <c:numRef>
              <c:f>Num_gaps!$E$1:$E$8</c:f>
              <c:numCache>
                <c:formatCode>#,##0</c:formatCode>
                <c:ptCount val="8"/>
                <c:pt idx="0">
                  <c:v>302.58613181949602</c:v>
                </c:pt>
                <c:pt idx="1">
                  <c:v>307.82408163345201</c:v>
                </c:pt>
                <c:pt idx="2" formatCode="0">
                  <c:v>296.52</c:v>
                </c:pt>
                <c:pt idx="3" formatCode="0">
                  <c:v>300.63</c:v>
                </c:pt>
                <c:pt idx="4">
                  <c:v>264.06143394847601</c:v>
                </c:pt>
                <c:pt idx="5">
                  <c:v>275.39690241906999</c:v>
                </c:pt>
                <c:pt idx="6">
                  <c:v>282.27904423867</c:v>
                </c:pt>
                <c:pt idx="7">
                  <c:v>293.03847047735798</c:v>
                </c:pt>
              </c:numCache>
            </c:numRef>
          </c:val>
          <c:smooth val="0"/>
        </c:ser>
        <c:dLbls>
          <c:showLegendKey val="0"/>
          <c:showVal val="0"/>
          <c:showCatName val="0"/>
          <c:showSerName val="0"/>
          <c:showPercent val="0"/>
          <c:showBubbleSize val="0"/>
        </c:dLbls>
        <c:hiLowLines>
          <c:spPr>
            <a:ln w="12700"/>
          </c:spPr>
        </c:hiLowLines>
        <c:marker val="1"/>
        <c:smooth val="0"/>
        <c:axId val="415989776"/>
        <c:axId val="415990168"/>
      </c:lineChart>
      <c:catAx>
        <c:axId val="415989776"/>
        <c:scaling>
          <c:orientation val="minMax"/>
        </c:scaling>
        <c:delete val="0"/>
        <c:axPos val="b"/>
        <c:majorGridlines>
          <c:spPr>
            <a:ln w="3175">
              <a:noFill/>
              <a:prstDash val="sysDot"/>
            </a:ln>
          </c:spPr>
        </c:majorGridlines>
        <c:majorTickMark val="none"/>
        <c:minorTickMark val="none"/>
        <c:tickLblPos val="none"/>
        <c:txPr>
          <a:bodyPr rot="-5400000" vert="horz"/>
          <a:lstStyle/>
          <a:p>
            <a:pPr>
              <a:defRPr sz="900"/>
            </a:pPr>
            <a:endParaRPr lang="en-US"/>
          </a:p>
        </c:txPr>
        <c:crossAx val="415990168"/>
        <c:crosses val="autoZero"/>
        <c:auto val="1"/>
        <c:lblAlgn val="ctr"/>
        <c:lblOffset val="100"/>
        <c:noMultiLvlLbl val="0"/>
      </c:catAx>
      <c:valAx>
        <c:axId val="415990168"/>
        <c:scaling>
          <c:orientation val="minMax"/>
          <c:max val="325"/>
          <c:min val="200"/>
        </c:scaling>
        <c:delete val="0"/>
        <c:axPos val="r"/>
        <c:majorGridlines>
          <c:spPr>
            <a:ln w="3175">
              <a:prstDash val="sysDot"/>
            </a:ln>
          </c:spPr>
        </c:majorGridlines>
        <c:numFmt formatCode="#,##0" sourceLinked="1"/>
        <c:majorTickMark val="none"/>
        <c:minorTickMark val="none"/>
        <c:tickLblPos val="high"/>
        <c:spPr>
          <a:ln>
            <a:solidFill>
              <a:schemeClr val="bg1">
                <a:lumMod val="75000"/>
              </a:schemeClr>
            </a:solidFill>
          </a:ln>
        </c:spPr>
        <c:txPr>
          <a:bodyPr rot="-5400000" vert="horz" anchor="t" anchorCtr="0"/>
          <a:lstStyle/>
          <a:p>
            <a:pPr>
              <a:defRPr sz="1200"/>
            </a:pPr>
            <a:endParaRPr lang="en-US"/>
          </a:p>
        </c:txPr>
        <c:crossAx val="415989776"/>
        <c:crosses val="max"/>
        <c:crossBetween val="between"/>
        <c:majorUnit val="25"/>
      </c:valAx>
      <c:spPr>
        <a:solidFill>
          <a:schemeClr val="lt1"/>
        </a:solidFill>
        <a:ln>
          <a:solidFill>
            <a:schemeClr val="bg1">
              <a:lumMod val="75000"/>
            </a:schemeClr>
          </a:solidFill>
        </a:ln>
      </c:spPr>
    </c:plotArea>
    <c:plotVisOnly val="1"/>
    <c:dispBlanksAs val="gap"/>
    <c:showDLblsOverMax val="0"/>
  </c:chart>
  <c:spPr>
    <a:ln>
      <a:noFill/>
    </a:ln>
  </c:sp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C28BA5-73F6-4B86-AB8E-6C8FA1B54FAB}"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EE3EEB29-6476-4E74-9E0F-BAE617D581BD}">
      <dgm:prSet phldrT="[Text]" custT="1"/>
      <dgm:spPr/>
      <dgm:t>
        <a:bodyPr/>
        <a:lstStyle/>
        <a:p>
          <a:r>
            <a:rPr lang="en-US" sz="1800" dirty="0" smtClean="0">
              <a:latin typeface="Calibri" panose="020F0502020204030204" pitchFamily="34" charset="0"/>
              <a:cs typeface="Calibri" panose="020F0502020204030204" pitchFamily="34" charset="0"/>
            </a:rPr>
            <a:t>Locate single piece of information in familiar texts.</a:t>
          </a:r>
          <a:endParaRPr lang="en-US" sz="1800" dirty="0">
            <a:latin typeface="Calibri" panose="020F0502020204030204" pitchFamily="34" charset="0"/>
            <a:cs typeface="Calibri" panose="020F0502020204030204" pitchFamily="34" charset="0"/>
          </a:endParaRPr>
        </a:p>
      </dgm:t>
    </dgm:pt>
    <dgm:pt modelId="{0A87DE0D-3239-44F7-9E36-5647D147E8DC}" type="parTrans" cxnId="{EDBA1692-DFC8-41CC-AA9A-C5172AE9911E}">
      <dgm:prSet/>
      <dgm:spPr/>
      <dgm:t>
        <a:bodyPr/>
        <a:lstStyle/>
        <a:p>
          <a:endParaRPr lang="en-US"/>
        </a:p>
      </dgm:t>
    </dgm:pt>
    <dgm:pt modelId="{6816DDC1-6337-47DD-93D0-3EF5206E6EBA}" type="sibTrans" cxnId="{EDBA1692-DFC8-41CC-AA9A-C5172AE9911E}">
      <dgm:prSet/>
      <dgm:spPr/>
      <dgm:t>
        <a:bodyPr/>
        <a:lstStyle/>
        <a:p>
          <a:endParaRPr lang="en-US"/>
        </a:p>
      </dgm:t>
    </dgm:pt>
    <dgm:pt modelId="{15662591-0BF3-49E1-B9A0-0D3FD8028D5D}">
      <dgm:prSet phldrT="[Text]" custT="1"/>
      <dgm:spPr/>
      <dgm:t>
        <a:bodyPr/>
        <a:lstStyle/>
        <a:p>
          <a:r>
            <a:rPr lang="en-US" sz="1800" dirty="0" smtClean="0">
              <a:latin typeface="Calibri" panose="020F0502020204030204" pitchFamily="34" charset="0"/>
              <a:cs typeface="Calibri" panose="020F0502020204030204" pitchFamily="34" charset="0"/>
            </a:rPr>
            <a:t>Read relatively short digital, print or mixed texts to locate single text</a:t>
          </a:r>
          <a:r>
            <a:rPr lang="en-US" sz="1600" dirty="0" smtClean="0">
              <a:latin typeface="Calibri" panose="020F0502020204030204" pitchFamily="34" charset="0"/>
              <a:cs typeface="Calibri" panose="020F0502020204030204" pitchFamily="34" charset="0"/>
            </a:rPr>
            <a:t>. </a:t>
          </a:r>
        </a:p>
      </dgm:t>
    </dgm:pt>
    <dgm:pt modelId="{D0EE4808-1CC3-4F4D-B177-B6E465F7C1EF}" type="parTrans" cxnId="{7F142616-D8B0-45DB-BDD4-852C9F0230E9}">
      <dgm:prSet/>
      <dgm:spPr/>
      <dgm:t>
        <a:bodyPr/>
        <a:lstStyle/>
        <a:p>
          <a:endParaRPr lang="en-US"/>
        </a:p>
      </dgm:t>
    </dgm:pt>
    <dgm:pt modelId="{19C78146-AD9A-441E-937A-7E30E55F375E}" type="sibTrans" cxnId="{7F142616-D8B0-45DB-BDD4-852C9F0230E9}">
      <dgm:prSet/>
      <dgm:spPr/>
      <dgm:t>
        <a:bodyPr/>
        <a:lstStyle/>
        <a:p>
          <a:endParaRPr lang="en-US"/>
        </a:p>
      </dgm:t>
    </dgm:pt>
    <dgm:pt modelId="{C362C57D-F4A7-4B6A-890C-0EF6F9E9FC99}">
      <dgm:prSet custT="1"/>
      <dgm:spPr/>
      <dgm:t>
        <a:bodyPr/>
        <a:lstStyle/>
        <a:p>
          <a:r>
            <a:rPr lang="en-US" sz="1800" dirty="0" smtClean="0">
              <a:latin typeface="Calibri" panose="020F0502020204030204" pitchFamily="34" charset="0"/>
              <a:cs typeface="Calibri" panose="020F0502020204030204" pitchFamily="34" charset="0"/>
            </a:rPr>
            <a:t>Identify, interpret, or evaluate one or more pieces of information and often require varying levels of inference.</a:t>
          </a:r>
          <a:endParaRPr lang="en-US" sz="1800" dirty="0">
            <a:latin typeface="Calibri" panose="020F0502020204030204" pitchFamily="34" charset="0"/>
            <a:cs typeface="Calibri" panose="020F0502020204030204" pitchFamily="34" charset="0"/>
          </a:endParaRPr>
        </a:p>
      </dgm:t>
    </dgm:pt>
    <dgm:pt modelId="{D2CA4E55-2670-4B3B-AB0F-6AD7F6FC1379}" type="parTrans" cxnId="{1A238895-9BD2-4CD1-A62A-AB2AEBA8B9CD}">
      <dgm:prSet/>
      <dgm:spPr/>
      <dgm:t>
        <a:bodyPr/>
        <a:lstStyle/>
        <a:p>
          <a:endParaRPr lang="en-US"/>
        </a:p>
      </dgm:t>
    </dgm:pt>
    <dgm:pt modelId="{EF212711-7FA1-41A5-9CB3-5CC5EC2A20E0}" type="sibTrans" cxnId="{1A238895-9BD2-4CD1-A62A-AB2AEBA8B9CD}">
      <dgm:prSet/>
      <dgm:spPr/>
      <dgm:t>
        <a:bodyPr/>
        <a:lstStyle/>
        <a:p>
          <a:endParaRPr lang="en-US"/>
        </a:p>
      </dgm:t>
    </dgm:pt>
    <dgm:pt modelId="{313A321F-F03B-45A8-88A1-A9E688071BC5}">
      <dgm:prSet phldrT="[Text]" custT="1"/>
      <dgm:spPr/>
      <dgm:t>
        <a:bodyPr/>
        <a:lstStyle/>
        <a:p>
          <a:r>
            <a:rPr lang="en-US" sz="1800" dirty="0" smtClean="0">
              <a:latin typeface="Calibri" panose="020F0502020204030204" pitchFamily="34" charset="0"/>
              <a:cs typeface="Calibri" panose="020F0502020204030204" pitchFamily="34" charset="0"/>
            </a:rPr>
            <a:t>Make matches between text and information that may require low level </a:t>
          </a:r>
          <a:r>
            <a:rPr lang="en-US" sz="1800" dirty="0" err="1" smtClean="0">
              <a:latin typeface="Calibri" panose="020F0502020204030204" pitchFamily="34" charset="0"/>
              <a:cs typeface="Calibri" panose="020F0502020204030204" pitchFamily="34" charset="0"/>
            </a:rPr>
            <a:t>para</a:t>
          </a:r>
          <a:r>
            <a:rPr lang="en-US" sz="1800" dirty="0" smtClean="0">
              <a:latin typeface="Calibri" panose="020F0502020204030204" pitchFamily="34" charset="0"/>
              <a:cs typeface="Calibri" panose="020F0502020204030204" pitchFamily="34" charset="0"/>
            </a:rPr>
            <a:t>-phrasing and drawing low-level inferences.</a:t>
          </a:r>
          <a:endParaRPr lang="en-US" sz="1800" dirty="0">
            <a:latin typeface="Calibri" panose="020F0502020204030204" pitchFamily="34" charset="0"/>
            <a:cs typeface="Calibri" panose="020F0502020204030204" pitchFamily="34" charset="0"/>
          </a:endParaRPr>
        </a:p>
      </dgm:t>
    </dgm:pt>
    <dgm:pt modelId="{7EE74777-9ABF-43C6-83DC-328EB2499C21}" type="sibTrans" cxnId="{8CE88508-AE53-4C7B-9916-3BCABEC37013}">
      <dgm:prSet/>
      <dgm:spPr/>
      <dgm:t>
        <a:bodyPr/>
        <a:lstStyle/>
        <a:p>
          <a:endParaRPr lang="en-US"/>
        </a:p>
      </dgm:t>
    </dgm:pt>
    <dgm:pt modelId="{9830DEEE-BC6B-42AF-ADFB-19ABE5836E74}" type="parTrans" cxnId="{8CE88508-AE53-4C7B-9916-3BCABEC37013}">
      <dgm:prSet/>
      <dgm:spPr/>
      <dgm:t>
        <a:bodyPr/>
        <a:lstStyle/>
        <a:p>
          <a:endParaRPr lang="en-US"/>
        </a:p>
      </dgm:t>
    </dgm:pt>
    <dgm:pt modelId="{D553E320-309D-4127-B25E-F1B3FBFEFDEA}">
      <dgm:prSet custT="1"/>
      <dgm:spPr/>
      <dgm:t>
        <a:bodyPr/>
        <a:lstStyle/>
        <a:p>
          <a:r>
            <a:rPr lang="en-US" sz="1800" dirty="0" smtClean="0">
              <a:latin typeface="Calibri" panose="020F0502020204030204" pitchFamily="34" charset="0"/>
              <a:cs typeface="Calibri" panose="020F0502020204030204" pitchFamily="34" charset="0"/>
            </a:rPr>
            <a:t>Perform multiple-step operations to integrate, interpret, or synthesize information from complex texts, and may require complex inferences.</a:t>
          </a:r>
          <a:endParaRPr lang="en-US" sz="1800" dirty="0">
            <a:latin typeface="Calibri" panose="020F0502020204030204" pitchFamily="34" charset="0"/>
            <a:cs typeface="Calibri" panose="020F0502020204030204" pitchFamily="34" charset="0"/>
          </a:endParaRPr>
        </a:p>
      </dgm:t>
    </dgm:pt>
    <dgm:pt modelId="{1FA201FA-BB96-4E95-B6CF-146E01B785D8}" type="sibTrans" cxnId="{019D348B-D9AD-4E61-A933-8DB036A8A632}">
      <dgm:prSet/>
      <dgm:spPr/>
      <dgm:t>
        <a:bodyPr/>
        <a:lstStyle/>
        <a:p>
          <a:endParaRPr lang="en-US"/>
        </a:p>
      </dgm:t>
    </dgm:pt>
    <dgm:pt modelId="{A38021AE-ABF1-4545-ACA6-A711D00D7D99}" type="parTrans" cxnId="{019D348B-D9AD-4E61-A933-8DB036A8A632}">
      <dgm:prSet/>
      <dgm:spPr/>
      <dgm:t>
        <a:bodyPr/>
        <a:lstStyle/>
        <a:p>
          <a:endParaRPr lang="en-US"/>
        </a:p>
      </dgm:t>
    </dgm:pt>
    <dgm:pt modelId="{363C139E-962B-47FF-9479-4E94A6B9F6DB}">
      <dgm:prSet custT="1"/>
      <dgm:spPr/>
      <dgm:t>
        <a:bodyPr/>
        <a:lstStyle/>
        <a:p>
          <a:r>
            <a:rPr lang="en-US" sz="1800" dirty="0" smtClean="0">
              <a:latin typeface="Calibri" panose="020F0502020204030204" pitchFamily="34" charset="0"/>
              <a:cs typeface="Calibri" panose="020F0502020204030204" pitchFamily="34" charset="0"/>
            </a:rPr>
            <a:t>Integrate information across multiple, dense texts; construct syntheses, ideas or points of view;  or evaluate evidence based arguments.</a:t>
          </a:r>
          <a:endParaRPr lang="en-US" sz="1800" dirty="0">
            <a:latin typeface="Calibri" panose="020F0502020204030204" pitchFamily="34" charset="0"/>
            <a:cs typeface="Calibri" panose="020F0502020204030204" pitchFamily="34" charset="0"/>
          </a:endParaRPr>
        </a:p>
      </dgm:t>
    </dgm:pt>
    <dgm:pt modelId="{AA9253BC-B798-4EC6-BB8E-163F38AED7B7}" type="sibTrans" cxnId="{02DCCF56-A707-4B8B-AFD8-37FCC818346F}">
      <dgm:prSet/>
      <dgm:spPr/>
      <dgm:t>
        <a:bodyPr/>
        <a:lstStyle/>
        <a:p>
          <a:endParaRPr lang="en-US"/>
        </a:p>
      </dgm:t>
    </dgm:pt>
    <dgm:pt modelId="{405E204B-9142-4F5B-BD9D-A6013882304D}" type="parTrans" cxnId="{02DCCF56-A707-4B8B-AFD8-37FCC818346F}">
      <dgm:prSet/>
      <dgm:spPr/>
      <dgm:t>
        <a:bodyPr/>
        <a:lstStyle/>
        <a:p>
          <a:endParaRPr lang="en-US"/>
        </a:p>
      </dgm:t>
    </dgm:pt>
    <dgm:pt modelId="{9B2AE469-7FBA-445C-AE3F-848C6638E791}" type="pres">
      <dgm:prSet presAssocID="{B1C28BA5-73F6-4B86-AB8E-6C8FA1B54FAB}" presName="rootnode" presStyleCnt="0">
        <dgm:presLayoutVars>
          <dgm:chMax/>
          <dgm:chPref/>
          <dgm:dir/>
          <dgm:animLvl val="lvl"/>
        </dgm:presLayoutVars>
      </dgm:prSet>
      <dgm:spPr/>
      <dgm:t>
        <a:bodyPr/>
        <a:lstStyle/>
        <a:p>
          <a:endParaRPr lang="en-US"/>
        </a:p>
      </dgm:t>
    </dgm:pt>
    <dgm:pt modelId="{174F2646-F3AA-48A9-BD5C-F30A92FCBE87}" type="pres">
      <dgm:prSet presAssocID="{EE3EEB29-6476-4E74-9E0F-BAE617D581BD}" presName="composite" presStyleCnt="0"/>
      <dgm:spPr/>
    </dgm:pt>
    <dgm:pt modelId="{7E2B2DA5-CA37-4F6A-87B1-4CE2CCD06253}" type="pres">
      <dgm:prSet presAssocID="{EE3EEB29-6476-4E74-9E0F-BAE617D581BD}" presName="LShape" presStyleLbl="alignNode1" presStyleIdx="0" presStyleCnt="11" custLinFactNeighborX="-319" custLinFactNeighborY="-48528"/>
      <dgm:spPr/>
    </dgm:pt>
    <dgm:pt modelId="{A0577867-7D79-4750-BA38-D56A7F188CD7}" type="pres">
      <dgm:prSet presAssocID="{EE3EEB29-6476-4E74-9E0F-BAE617D581BD}" presName="ParentText" presStyleLbl="revTx" presStyleIdx="0" presStyleCnt="6" custScaleX="111977" custScaleY="120793" custLinFactNeighborX="1127" custLinFactNeighborY="-22302">
        <dgm:presLayoutVars>
          <dgm:chMax val="0"/>
          <dgm:chPref val="0"/>
          <dgm:bulletEnabled val="1"/>
        </dgm:presLayoutVars>
      </dgm:prSet>
      <dgm:spPr/>
      <dgm:t>
        <a:bodyPr/>
        <a:lstStyle/>
        <a:p>
          <a:endParaRPr lang="en-US"/>
        </a:p>
      </dgm:t>
    </dgm:pt>
    <dgm:pt modelId="{603157AA-588F-492D-8D31-DB93B7AD5801}" type="pres">
      <dgm:prSet presAssocID="{EE3EEB29-6476-4E74-9E0F-BAE617D581BD}" presName="Triangle" presStyleLbl="alignNode1" presStyleIdx="1" presStyleCnt="11" custLinFactY="-71210" custLinFactNeighborX="-1875" custLinFactNeighborY="-100000"/>
      <dgm:spPr/>
    </dgm:pt>
    <dgm:pt modelId="{7E04405D-22CA-4B56-9409-38BBCB5E0F52}" type="pres">
      <dgm:prSet presAssocID="{6816DDC1-6337-47DD-93D0-3EF5206E6EBA}" presName="sibTrans" presStyleCnt="0"/>
      <dgm:spPr/>
    </dgm:pt>
    <dgm:pt modelId="{788BF415-8764-4319-8274-404600AC4D63}" type="pres">
      <dgm:prSet presAssocID="{6816DDC1-6337-47DD-93D0-3EF5206E6EBA}" presName="space" presStyleCnt="0"/>
      <dgm:spPr/>
    </dgm:pt>
    <dgm:pt modelId="{BEA7607D-7A90-48B8-A834-4A718983A8F1}" type="pres">
      <dgm:prSet presAssocID="{15662591-0BF3-49E1-B9A0-0D3FD8028D5D}" presName="composite" presStyleCnt="0"/>
      <dgm:spPr/>
    </dgm:pt>
    <dgm:pt modelId="{15458C63-7181-4334-941F-40E0F70E0AEF}" type="pres">
      <dgm:prSet presAssocID="{15662591-0BF3-49E1-B9A0-0D3FD8028D5D}" presName="LShape" presStyleLbl="alignNode1" presStyleIdx="2" presStyleCnt="11" custLinFactNeighborX="-319" custLinFactNeighborY="-48528"/>
      <dgm:spPr/>
    </dgm:pt>
    <dgm:pt modelId="{1DA2AA8B-A1C8-4CEF-BECC-282977F40094}" type="pres">
      <dgm:prSet presAssocID="{15662591-0BF3-49E1-B9A0-0D3FD8028D5D}" presName="ParentText" presStyleLbl="revTx" presStyleIdx="1" presStyleCnt="6" custLinFactNeighborX="-2107" custLinFactNeighborY="-32479">
        <dgm:presLayoutVars>
          <dgm:chMax val="0"/>
          <dgm:chPref val="0"/>
          <dgm:bulletEnabled val="1"/>
        </dgm:presLayoutVars>
      </dgm:prSet>
      <dgm:spPr/>
      <dgm:t>
        <a:bodyPr/>
        <a:lstStyle/>
        <a:p>
          <a:endParaRPr lang="en-US"/>
        </a:p>
      </dgm:t>
    </dgm:pt>
    <dgm:pt modelId="{09CD8788-9261-4D5D-BAFD-E8F3D8B22F26}" type="pres">
      <dgm:prSet presAssocID="{15662591-0BF3-49E1-B9A0-0D3FD8028D5D}" presName="Triangle" presStyleLbl="alignNode1" presStyleIdx="3" presStyleCnt="11" custLinFactY="-71210" custLinFactNeighborX="-1875" custLinFactNeighborY="-100000"/>
      <dgm:spPr/>
    </dgm:pt>
    <dgm:pt modelId="{B8C4085D-6994-4226-BDC5-CE58B5096567}" type="pres">
      <dgm:prSet presAssocID="{19C78146-AD9A-441E-937A-7E30E55F375E}" presName="sibTrans" presStyleCnt="0"/>
      <dgm:spPr/>
    </dgm:pt>
    <dgm:pt modelId="{4F091686-4E2C-412F-A11C-0BDDF1776BEC}" type="pres">
      <dgm:prSet presAssocID="{19C78146-AD9A-441E-937A-7E30E55F375E}" presName="space" presStyleCnt="0"/>
      <dgm:spPr/>
    </dgm:pt>
    <dgm:pt modelId="{9BF11BB5-2321-427E-8F6D-36F09EBE7001}" type="pres">
      <dgm:prSet presAssocID="{313A321F-F03B-45A8-88A1-A9E688071BC5}" presName="composite" presStyleCnt="0"/>
      <dgm:spPr/>
    </dgm:pt>
    <dgm:pt modelId="{94685656-0AA8-4D11-B035-64DE45ED1C30}" type="pres">
      <dgm:prSet presAssocID="{313A321F-F03B-45A8-88A1-A9E688071BC5}" presName="LShape" presStyleLbl="alignNode1" presStyleIdx="4" presStyleCnt="11" custLinFactNeighborX="-7525" custLinFactNeighborY="-47291"/>
      <dgm:spPr/>
    </dgm:pt>
    <dgm:pt modelId="{85D829E1-8705-457C-A5E6-A9AE27B96788}" type="pres">
      <dgm:prSet presAssocID="{313A321F-F03B-45A8-88A1-A9E688071BC5}" presName="ParentText" presStyleLbl="revTx" presStyleIdx="2" presStyleCnt="6" custScaleX="131009" custScaleY="86382" custLinFactNeighborX="-354" custLinFactNeighborY="-36853">
        <dgm:presLayoutVars>
          <dgm:chMax val="0"/>
          <dgm:chPref val="0"/>
          <dgm:bulletEnabled val="1"/>
        </dgm:presLayoutVars>
      </dgm:prSet>
      <dgm:spPr/>
      <dgm:t>
        <a:bodyPr/>
        <a:lstStyle/>
        <a:p>
          <a:endParaRPr lang="en-US"/>
        </a:p>
      </dgm:t>
    </dgm:pt>
    <dgm:pt modelId="{896CE51D-2363-4CF3-B20B-35AD5C23B04B}" type="pres">
      <dgm:prSet presAssocID="{313A321F-F03B-45A8-88A1-A9E688071BC5}" presName="Triangle" presStyleLbl="alignNode1" presStyleIdx="5" presStyleCnt="11" custLinFactY="-71210" custLinFactNeighborX="-1875" custLinFactNeighborY="-100000"/>
      <dgm:spPr/>
    </dgm:pt>
    <dgm:pt modelId="{2FEF0D18-3308-4CFC-86F7-8BA694E2E3C2}" type="pres">
      <dgm:prSet presAssocID="{7EE74777-9ABF-43C6-83DC-328EB2499C21}" presName="sibTrans" presStyleCnt="0"/>
      <dgm:spPr/>
    </dgm:pt>
    <dgm:pt modelId="{DED6B8F8-A93C-42A9-AA06-E32B58AECFD4}" type="pres">
      <dgm:prSet presAssocID="{7EE74777-9ABF-43C6-83DC-328EB2499C21}" presName="space" presStyleCnt="0"/>
      <dgm:spPr/>
    </dgm:pt>
    <dgm:pt modelId="{B5CBD451-C1AB-4677-9C8B-A8E74A0B5965}" type="pres">
      <dgm:prSet presAssocID="{C362C57D-F4A7-4B6A-890C-0EF6F9E9FC99}" presName="composite" presStyleCnt="0"/>
      <dgm:spPr/>
    </dgm:pt>
    <dgm:pt modelId="{41D685C6-3B2A-460C-83C3-92F4F28C45B7}" type="pres">
      <dgm:prSet presAssocID="{C362C57D-F4A7-4B6A-890C-0EF6F9E9FC99}" presName="LShape" presStyleLbl="alignNode1" presStyleIdx="6" presStyleCnt="11" custLinFactNeighborX="-319" custLinFactNeighborY="-48528"/>
      <dgm:spPr/>
    </dgm:pt>
    <dgm:pt modelId="{26C1F7D8-0671-4B6C-9BF1-F6DA3DA2E64C}" type="pres">
      <dgm:prSet presAssocID="{C362C57D-F4A7-4B6A-890C-0EF6F9E9FC99}" presName="ParentText" presStyleLbl="revTx" presStyleIdx="3" presStyleCnt="6" custScaleX="111878" custLinFactNeighborX="8958" custLinFactNeighborY="-36957">
        <dgm:presLayoutVars>
          <dgm:chMax val="0"/>
          <dgm:chPref val="0"/>
          <dgm:bulletEnabled val="1"/>
        </dgm:presLayoutVars>
      </dgm:prSet>
      <dgm:spPr/>
      <dgm:t>
        <a:bodyPr/>
        <a:lstStyle/>
        <a:p>
          <a:endParaRPr lang="en-US"/>
        </a:p>
      </dgm:t>
    </dgm:pt>
    <dgm:pt modelId="{51EA85A2-70CA-40D4-AFD8-3EFF74AE49E9}" type="pres">
      <dgm:prSet presAssocID="{C362C57D-F4A7-4B6A-890C-0EF6F9E9FC99}" presName="Triangle" presStyleLbl="alignNode1" presStyleIdx="7" presStyleCnt="11" custLinFactY="-71210" custLinFactNeighborX="-1875" custLinFactNeighborY="-100000"/>
      <dgm:spPr/>
      <dgm:t>
        <a:bodyPr/>
        <a:lstStyle/>
        <a:p>
          <a:endParaRPr lang="en-US"/>
        </a:p>
      </dgm:t>
    </dgm:pt>
    <dgm:pt modelId="{9CEC5F45-6B29-4449-915E-2C8F5818EA48}" type="pres">
      <dgm:prSet presAssocID="{EF212711-7FA1-41A5-9CB3-5CC5EC2A20E0}" presName="sibTrans" presStyleCnt="0"/>
      <dgm:spPr/>
    </dgm:pt>
    <dgm:pt modelId="{8F2E9DE1-15E7-4D95-A1A3-1874B90E54EA}" type="pres">
      <dgm:prSet presAssocID="{EF212711-7FA1-41A5-9CB3-5CC5EC2A20E0}" presName="space" presStyleCnt="0"/>
      <dgm:spPr/>
    </dgm:pt>
    <dgm:pt modelId="{955E0F6C-1A9D-451B-919D-DA9CCE158B6B}" type="pres">
      <dgm:prSet presAssocID="{D553E320-309D-4127-B25E-F1B3FBFEFDEA}" presName="composite" presStyleCnt="0"/>
      <dgm:spPr/>
    </dgm:pt>
    <dgm:pt modelId="{DD24F0B2-6909-4060-8B9F-40183BA01B52}" type="pres">
      <dgm:prSet presAssocID="{D553E320-309D-4127-B25E-F1B3FBFEFDEA}" presName="LShape" presStyleLbl="alignNode1" presStyleIdx="8" presStyleCnt="11" custLinFactNeighborX="-5246" custLinFactNeighborY="-44410"/>
      <dgm:spPr/>
    </dgm:pt>
    <dgm:pt modelId="{D0EAC953-BD3A-4A4F-8D9A-C71D8E1C983E}" type="pres">
      <dgm:prSet presAssocID="{D553E320-309D-4127-B25E-F1B3FBFEFDEA}" presName="ParentText" presStyleLbl="revTx" presStyleIdx="4" presStyleCnt="6" custScaleX="121975" custLinFactNeighborX="-354" custLinFactNeighborY="-36853">
        <dgm:presLayoutVars>
          <dgm:chMax val="0"/>
          <dgm:chPref val="0"/>
          <dgm:bulletEnabled val="1"/>
        </dgm:presLayoutVars>
      </dgm:prSet>
      <dgm:spPr/>
      <dgm:t>
        <a:bodyPr/>
        <a:lstStyle/>
        <a:p>
          <a:endParaRPr lang="en-US"/>
        </a:p>
      </dgm:t>
    </dgm:pt>
    <dgm:pt modelId="{DA88D1EE-C306-4CD9-BDD3-5FCF4F92A54A}" type="pres">
      <dgm:prSet presAssocID="{D553E320-309D-4127-B25E-F1B3FBFEFDEA}" presName="Triangle" presStyleLbl="alignNode1" presStyleIdx="9" presStyleCnt="11" custLinFactY="-71210" custLinFactNeighborX="-1875" custLinFactNeighborY="-100000"/>
      <dgm:spPr/>
    </dgm:pt>
    <dgm:pt modelId="{66842ED1-4065-42C2-8407-FB49EDB4F1A0}" type="pres">
      <dgm:prSet presAssocID="{1FA201FA-BB96-4E95-B6CF-146E01B785D8}" presName="sibTrans" presStyleCnt="0"/>
      <dgm:spPr/>
    </dgm:pt>
    <dgm:pt modelId="{3C68CF41-8138-4E5D-9DD6-FF4A36AAC7D4}" type="pres">
      <dgm:prSet presAssocID="{1FA201FA-BB96-4E95-B6CF-146E01B785D8}" presName="space" presStyleCnt="0"/>
      <dgm:spPr/>
    </dgm:pt>
    <dgm:pt modelId="{7F2CCB34-7943-411C-A056-134CA3D137EE}" type="pres">
      <dgm:prSet presAssocID="{363C139E-962B-47FF-9479-4E94A6B9F6DB}" presName="composite" presStyleCnt="0"/>
      <dgm:spPr/>
    </dgm:pt>
    <dgm:pt modelId="{7DAFA94E-471D-4301-A02A-E5996867B7C2}" type="pres">
      <dgm:prSet presAssocID="{363C139E-962B-47FF-9479-4E94A6B9F6DB}" presName="LShape" presStyleLbl="alignNode1" presStyleIdx="10" presStyleCnt="11" custLinFactNeighborX="-8973" custLinFactNeighborY="-41992"/>
      <dgm:spPr/>
    </dgm:pt>
    <dgm:pt modelId="{C7337862-1483-4B0D-B802-978446ADDC50}" type="pres">
      <dgm:prSet presAssocID="{363C139E-962B-47FF-9479-4E94A6B9F6DB}" presName="ParentText" presStyleLbl="revTx" presStyleIdx="5" presStyleCnt="6" custScaleX="119640" custLinFactNeighborX="184" custLinFactNeighborY="-29483">
        <dgm:presLayoutVars>
          <dgm:chMax val="0"/>
          <dgm:chPref val="0"/>
          <dgm:bulletEnabled val="1"/>
        </dgm:presLayoutVars>
      </dgm:prSet>
      <dgm:spPr/>
      <dgm:t>
        <a:bodyPr/>
        <a:lstStyle/>
        <a:p>
          <a:endParaRPr lang="en-US"/>
        </a:p>
      </dgm:t>
    </dgm:pt>
  </dgm:ptLst>
  <dgm:cxnLst>
    <dgm:cxn modelId="{3CA80356-CD45-417B-840B-9807C7A5C50C}" type="presOf" srcId="{EE3EEB29-6476-4E74-9E0F-BAE617D581BD}" destId="{A0577867-7D79-4750-BA38-D56A7F188CD7}" srcOrd="0" destOrd="0" presId="urn:microsoft.com/office/officeart/2009/3/layout/StepUpProcess"/>
    <dgm:cxn modelId="{E6866757-92E2-44C0-9E15-A005BA327CFB}" type="presOf" srcId="{B1C28BA5-73F6-4B86-AB8E-6C8FA1B54FAB}" destId="{9B2AE469-7FBA-445C-AE3F-848C6638E791}" srcOrd="0" destOrd="0" presId="urn:microsoft.com/office/officeart/2009/3/layout/StepUpProcess"/>
    <dgm:cxn modelId="{1A238895-9BD2-4CD1-A62A-AB2AEBA8B9CD}" srcId="{B1C28BA5-73F6-4B86-AB8E-6C8FA1B54FAB}" destId="{C362C57D-F4A7-4B6A-890C-0EF6F9E9FC99}" srcOrd="3" destOrd="0" parTransId="{D2CA4E55-2670-4B3B-AB0F-6AD7F6FC1379}" sibTransId="{EF212711-7FA1-41A5-9CB3-5CC5EC2A20E0}"/>
    <dgm:cxn modelId="{B6EA5627-BDAE-4E76-9F50-664584C87BB8}" type="presOf" srcId="{313A321F-F03B-45A8-88A1-A9E688071BC5}" destId="{85D829E1-8705-457C-A5E6-A9AE27B96788}" srcOrd="0" destOrd="0" presId="urn:microsoft.com/office/officeart/2009/3/layout/StepUpProcess"/>
    <dgm:cxn modelId="{DA9A9269-A82B-47C6-9507-C81B2FFEB027}" type="presOf" srcId="{C362C57D-F4A7-4B6A-890C-0EF6F9E9FC99}" destId="{26C1F7D8-0671-4B6C-9BF1-F6DA3DA2E64C}" srcOrd="0" destOrd="0" presId="urn:microsoft.com/office/officeart/2009/3/layout/StepUpProcess"/>
    <dgm:cxn modelId="{02DCCF56-A707-4B8B-AFD8-37FCC818346F}" srcId="{B1C28BA5-73F6-4B86-AB8E-6C8FA1B54FAB}" destId="{363C139E-962B-47FF-9479-4E94A6B9F6DB}" srcOrd="5" destOrd="0" parTransId="{405E204B-9142-4F5B-BD9D-A6013882304D}" sibTransId="{AA9253BC-B798-4EC6-BB8E-163F38AED7B7}"/>
    <dgm:cxn modelId="{6B87ED8D-FCE5-4020-8C8B-5CC982B3BB06}" type="presOf" srcId="{D553E320-309D-4127-B25E-F1B3FBFEFDEA}" destId="{D0EAC953-BD3A-4A4F-8D9A-C71D8E1C983E}" srcOrd="0" destOrd="0" presId="urn:microsoft.com/office/officeart/2009/3/layout/StepUpProcess"/>
    <dgm:cxn modelId="{8A6CD0F6-17C9-4C4A-B7DE-213EBCD033F0}" type="presOf" srcId="{15662591-0BF3-49E1-B9A0-0D3FD8028D5D}" destId="{1DA2AA8B-A1C8-4CEF-BECC-282977F40094}" srcOrd="0" destOrd="0" presId="urn:microsoft.com/office/officeart/2009/3/layout/StepUpProcess"/>
    <dgm:cxn modelId="{FFA300FF-EBBC-4E92-99D7-F903DA3D0206}" type="presOf" srcId="{363C139E-962B-47FF-9479-4E94A6B9F6DB}" destId="{C7337862-1483-4B0D-B802-978446ADDC50}" srcOrd="0" destOrd="0" presId="urn:microsoft.com/office/officeart/2009/3/layout/StepUpProcess"/>
    <dgm:cxn modelId="{8CE88508-AE53-4C7B-9916-3BCABEC37013}" srcId="{B1C28BA5-73F6-4B86-AB8E-6C8FA1B54FAB}" destId="{313A321F-F03B-45A8-88A1-A9E688071BC5}" srcOrd="2" destOrd="0" parTransId="{9830DEEE-BC6B-42AF-ADFB-19ABE5836E74}" sibTransId="{7EE74777-9ABF-43C6-83DC-328EB2499C21}"/>
    <dgm:cxn modelId="{EDBA1692-DFC8-41CC-AA9A-C5172AE9911E}" srcId="{B1C28BA5-73F6-4B86-AB8E-6C8FA1B54FAB}" destId="{EE3EEB29-6476-4E74-9E0F-BAE617D581BD}" srcOrd="0" destOrd="0" parTransId="{0A87DE0D-3239-44F7-9E36-5647D147E8DC}" sibTransId="{6816DDC1-6337-47DD-93D0-3EF5206E6EBA}"/>
    <dgm:cxn modelId="{019D348B-D9AD-4E61-A933-8DB036A8A632}" srcId="{B1C28BA5-73F6-4B86-AB8E-6C8FA1B54FAB}" destId="{D553E320-309D-4127-B25E-F1B3FBFEFDEA}" srcOrd="4" destOrd="0" parTransId="{A38021AE-ABF1-4545-ACA6-A711D00D7D99}" sibTransId="{1FA201FA-BB96-4E95-B6CF-146E01B785D8}"/>
    <dgm:cxn modelId="{7F142616-D8B0-45DB-BDD4-852C9F0230E9}" srcId="{B1C28BA5-73F6-4B86-AB8E-6C8FA1B54FAB}" destId="{15662591-0BF3-49E1-B9A0-0D3FD8028D5D}" srcOrd="1" destOrd="0" parTransId="{D0EE4808-1CC3-4F4D-B177-B6E465F7C1EF}" sibTransId="{19C78146-AD9A-441E-937A-7E30E55F375E}"/>
    <dgm:cxn modelId="{A56E38FB-8F5A-47F2-9FE9-B0ADD2BA1B7D}" type="presParOf" srcId="{9B2AE469-7FBA-445C-AE3F-848C6638E791}" destId="{174F2646-F3AA-48A9-BD5C-F30A92FCBE87}" srcOrd="0" destOrd="0" presId="urn:microsoft.com/office/officeart/2009/3/layout/StepUpProcess"/>
    <dgm:cxn modelId="{9ECC3617-3DF7-4FAF-A864-CB1660252BD3}" type="presParOf" srcId="{174F2646-F3AA-48A9-BD5C-F30A92FCBE87}" destId="{7E2B2DA5-CA37-4F6A-87B1-4CE2CCD06253}" srcOrd="0" destOrd="0" presId="urn:microsoft.com/office/officeart/2009/3/layout/StepUpProcess"/>
    <dgm:cxn modelId="{5BF93D56-D38B-4847-B8AE-E0D07A8D3011}" type="presParOf" srcId="{174F2646-F3AA-48A9-BD5C-F30A92FCBE87}" destId="{A0577867-7D79-4750-BA38-D56A7F188CD7}" srcOrd="1" destOrd="0" presId="urn:microsoft.com/office/officeart/2009/3/layout/StepUpProcess"/>
    <dgm:cxn modelId="{2D836A4D-E618-4457-A76C-1ED4F223F4F2}" type="presParOf" srcId="{174F2646-F3AA-48A9-BD5C-F30A92FCBE87}" destId="{603157AA-588F-492D-8D31-DB93B7AD5801}" srcOrd="2" destOrd="0" presId="urn:microsoft.com/office/officeart/2009/3/layout/StepUpProcess"/>
    <dgm:cxn modelId="{384D6CC9-3F8B-4884-BF85-CF180D6A4E30}" type="presParOf" srcId="{9B2AE469-7FBA-445C-AE3F-848C6638E791}" destId="{7E04405D-22CA-4B56-9409-38BBCB5E0F52}" srcOrd="1" destOrd="0" presId="urn:microsoft.com/office/officeart/2009/3/layout/StepUpProcess"/>
    <dgm:cxn modelId="{A32231BF-67BF-45FD-9B7E-86A6A673F4B9}" type="presParOf" srcId="{7E04405D-22CA-4B56-9409-38BBCB5E0F52}" destId="{788BF415-8764-4319-8274-404600AC4D63}" srcOrd="0" destOrd="0" presId="urn:microsoft.com/office/officeart/2009/3/layout/StepUpProcess"/>
    <dgm:cxn modelId="{20C07C22-EEED-4A06-A949-759593F61E7C}" type="presParOf" srcId="{9B2AE469-7FBA-445C-AE3F-848C6638E791}" destId="{BEA7607D-7A90-48B8-A834-4A718983A8F1}" srcOrd="2" destOrd="0" presId="urn:microsoft.com/office/officeart/2009/3/layout/StepUpProcess"/>
    <dgm:cxn modelId="{38FA2430-5668-4DA5-921F-9FF8E132BBDF}" type="presParOf" srcId="{BEA7607D-7A90-48B8-A834-4A718983A8F1}" destId="{15458C63-7181-4334-941F-40E0F70E0AEF}" srcOrd="0" destOrd="0" presId="urn:microsoft.com/office/officeart/2009/3/layout/StepUpProcess"/>
    <dgm:cxn modelId="{A86293C2-ED5C-4A79-9EDF-02A198E58172}" type="presParOf" srcId="{BEA7607D-7A90-48B8-A834-4A718983A8F1}" destId="{1DA2AA8B-A1C8-4CEF-BECC-282977F40094}" srcOrd="1" destOrd="0" presId="urn:microsoft.com/office/officeart/2009/3/layout/StepUpProcess"/>
    <dgm:cxn modelId="{D2DB1885-7770-4586-AFE4-960AFA46C40E}" type="presParOf" srcId="{BEA7607D-7A90-48B8-A834-4A718983A8F1}" destId="{09CD8788-9261-4D5D-BAFD-E8F3D8B22F26}" srcOrd="2" destOrd="0" presId="urn:microsoft.com/office/officeart/2009/3/layout/StepUpProcess"/>
    <dgm:cxn modelId="{41F5E628-1AC5-4271-A3D7-D2FDCB960964}" type="presParOf" srcId="{9B2AE469-7FBA-445C-AE3F-848C6638E791}" destId="{B8C4085D-6994-4226-BDC5-CE58B5096567}" srcOrd="3" destOrd="0" presId="urn:microsoft.com/office/officeart/2009/3/layout/StepUpProcess"/>
    <dgm:cxn modelId="{1235349B-98AB-4D80-B502-CEAEDA2C0960}" type="presParOf" srcId="{B8C4085D-6994-4226-BDC5-CE58B5096567}" destId="{4F091686-4E2C-412F-A11C-0BDDF1776BEC}" srcOrd="0" destOrd="0" presId="urn:microsoft.com/office/officeart/2009/3/layout/StepUpProcess"/>
    <dgm:cxn modelId="{B05BD375-A692-4027-920A-6DF4DD073021}" type="presParOf" srcId="{9B2AE469-7FBA-445C-AE3F-848C6638E791}" destId="{9BF11BB5-2321-427E-8F6D-36F09EBE7001}" srcOrd="4" destOrd="0" presId="urn:microsoft.com/office/officeart/2009/3/layout/StepUpProcess"/>
    <dgm:cxn modelId="{784E3414-3AAF-46F6-B483-60879EB1EE33}" type="presParOf" srcId="{9BF11BB5-2321-427E-8F6D-36F09EBE7001}" destId="{94685656-0AA8-4D11-B035-64DE45ED1C30}" srcOrd="0" destOrd="0" presId="urn:microsoft.com/office/officeart/2009/3/layout/StepUpProcess"/>
    <dgm:cxn modelId="{1D14E2F4-6F40-42CA-A58A-5DA1C55EC65C}" type="presParOf" srcId="{9BF11BB5-2321-427E-8F6D-36F09EBE7001}" destId="{85D829E1-8705-457C-A5E6-A9AE27B96788}" srcOrd="1" destOrd="0" presId="urn:microsoft.com/office/officeart/2009/3/layout/StepUpProcess"/>
    <dgm:cxn modelId="{D12DBF0F-F0A4-4694-8EEC-B47ED992BE82}" type="presParOf" srcId="{9BF11BB5-2321-427E-8F6D-36F09EBE7001}" destId="{896CE51D-2363-4CF3-B20B-35AD5C23B04B}" srcOrd="2" destOrd="0" presId="urn:microsoft.com/office/officeart/2009/3/layout/StepUpProcess"/>
    <dgm:cxn modelId="{A86E4B34-F0A2-4A4E-8537-0A6C6EA8ECBB}" type="presParOf" srcId="{9B2AE469-7FBA-445C-AE3F-848C6638E791}" destId="{2FEF0D18-3308-4CFC-86F7-8BA694E2E3C2}" srcOrd="5" destOrd="0" presId="urn:microsoft.com/office/officeart/2009/3/layout/StepUpProcess"/>
    <dgm:cxn modelId="{3778ADBF-1933-4684-BBE7-D1DA31F5C3DC}" type="presParOf" srcId="{2FEF0D18-3308-4CFC-86F7-8BA694E2E3C2}" destId="{DED6B8F8-A93C-42A9-AA06-E32B58AECFD4}" srcOrd="0" destOrd="0" presId="urn:microsoft.com/office/officeart/2009/3/layout/StepUpProcess"/>
    <dgm:cxn modelId="{AB98EE3B-F3D8-4F94-B2FC-41B700931CFC}" type="presParOf" srcId="{9B2AE469-7FBA-445C-AE3F-848C6638E791}" destId="{B5CBD451-C1AB-4677-9C8B-A8E74A0B5965}" srcOrd="6" destOrd="0" presId="urn:microsoft.com/office/officeart/2009/3/layout/StepUpProcess"/>
    <dgm:cxn modelId="{0AEAC617-0120-4EED-A3F3-E6B67AE03B72}" type="presParOf" srcId="{B5CBD451-C1AB-4677-9C8B-A8E74A0B5965}" destId="{41D685C6-3B2A-460C-83C3-92F4F28C45B7}" srcOrd="0" destOrd="0" presId="urn:microsoft.com/office/officeart/2009/3/layout/StepUpProcess"/>
    <dgm:cxn modelId="{1B27C058-44A2-4635-AE9F-83CD6312CC31}" type="presParOf" srcId="{B5CBD451-C1AB-4677-9C8B-A8E74A0B5965}" destId="{26C1F7D8-0671-4B6C-9BF1-F6DA3DA2E64C}" srcOrd="1" destOrd="0" presId="urn:microsoft.com/office/officeart/2009/3/layout/StepUpProcess"/>
    <dgm:cxn modelId="{91086E8D-3A58-459A-91EC-D32CE2543DE5}" type="presParOf" srcId="{B5CBD451-C1AB-4677-9C8B-A8E74A0B5965}" destId="{51EA85A2-70CA-40D4-AFD8-3EFF74AE49E9}" srcOrd="2" destOrd="0" presId="urn:microsoft.com/office/officeart/2009/3/layout/StepUpProcess"/>
    <dgm:cxn modelId="{E419F296-ED97-4F76-A42E-3387CA9EE2ED}" type="presParOf" srcId="{9B2AE469-7FBA-445C-AE3F-848C6638E791}" destId="{9CEC5F45-6B29-4449-915E-2C8F5818EA48}" srcOrd="7" destOrd="0" presId="urn:microsoft.com/office/officeart/2009/3/layout/StepUpProcess"/>
    <dgm:cxn modelId="{77EA8EC3-A0CE-43C9-A1B0-C88C00014787}" type="presParOf" srcId="{9CEC5F45-6B29-4449-915E-2C8F5818EA48}" destId="{8F2E9DE1-15E7-4D95-A1A3-1874B90E54EA}" srcOrd="0" destOrd="0" presId="urn:microsoft.com/office/officeart/2009/3/layout/StepUpProcess"/>
    <dgm:cxn modelId="{7C26C23A-E6DB-4B3E-BD9A-BE14179965A5}" type="presParOf" srcId="{9B2AE469-7FBA-445C-AE3F-848C6638E791}" destId="{955E0F6C-1A9D-451B-919D-DA9CCE158B6B}" srcOrd="8" destOrd="0" presId="urn:microsoft.com/office/officeart/2009/3/layout/StepUpProcess"/>
    <dgm:cxn modelId="{3E43DAAE-55F6-4B51-86D4-363C814A5D1D}" type="presParOf" srcId="{955E0F6C-1A9D-451B-919D-DA9CCE158B6B}" destId="{DD24F0B2-6909-4060-8B9F-40183BA01B52}" srcOrd="0" destOrd="0" presId="urn:microsoft.com/office/officeart/2009/3/layout/StepUpProcess"/>
    <dgm:cxn modelId="{F2B2AF63-730E-439E-8B2E-EDA2F9BA6CD2}" type="presParOf" srcId="{955E0F6C-1A9D-451B-919D-DA9CCE158B6B}" destId="{D0EAC953-BD3A-4A4F-8D9A-C71D8E1C983E}" srcOrd="1" destOrd="0" presId="urn:microsoft.com/office/officeart/2009/3/layout/StepUpProcess"/>
    <dgm:cxn modelId="{DD440938-3E1E-42DC-A56D-297F3D2B2894}" type="presParOf" srcId="{955E0F6C-1A9D-451B-919D-DA9CCE158B6B}" destId="{DA88D1EE-C306-4CD9-BDD3-5FCF4F92A54A}" srcOrd="2" destOrd="0" presId="urn:microsoft.com/office/officeart/2009/3/layout/StepUpProcess"/>
    <dgm:cxn modelId="{9A08FE4F-EEE4-4A8B-A2B4-355A0898B924}" type="presParOf" srcId="{9B2AE469-7FBA-445C-AE3F-848C6638E791}" destId="{66842ED1-4065-42C2-8407-FB49EDB4F1A0}" srcOrd="9" destOrd="0" presId="urn:microsoft.com/office/officeart/2009/3/layout/StepUpProcess"/>
    <dgm:cxn modelId="{468C054D-A4EF-4F7D-AABE-C4AF0755DE54}" type="presParOf" srcId="{66842ED1-4065-42C2-8407-FB49EDB4F1A0}" destId="{3C68CF41-8138-4E5D-9DD6-FF4A36AAC7D4}" srcOrd="0" destOrd="0" presId="urn:microsoft.com/office/officeart/2009/3/layout/StepUpProcess"/>
    <dgm:cxn modelId="{D6C47829-ED02-458A-9552-0EA24D5981DA}" type="presParOf" srcId="{9B2AE469-7FBA-445C-AE3F-848C6638E791}" destId="{7F2CCB34-7943-411C-A056-134CA3D137EE}" srcOrd="10" destOrd="0" presId="urn:microsoft.com/office/officeart/2009/3/layout/StepUpProcess"/>
    <dgm:cxn modelId="{682BEE05-8B7F-49F3-9AFA-AA998764E92A}" type="presParOf" srcId="{7F2CCB34-7943-411C-A056-134CA3D137EE}" destId="{7DAFA94E-471D-4301-A02A-E5996867B7C2}" srcOrd="0" destOrd="0" presId="urn:microsoft.com/office/officeart/2009/3/layout/StepUpProcess"/>
    <dgm:cxn modelId="{F43129B4-EF02-4067-AE7D-BFC79A4C288D}" type="presParOf" srcId="{7F2CCB34-7943-411C-A056-134CA3D137EE}" destId="{C7337862-1483-4B0D-B802-978446ADDC50}" srcOrd="1" destOrd="0" presId="urn:microsoft.com/office/officeart/2009/3/layout/StepUpProcess"/>
  </dgm:cxnLst>
  <dgm:bg>
    <a:effectLst/>
  </dgm:bg>
  <dgm:whole>
    <a:ln w="9525"/>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C28BA5-73F6-4B86-AB8E-6C8FA1B54FAB}"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EE3EEB29-6476-4E74-9E0F-BAE617D581BD}">
      <dgm:prSet phldrT="[Text]" custT="1"/>
      <dgm:spPr/>
      <dgm:t>
        <a:bodyPr/>
        <a:lstStyle/>
        <a:p>
          <a:r>
            <a:rPr lang="en-US" sz="1800" dirty="0" smtClean="0">
              <a:latin typeface="Calibri" panose="020F0502020204030204" pitchFamily="34" charset="0"/>
              <a:cs typeface="Calibri" panose="020F0502020204030204" pitchFamily="34" charset="0"/>
            </a:rPr>
            <a:t>Perform basic tasks: counting, arithmetic operations with whole numbers.</a:t>
          </a:r>
          <a:endParaRPr lang="en-US" sz="1800" dirty="0">
            <a:latin typeface="Calibri" panose="020F0502020204030204" pitchFamily="34" charset="0"/>
            <a:cs typeface="Calibri" panose="020F0502020204030204" pitchFamily="34" charset="0"/>
          </a:endParaRPr>
        </a:p>
      </dgm:t>
    </dgm:pt>
    <dgm:pt modelId="{0A87DE0D-3239-44F7-9E36-5647D147E8DC}" type="parTrans" cxnId="{EDBA1692-DFC8-41CC-AA9A-C5172AE9911E}">
      <dgm:prSet/>
      <dgm:spPr/>
      <dgm:t>
        <a:bodyPr/>
        <a:lstStyle/>
        <a:p>
          <a:endParaRPr lang="en-US"/>
        </a:p>
      </dgm:t>
    </dgm:pt>
    <dgm:pt modelId="{6816DDC1-6337-47DD-93D0-3EF5206E6EBA}" type="sibTrans" cxnId="{EDBA1692-DFC8-41CC-AA9A-C5172AE9911E}">
      <dgm:prSet/>
      <dgm:spPr/>
      <dgm:t>
        <a:bodyPr/>
        <a:lstStyle/>
        <a:p>
          <a:endParaRPr lang="en-US"/>
        </a:p>
      </dgm:t>
    </dgm:pt>
    <dgm:pt modelId="{15662591-0BF3-49E1-B9A0-0D3FD8028D5D}">
      <dgm:prSet phldrT="[Text]" custT="1"/>
      <dgm:spPr/>
      <dgm:t>
        <a:bodyPr/>
        <a:lstStyle/>
        <a:p>
          <a:r>
            <a:rPr lang="en-US" sz="1800" dirty="0" smtClean="0">
              <a:latin typeface="Calibri" panose="020F0502020204030204" pitchFamily="34" charset="0"/>
              <a:cs typeface="Calibri" panose="020F0502020204030204" pitchFamily="34" charset="0"/>
            </a:rPr>
            <a:t>Perform one-step tasks: count; sort; arithmetic operations; understanding simple percent (ex. 50%).</a:t>
          </a:r>
        </a:p>
      </dgm:t>
    </dgm:pt>
    <dgm:pt modelId="{D0EE4808-1CC3-4F4D-B177-B6E465F7C1EF}" type="parTrans" cxnId="{7F142616-D8B0-45DB-BDD4-852C9F0230E9}">
      <dgm:prSet/>
      <dgm:spPr/>
      <dgm:t>
        <a:bodyPr/>
        <a:lstStyle/>
        <a:p>
          <a:endParaRPr lang="en-US"/>
        </a:p>
      </dgm:t>
    </dgm:pt>
    <dgm:pt modelId="{19C78146-AD9A-441E-937A-7E30E55F375E}" type="sibTrans" cxnId="{7F142616-D8B0-45DB-BDD4-852C9F0230E9}">
      <dgm:prSet/>
      <dgm:spPr/>
      <dgm:t>
        <a:bodyPr/>
        <a:lstStyle/>
        <a:p>
          <a:endParaRPr lang="en-US"/>
        </a:p>
      </dgm:t>
    </dgm:pt>
    <dgm:pt modelId="{313A321F-F03B-45A8-88A1-A9E688071BC5}">
      <dgm:prSet phldrT="[Text]" custT="1"/>
      <dgm:spPr/>
      <dgm:t>
        <a:bodyPr/>
        <a:lstStyle/>
        <a:p>
          <a:r>
            <a:rPr lang="en-US" sz="1800" dirty="0" smtClean="0">
              <a:latin typeface="Calibri" panose="020F0502020204030204" pitchFamily="34" charset="0"/>
              <a:cs typeface="Calibri" panose="020F0502020204030204" pitchFamily="34" charset="0"/>
            </a:rPr>
            <a:t>Perform 2 or more  calculations, simple measurement; spatial representation; estimation; and interpret simple tables, graphs.</a:t>
          </a:r>
          <a:endParaRPr lang="en-US" sz="1800" dirty="0">
            <a:latin typeface="Calibri" panose="020F0502020204030204" pitchFamily="34" charset="0"/>
            <a:cs typeface="Calibri" panose="020F0502020204030204" pitchFamily="34" charset="0"/>
          </a:endParaRPr>
        </a:p>
      </dgm:t>
    </dgm:pt>
    <dgm:pt modelId="{9830DEEE-BC6B-42AF-ADFB-19ABE5836E74}" type="parTrans" cxnId="{8CE88508-AE53-4C7B-9916-3BCABEC37013}">
      <dgm:prSet/>
      <dgm:spPr/>
      <dgm:t>
        <a:bodyPr/>
        <a:lstStyle/>
        <a:p>
          <a:endParaRPr lang="en-US"/>
        </a:p>
      </dgm:t>
    </dgm:pt>
    <dgm:pt modelId="{7EE74777-9ABF-43C6-83DC-328EB2499C21}" type="sibTrans" cxnId="{8CE88508-AE53-4C7B-9916-3BCABEC37013}">
      <dgm:prSet/>
      <dgm:spPr/>
      <dgm:t>
        <a:bodyPr/>
        <a:lstStyle/>
        <a:p>
          <a:endParaRPr lang="en-US"/>
        </a:p>
      </dgm:t>
    </dgm:pt>
    <dgm:pt modelId="{C362C57D-F4A7-4B6A-890C-0EF6F9E9FC99}">
      <dgm:prSet custT="1"/>
      <dgm:spPr/>
      <dgm:t>
        <a:bodyPr/>
        <a:lstStyle/>
        <a:p>
          <a:r>
            <a:rPr lang="en-US" sz="1800" dirty="0" smtClean="0">
              <a:latin typeface="Calibri" panose="020F0502020204030204" pitchFamily="34" charset="0"/>
              <a:cs typeface="Calibri" panose="020F0502020204030204" pitchFamily="34" charset="0"/>
            </a:rPr>
            <a:t>Understand  &amp; work with mathematical patterns, proportions, basic statistics expressed in verbal or numerical form. </a:t>
          </a:r>
          <a:endParaRPr lang="en-US" sz="1800" dirty="0">
            <a:latin typeface="Calibri" panose="020F0502020204030204" pitchFamily="34" charset="0"/>
            <a:cs typeface="Calibri" panose="020F0502020204030204" pitchFamily="34" charset="0"/>
          </a:endParaRPr>
        </a:p>
      </dgm:t>
    </dgm:pt>
    <dgm:pt modelId="{D2CA4E55-2670-4B3B-AB0F-6AD7F6FC1379}" type="parTrans" cxnId="{1A238895-9BD2-4CD1-A62A-AB2AEBA8B9CD}">
      <dgm:prSet/>
      <dgm:spPr/>
      <dgm:t>
        <a:bodyPr/>
        <a:lstStyle/>
        <a:p>
          <a:endParaRPr lang="en-US"/>
        </a:p>
      </dgm:t>
    </dgm:pt>
    <dgm:pt modelId="{EF212711-7FA1-41A5-9CB3-5CC5EC2A20E0}" type="sibTrans" cxnId="{1A238895-9BD2-4CD1-A62A-AB2AEBA8B9CD}">
      <dgm:prSet/>
      <dgm:spPr/>
      <dgm:t>
        <a:bodyPr/>
        <a:lstStyle/>
        <a:p>
          <a:endParaRPr lang="en-US"/>
        </a:p>
      </dgm:t>
    </dgm:pt>
    <dgm:pt modelId="{363C139E-962B-47FF-9479-4E94A6B9F6DB}">
      <dgm:prSet custT="1"/>
      <dgm:spPr>
        <a:noFill/>
        <a:ln>
          <a:noFill/>
        </a:ln>
      </dgm:spPr>
      <dgm:t>
        <a:bodyPr/>
        <a:lstStyle/>
        <a:p>
          <a:r>
            <a:rPr lang="en-US" sz="1800" dirty="0" smtClean="0">
              <a:latin typeface="Calibri" panose="020F0502020204030204" pitchFamily="34" charset="0"/>
              <a:cs typeface="Calibri" panose="020F0502020204030204" pitchFamily="34" charset="0"/>
            </a:rPr>
            <a:t>Understand complex abstract </a:t>
          </a:r>
          <a:r>
            <a:rPr lang="en-US" sz="1800" dirty="0" err="1" smtClean="0">
              <a:latin typeface="Calibri" panose="020F0502020204030204" pitchFamily="34" charset="0"/>
              <a:cs typeface="Calibri" panose="020F0502020204030204" pitchFamily="34" charset="0"/>
            </a:rPr>
            <a:t>mathema-tical</a:t>
          </a:r>
          <a:r>
            <a:rPr lang="en-US" sz="1800" dirty="0" smtClean="0">
              <a:latin typeface="Calibri" panose="020F0502020204030204" pitchFamily="34" charset="0"/>
              <a:cs typeface="Calibri" panose="020F0502020204030204" pitchFamily="34" charset="0"/>
            </a:rPr>
            <a:t> and statistical ideas, embedded in complex texts, draw inferences;  arguments or models; justify, reflect on solutions or choices.</a:t>
          </a:r>
          <a:endParaRPr lang="en-US" sz="1800" dirty="0">
            <a:latin typeface="Calibri" panose="020F0502020204030204" pitchFamily="34" charset="0"/>
            <a:cs typeface="Calibri" panose="020F0502020204030204" pitchFamily="34" charset="0"/>
          </a:endParaRPr>
        </a:p>
      </dgm:t>
    </dgm:pt>
    <dgm:pt modelId="{405E204B-9142-4F5B-BD9D-A6013882304D}" type="parTrans" cxnId="{02DCCF56-A707-4B8B-AFD8-37FCC818346F}">
      <dgm:prSet/>
      <dgm:spPr/>
      <dgm:t>
        <a:bodyPr/>
        <a:lstStyle/>
        <a:p>
          <a:endParaRPr lang="en-US"/>
        </a:p>
      </dgm:t>
    </dgm:pt>
    <dgm:pt modelId="{AA9253BC-B798-4EC6-BB8E-163F38AED7B7}" type="sibTrans" cxnId="{02DCCF56-A707-4B8B-AFD8-37FCC818346F}">
      <dgm:prSet/>
      <dgm:spPr/>
      <dgm:t>
        <a:bodyPr/>
        <a:lstStyle/>
        <a:p>
          <a:endParaRPr lang="en-US"/>
        </a:p>
      </dgm:t>
    </dgm:pt>
    <dgm:pt modelId="{D553E320-309D-4127-B25E-F1B3FBFEFDEA}">
      <dgm:prSet custT="1"/>
      <dgm:spPr/>
      <dgm:t>
        <a:bodyPr/>
        <a:lstStyle/>
        <a:p>
          <a:r>
            <a:rPr lang="en-US" sz="1800" dirty="0" smtClean="0">
              <a:latin typeface="Calibri" panose="020F0502020204030204" pitchFamily="34" charset="0"/>
              <a:cs typeface="Calibri" panose="020F0502020204030204" pitchFamily="34" charset="0"/>
            </a:rPr>
            <a:t>Perform analysis, complex reasoning,  statistics and chance; spatial relationships; and </a:t>
          </a:r>
          <a:r>
            <a:rPr lang="en-US" sz="1800" dirty="0" err="1" smtClean="0">
              <a:latin typeface="Calibri" panose="020F0502020204030204" pitchFamily="34" charset="0"/>
              <a:cs typeface="Calibri" panose="020F0502020204030204" pitchFamily="34" charset="0"/>
            </a:rPr>
            <a:t>communica</a:t>
          </a:r>
          <a:r>
            <a:rPr lang="en-US" sz="1800" dirty="0" smtClean="0">
              <a:latin typeface="Calibri" panose="020F0502020204030204" pitchFamily="34" charset="0"/>
              <a:cs typeface="Calibri" panose="020F0502020204030204" pitchFamily="34" charset="0"/>
            </a:rPr>
            <a:t>-ting well-reasoned explanations for answers. </a:t>
          </a:r>
          <a:endParaRPr lang="en-US" sz="1800" dirty="0">
            <a:latin typeface="Calibri" panose="020F0502020204030204" pitchFamily="34" charset="0"/>
            <a:cs typeface="Calibri" panose="020F0502020204030204" pitchFamily="34" charset="0"/>
          </a:endParaRPr>
        </a:p>
      </dgm:t>
    </dgm:pt>
    <dgm:pt modelId="{A38021AE-ABF1-4545-ACA6-A711D00D7D99}" type="parTrans" cxnId="{019D348B-D9AD-4E61-A933-8DB036A8A632}">
      <dgm:prSet/>
      <dgm:spPr/>
      <dgm:t>
        <a:bodyPr/>
        <a:lstStyle/>
        <a:p>
          <a:endParaRPr lang="en-US"/>
        </a:p>
      </dgm:t>
    </dgm:pt>
    <dgm:pt modelId="{1FA201FA-BB96-4E95-B6CF-146E01B785D8}" type="sibTrans" cxnId="{019D348B-D9AD-4E61-A933-8DB036A8A632}">
      <dgm:prSet/>
      <dgm:spPr/>
      <dgm:t>
        <a:bodyPr/>
        <a:lstStyle/>
        <a:p>
          <a:endParaRPr lang="en-US"/>
        </a:p>
      </dgm:t>
    </dgm:pt>
    <dgm:pt modelId="{9B2AE469-7FBA-445C-AE3F-848C6638E791}" type="pres">
      <dgm:prSet presAssocID="{B1C28BA5-73F6-4B86-AB8E-6C8FA1B54FAB}" presName="rootnode" presStyleCnt="0">
        <dgm:presLayoutVars>
          <dgm:chMax/>
          <dgm:chPref/>
          <dgm:dir/>
          <dgm:animLvl val="lvl"/>
        </dgm:presLayoutVars>
      </dgm:prSet>
      <dgm:spPr/>
      <dgm:t>
        <a:bodyPr/>
        <a:lstStyle/>
        <a:p>
          <a:endParaRPr lang="en-US"/>
        </a:p>
      </dgm:t>
    </dgm:pt>
    <dgm:pt modelId="{174F2646-F3AA-48A9-BD5C-F30A92FCBE87}" type="pres">
      <dgm:prSet presAssocID="{EE3EEB29-6476-4E74-9E0F-BAE617D581BD}" presName="composite" presStyleCnt="0"/>
      <dgm:spPr/>
    </dgm:pt>
    <dgm:pt modelId="{7E2B2DA5-CA37-4F6A-87B1-4CE2CCD06253}" type="pres">
      <dgm:prSet presAssocID="{EE3EEB29-6476-4E74-9E0F-BAE617D581BD}" presName="LShape" presStyleLbl="alignNode1" presStyleIdx="0" presStyleCnt="11" custLinFactNeighborX="-956" custLinFactNeighborY="-50088"/>
      <dgm:spPr>
        <a:solidFill>
          <a:srgbClr val="00B050"/>
        </a:solidFill>
        <a:ln>
          <a:noFill/>
        </a:ln>
      </dgm:spPr>
      <dgm:t>
        <a:bodyPr/>
        <a:lstStyle/>
        <a:p>
          <a:endParaRPr lang="en-US"/>
        </a:p>
      </dgm:t>
    </dgm:pt>
    <dgm:pt modelId="{A0577867-7D79-4750-BA38-D56A7F188CD7}" type="pres">
      <dgm:prSet presAssocID="{EE3EEB29-6476-4E74-9E0F-BAE617D581BD}" presName="ParentText" presStyleLbl="revTx" presStyleIdx="0" presStyleCnt="6" custLinFactNeighborX="-1058" custLinFactNeighborY="-38038">
        <dgm:presLayoutVars>
          <dgm:chMax val="0"/>
          <dgm:chPref val="0"/>
          <dgm:bulletEnabled val="1"/>
        </dgm:presLayoutVars>
      </dgm:prSet>
      <dgm:spPr/>
      <dgm:t>
        <a:bodyPr/>
        <a:lstStyle/>
        <a:p>
          <a:endParaRPr lang="en-US"/>
        </a:p>
      </dgm:t>
    </dgm:pt>
    <dgm:pt modelId="{603157AA-588F-492D-8D31-DB93B7AD5801}" type="pres">
      <dgm:prSet presAssocID="{EE3EEB29-6476-4E74-9E0F-BAE617D581BD}" presName="Triangle" presStyleLbl="alignNode1" presStyleIdx="1" presStyleCnt="11" custLinFactY="-76713" custLinFactNeighborX="-5609" custLinFactNeighborY="-100000"/>
      <dgm:spPr>
        <a:solidFill>
          <a:srgbClr val="00B050"/>
        </a:solidFill>
        <a:ln>
          <a:noFill/>
        </a:ln>
      </dgm:spPr>
      <dgm:t>
        <a:bodyPr/>
        <a:lstStyle/>
        <a:p>
          <a:endParaRPr lang="en-US"/>
        </a:p>
      </dgm:t>
    </dgm:pt>
    <dgm:pt modelId="{7E04405D-22CA-4B56-9409-38BBCB5E0F52}" type="pres">
      <dgm:prSet presAssocID="{6816DDC1-6337-47DD-93D0-3EF5206E6EBA}" presName="sibTrans" presStyleCnt="0"/>
      <dgm:spPr/>
    </dgm:pt>
    <dgm:pt modelId="{788BF415-8764-4319-8274-404600AC4D63}" type="pres">
      <dgm:prSet presAssocID="{6816DDC1-6337-47DD-93D0-3EF5206E6EBA}" presName="space" presStyleCnt="0"/>
      <dgm:spPr/>
    </dgm:pt>
    <dgm:pt modelId="{BEA7607D-7A90-48B8-A834-4A718983A8F1}" type="pres">
      <dgm:prSet presAssocID="{15662591-0BF3-49E1-B9A0-0D3FD8028D5D}" presName="composite" presStyleCnt="0"/>
      <dgm:spPr/>
    </dgm:pt>
    <dgm:pt modelId="{15458C63-7181-4334-941F-40E0F70E0AEF}" type="pres">
      <dgm:prSet presAssocID="{15662591-0BF3-49E1-B9A0-0D3FD8028D5D}" presName="LShape" presStyleLbl="alignNode1" presStyleIdx="2" presStyleCnt="11" custScaleX="116209" custLinFactNeighborX="-3298" custLinFactNeighborY="-50088"/>
      <dgm:spPr>
        <a:solidFill>
          <a:srgbClr val="00B050"/>
        </a:solidFill>
        <a:ln>
          <a:noFill/>
        </a:ln>
      </dgm:spPr>
      <dgm:t>
        <a:bodyPr/>
        <a:lstStyle/>
        <a:p>
          <a:endParaRPr lang="en-US"/>
        </a:p>
      </dgm:t>
    </dgm:pt>
    <dgm:pt modelId="{1DA2AA8B-A1C8-4CEF-BECC-282977F40094}" type="pres">
      <dgm:prSet presAssocID="{15662591-0BF3-49E1-B9A0-0D3FD8028D5D}" presName="ParentText" presStyleLbl="revTx" presStyleIdx="1" presStyleCnt="6" custScaleX="124467" custLinFactNeighborX="-639" custLinFactNeighborY="-39137">
        <dgm:presLayoutVars>
          <dgm:chMax val="0"/>
          <dgm:chPref val="0"/>
          <dgm:bulletEnabled val="1"/>
        </dgm:presLayoutVars>
      </dgm:prSet>
      <dgm:spPr/>
      <dgm:t>
        <a:bodyPr/>
        <a:lstStyle/>
        <a:p>
          <a:endParaRPr lang="en-US"/>
        </a:p>
      </dgm:t>
    </dgm:pt>
    <dgm:pt modelId="{09CD8788-9261-4D5D-BAFD-E8F3D8B22F26}" type="pres">
      <dgm:prSet presAssocID="{15662591-0BF3-49E1-B9A0-0D3FD8028D5D}" presName="Triangle" presStyleLbl="alignNode1" presStyleIdx="3" presStyleCnt="11" custLinFactY="-76713" custLinFactNeighborX="-5609" custLinFactNeighborY="-100000"/>
      <dgm:spPr>
        <a:solidFill>
          <a:srgbClr val="00B050"/>
        </a:solidFill>
        <a:ln>
          <a:noFill/>
        </a:ln>
      </dgm:spPr>
      <dgm:t>
        <a:bodyPr/>
        <a:lstStyle/>
        <a:p>
          <a:endParaRPr lang="en-US"/>
        </a:p>
      </dgm:t>
    </dgm:pt>
    <dgm:pt modelId="{B8C4085D-6994-4226-BDC5-CE58B5096567}" type="pres">
      <dgm:prSet presAssocID="{19C78146-AD9A-441E-937A-7E30E55F375E}" presName="sibTrans" presStyleCnt="0"/>
      <dgm:spPr/>
    </dgm:pt>
    <dgm:pt modelId="{4F091686-4E2C-412F-A11C-0BDDF1776BEC}" type="pres">
      <dgm:prSet presAssocID="{19C78146-AD9A-441E-937A-7E30E55F375E}" presName="space" presStyleCnt="0"/>
      <dgm:spPr/>
    </dgm:pt>
    <dgm:pt modelId="{9BF11BB5-2321-427E-8F6D-36F09EBE7001}" type="pres">
      <dgm:prSet presAssocID="{313A321F-F03B-45A8-88A1-A9E688071BC5}" presName="composite" presStyleCnt="0"/>
      <dgm:spPr/>
    </dgm:pt>
    <dgm:pt modelId="{94685656-0AA8-4D11-B035-64DE45ED1C30}" type="pres">
      <dgm:prSet presAssocID="{313A321F-F03B-45A8-88A1-A9E688071BC5}" presName="LShape" presStyleLbl="alignNode1" presStyleIdx="4" presStyleCnt="11" custLinFactNeighborX="-6267" custLinFactNeighborY="-58252"/>
      <dgm:spPr>
        <a:solidFill>
          <a:srgbClr val="00B050"/>
        </a:solidFill>
        <a:ln>
          <a:noFill/>
        </a:ln>
      </dgm:spPr>
      <dgm:t>
        <a:bodyPr/>
        <a:lstStyle/>
        <a:p>
          <a:endParaRPr lang="en-US"/>
        </a:p>
      </dgm:t>
    </dgm:pt>
    <dgm:pt modelId="{85D829E1-8705-457C-A5E6-A9AE27B96788}" type="pres">
      <dgm:prSet presAssocID="{313A321F-F03B-45A8-88A1-A9E688071BC5}" presName="ParentText" presStyleLbl="revTx" presStyleIdx="2" presStyleCnt="6" custScaleX="147338" custScaleY="126040" custLinFactNeighborX="13261" custLinFactNeighborY="-26428">
        <dgm:presLayoutVars>
          <dgm:chMax val="0"/>
          <dgm:chPref val="0"/>
          <dgm:bulletEnabled val="1"/>
        </dgm:presLayoutVars>
      </dgm:prSet>
      <dgm:spPr/>
      <dgm:t>
        <a:bodyPr/>
        <a:lstStyle/>
        <a:p>
          <a:endParaRPr lang="en-US"/>
        </a:p>
      </dgm:t>
    </dgm:pt>
    <dgm:pt modelId="{896CE51D-2363-4CF3-B20B-35AD5C23B04B}" type="pres">
      <dgm:prSet presAssocID="{313A321F-F03B-45A8-88A1-A9E688071BC5}" presName="Triangle" presStyleLbl="alignNode1" presStyleIdx="5" presStyleCnt="11" custLinFactY="-76713" custLinFactNeighborX="-5609" custLinFactNeighborY="-100000"/>
      <dgm:spPr>
        <a:solidFill>
          <a:srgbClr val="00B050"/>
        </a:solidFill>
        <a:ln>
          <a:noFill/>
        </a:ln>
      </dgm:spPr>
      <dgm:t>
        <a:bodyPr/>
        <a:lstStyle/>
        <a:p>
          <a:endParaRPr lang="en-US"/>
        </a:p>
      </dgm:t>
    </dgm:pt>
    <dgm:pt modelId="{2FEF0D18-3308-4CFC-86F7-8BA694E2E3C2}" type="pres">
      <dgm:prSet presAssocID="{7EE74777-9ABF-43C6-83DC-328EB2499C21}" presName="sibTrans" presStyleCnt="0"/>
      <dgm:spPr/>
    </dgm:pt>
    <dgm:pt modelId="{DED6B8F8-A93C-42A9-AA06-E32B58AECFD4}" type="pres">
      <dgm:prSet presAssocID="{7EE74777-9ABF-43C6-83DC-328EB2499C21}" presName="space" presStyleCnt="0"/>
      <dgm:spPr/>
    </dgm:pt>
    <dgm:pt modelId="{B5CBD451-C1AB-4677-9C8B-A8E74A0B5965}" type="pres">
      <dgm:prSet presAssocID="{C362C57D-F4A7-4B6A-890C-0EF6F9E9FC99}" presName="composite" presStyleCnt="0"/>
      <dgm:spPr/>
    </dgm:pt>
    <dgm:pt modelId="{41D685C6-3B2A-460C-83C3-92F4F28C45B7}" type="pres">
      <dgm:prSet presAssocID="{C362C57D-F4A7-4B6A-890C-0EF6F9E9FC99}" presName="LShape" presStyleLbl="alignNode1" presStyleIdx="6" presStyleCnt="11" custLinFactNeighborX="12871" custLinFactNeighborY="-50088"/>
      <dgm:spPr>
        <a:solidFill>
          <a:srgbClr val="00B050"/>
        </a:solidFill>
        <a:ln>
          <a:noFill/>
        </a:ln>
      </dgm:spPr>
      <dgm:t>
        <a:bodyPr/>
        <a:lstStyle/>
        <a:p>
          <a:endParaRPr lang="en-US"/>
        </a:p>
      </dgm:t>
    </dgm:pt>
    <dgm:pt modelId="{26C1F7D8-0671-4B6C-9BF1-F6DA3DA2E64C}" type="pres">
      <dgm:prSet presAssocID="{C362C57D-F4A7-4B6A-890C-0EF6F9E9FC99}" presName="ParentText" presStyleLbl="revTx" presStyleIdx="3" presStyleCnt="6" custScaleX="118073" custScaleY="96393" custLinFactNeighborX="22150" custLinFactNeighborY="-40992">
        <dgm:presLayoutVars>
          <dgm:chMax val="0"/>
          <dgm:chPref val="0"/>
          <dgm:bulletEnabled val="1"/>
        </dgm:presLayoutVars>
      </dgm:prSet>
      <dgm:spPr/>
      <dgm:t>
        <a:bodyPr/>
        <a:lstStyle/>
        <a:p>
          <a:endParaRPr lang="en-US"/>
        </a:p>
      </dgm:t>
    </dgm:pt>
    <dgm:pt modelId="{51EA85A2-70CA-40D4-AFD8-3EFF74AE49E9}" type="pres">
      <dgm:prSet presAssocID="{C362C57D-F4A7-4B6A-890C-0EF6F9E9FC99}" presName="Triangle" presStyleLbl="alignNode1" presStyleIdx="7" presStyleCnt="11" custLinFactY="-76713" custLinFactNeighborX="-5609" custLinFactNeighborY="-100000"/>
      <dgm:spPr>
        <a:solidFill>
          <a:srgbClr val="00B050"/>
        </a:solidFill>
        <a:ln>
          <a:noFill/>
        </a:ln>
      </dgm:spPr>
      <dgm:t>
        <a:bodyPr/>
        <a:lstStyle/>
        <a:p>
          <a:endParaRPr lang="en-US"/>
        </a:p>
      </dgm:t>
    </dgm:pt>
    <dgm:pt modelId="{9CEC5F45-6B29-4449-915E-2C8F5818EA48}" type="pres">
      <dgm:prSet presAssocID="{EF212711-7FA1-41A5-9CB3-5CC5EC2A20E0}" presName="sibTrans" presStyleCnt="0"/>
      <dgm:spPr/>
    </dgm:pt>
    <dgm:pt modelId="{8F2E9DE1-15E7-4D95-A1A3-1874B90E54EA}" type="pres">
      <dgm:prSet presAssocID="{EF212711-7FA1-41A5-9CB3-5CC5EC2A20E0}" presName="space" presStyleCnt="0"/>
      <dgm:spPr/>
    </dgm:pt>
    <dgm:pt modelId="{955E0F6C-1A9D-451B-919D-DA9CCE158B6B}" type="pres">
      <dgm:prSet presAssocID="{D553E320-309D-4127-B25E-F1B3FBFEFDEA}" presName="composite" presStyleCnt="0"/>
      <dgm:spPr/>
    </dgm:pt>
    <dgm:pt modelId="{DD24F0B2-6909-4060-8B9F-40183BA01B52}" type="pres">
      <dgm:prSet presAssocID="{D553E320-309D-4127-B25E-F1B3FBFEFDEA}" presName="LShape" presStyleLbl="alignNode1" presStyleIdx="8" presStyleCnt="11" custScaleX="90365" custLinFactNeighborX="7893" custLinFactNeighborY="-50088"/>
      <dgm:spPr>
        <a:solidFill>
          <a:srgbClr val="00B050"/>
        </a:solidFill>
        <a:ln>
          <a:noFill/>
        </a:ln>
      </dgm:spPr>
      <dgm:t>
        <a:bodyPr/>
        <a:lstStyle/>
        <a:p>
          <a:endParaRPr lang="en-US"/>
        </a:p>
      </dgm:t>
    </dgm:pt>
    <dgm:pt modelId="{D0EAC953-BD3A-4A4F-8D9A-C71D8E1C983E}" type="pres">
      <dgm:prSet presAssocID="{D553E320-309D-4127-B25E-F1B3FBFEFDEA}" presName="ParentText" presStyleLbl="revTx" presStyleIdx="4" presStyleCnt="6" custScaleX="116083" custScaleY="109988" custLinFactNeighborX="17773" custLinFactNeighborY="-38462">
        <dgm:presLayoutVars>
          <dgm:chMax val="0"/>
          <dgm:chPref val="0"/>
          <dgm:bulletEnabled val="1"/>
        </dgm:presLayoutVars>
      </dgm:prSet>
      <dgm:spPr/>
      <dgm:t>
        <a:bodyPr/>
        <a:lstStyle/>
        <a:p>
          <a:endParaRPr lang="en-US"/>
        </a:p>
      </dgm:t>
    </dgm:pt>
    <dgm:pt modelId="{DA88D1EE-C306-4CD9-BDD3-5FCF4F92A54A}" type="pres">
      <dgm:prSet presAssocID="{D553E320-309D-4127-B25E-F1B3FBFEFDEA}" presName="Triangle" presStyleLbl="alignNode1" presStyleIdx="9" presStyleCnt="11" custLinFactY="-76713" custLinFactNeighborX="-5609" custLinFactNeighborY="-100000"/>
      <dgm:spPr>
        <a:solidFill>
          <a:srgbClr val="00B050"/>
        </a:solidFill>
        <a:ln>
          <a:noFill/>
        </a:ln>
      </dgm:spPr>
      <dgm:t>
        <a:bodyPr/>
        <a:lstStyle/>
        <a:p>
          <a:endParaRPr lang="en-US"/>
        </a:p>
      </dgm:t>
    </dgm:pt>
    <dgm:pt modelId="{66842ED1-4065-42C2-8407-FB49EDB4F1A0}" type="pres">
      <dgm:prSet presAssocID="{1FA201FA-BB96-4E95-B6CF-146E01B785D8}" presName="sibTrans" presStyleCnt="0"/>
      <dgm:spPr/>
    </dgm:pt>
    <dgm:pt modelId="{3C68CF41-8138-4E5D-9DD6-FF4A36AAC7D4}" type="pres">
      <dgm:prSet presAssocID="{1FA201FA-BB96-4E95-B6CF-146E01B785D8}" presName="space" presStyleCnt="0"/>
      <dgm:spPr/>
    </dgm:pt>
    <dgm:pt modelId="{7F2CCB34-7943-411C-A056-134CA3D137EE}" type="pres">
      <dgm:prSet presAssocID="{363C139E-962B-47FF-9479-4E94A6B9F6DB}" presName="composite" presStyleCnt="0"/>
      <dgm:spPr/>
    </dgm:pt>
    <dgm:pt modelId="{7DAFA94E-471D-4301-A02A-E5996867B7C2}" type="pres">
      <dgm:prSet presAssocID="{363C139E-962B-47FF-9479-4E94A6B9F6DB}" presName="LShape" presStyleLbl="alignNode1" presStyleIdx="10" presStyleCnt="11" custScaleX="99743" custLinFactNeighborX="-956" custLinFactNeighborY="-50088"/>
      <dgm:spPr>
        <a:solidFill>
          <a:srgbClr val="00B050"/>
        </a:solidFill>
        <a:ln>
          <a:noFill/>
        </a:ln>
      </dgm:spPr>
      <dgm:t>
        <a:bodyPr/>
        <a:lstStyle/>
        <a:p>
          <a:endParaRPr lang="en-US"/>
        </a:p>
      </dgm:t>
    </dgm:pt>
    <dgm:pt modelId="{C7337862-1483-4B0D-B802-978446ADDC50}" type="pres">
      <dgm:prSet presAssocID="{363C139E-962B-47FF-9479-4E94A6B9F6DB}" presName="ParentText" presStyleLbl="revTx" presStyleIdx="5" presStyleCnt="6" custScaleX="107472" custLinFactNeighborX="4070" custLinFactNeighborY="-40498">
        <dgm:presLayoutVars>
          <dgm:chMax val="0"/>
          <dgm:chPref val="0"/>
          <dgm:bulletEnabled val="1"/>
        </dgm:presLayoutVars>
      </dgm:prSet>
      <dgm:spPr/>
      <dgm:t>
        <a:bodyPr/>
        <a:lstStyle/>
        <a:p>
          <a:endParaRPr lang="en-US"/>
        </a:p>
      </dgm:t>
    </dgm:pt>
  </dgm:ptLst>
  <dgm:cxnLst>
    <dgm:cxn modelId="{535517C3-3F77-4E17-BEB2-1C38C6F40EA8}" type="presOf" srcId="{D553E320-309D-4127-B25E-F1B3FBFEFDEA}" destId="{D0EAC953-BD3A-4A4F-8D9A-C71D8E1C983E}" srcOrd="0" destOrd="0" presId="urn:microsoft.com/office/officeart/2009/3/layout/StepUpProcess"/>
    <dgm:cxn modelId="{1A238895-9BD2-4CD1-A62A-AB2AEBA8B9CD}" srcId="{B1C28BA5-73F6-4B86-AB8E-6C8FA1B54FAB}" destId="{C362C57D-F4A7-4B6A-890C-0EF6F9E9FC99}" srcOrd="3" destOrd="0" parTransId="{D2CA4E55-2670-4B3B-AB0F-6AD7F6FC1379}" sibTransId="{EF212711-7FA1-41A5-9CB3-5CC5EC2A20E0}"/>
    <dgm:cxn modelId="{FFFE0B75-FBDA-40A7-B66E-EBB34C17595D}" type="presOf" srcId="{15662591-0BF3-49E1-B9A0-0D3FD8028D5D}" destId="{1DA2AA8B-A1C8-4CEF-BECC-282977F40094}" srcOrd="0" destOrd="0" presId="urn:microsoft.com/office/officeart/2009/3/layout/StepUpProcess"/>
    <dgm:cxn modelId="{3E61B6F3-B5D6-4C07-B675-BAB1CB6E7BA0}" type="presOf" srcId="{B1C28BA5-73F6-4B86-AB8E-6C8FA1B54FAB}" destId="{9B2AE469-7FBA-445C-AE3F-848C6638E791}" srcOrd="0" destOrd="0" presId="urn:microsoft.com/office/officeart/2009/3/layout/StepUpProcess"/>
    <dgm:cxn modelId="{02DCCF56-A707-4B8B-AFD8-37FCC818346F}" srcId="{B1C28BA5-73F6-4B86-AB8E-6C8FA1B54FAB}" destId="{363C139E-962B-47FF-9479-4E94A6B9F6DB}" srcOrd="5" destOrd="0" parTransId="{405E204B-9142-4F5B-BD9D-A6013882304D}" sibTransId="{AA9253BC-B798-4EC6-BB8E-163F38AED7B7}"/>
    <dgm:cxn modelId="{DAAE7FE5-5CC7-4EBC-A228-4AD32A565ED0}" type="presOf" srcId="{EE3EEB29-6476-4E74-9E0F-BAE617D581BD}" destId="{A0577867-7D79-4750-BA38-D56A7F188CD7}" srcOrd="0" destOrd="0" presId="urn:microsoft.com/office/officeart/2009/3/layout/StepUpProcess"/>
    <dgm:cxn modelId="{9672891D-C312-44BB-8291-AAB9BE8FE70B}" type="presOf" srcId="{363C139E-962B-47FF-9479-4E94A6B9F6DB}" destId="{C7337862-1483-4B0D-B802-978446ADDC50}" srcOrd="0" destOrd="0" presId="urn:microsoft.com/office/officeart/2009/3/layout/StepUpProcess"/>
    <dgm:cxn modelId="{BD1FED25-7C9A-48A3-8DC0-D9DBADBC94E6}" type="presOf" srcId="{C362C57D-F4A7-4B6A-890C-0EF6F9E9FC99}" destId="{26C1F7D8-0671-4B6C-9BF1-F6DA3DA2E64C}" srcOrd="0" destOrd="0" presId="urn:microsoft.com/office/officeart/2009/3/layout/StepUpProcess"/>
    <dgm:cxn modelId="{8CE88508-AE53-4C7B-9916-3BCABEC37013}" srcId="{B1C28BA5-73F6-4B86-AB8E-6C8FA1B54FAB}" destId="{313A321F-F03B-45A8-88A1-A9E688071BC5}" srcOrd="2" destOrd="0" parTransId="{9830DEEE-BC6B-42AF-ADFB-19ABE5836E74}" sibTransId="{7EE74777-9ABF-43C6-83DC-328EB2499C21}"/>
    <dgm:cxn modelId="{4B000219-5BA0-4FBA-A9A7-24FC64165FEF}" type="presOf" srcId="{313A321F-F03B-45A8-88A1-A9E688071BC5}" destId="{85D829E1-8705-457C-A5E6-A9AE27B96788}" srcOrd="0" destOrd="0" presId="urn:microsoft.com/office/officeart/2009/3/layout/StepUpProcess"/>
    <dgm:cxn modelId="{EDBA1692-DFC8-41CC-AA9A-C5172AE9911E}" srcId="{B1C28BA5-73F6-4B86-AB8E-6C8FA1B54FAB}" destId="{EE3EEB29-6476-4E74-9E0F-BAE617D581BD}" srcOrd="0" destOrd="0" parTransId="{0A87DE0D-3239-44F7-9E36-5647D147E8DC}" sibTransId="{6816DDC1-6337-47DD-93D0-3EF5206E6EBA}"/>
    <dgm:cxn modelId="{019D348B-D9AD-4E61-A933-8DB036A8A632}" srcId="{B1C28BA5-73F6-4B86-AB8E-6C8FA1B54FAB}" destId="{D553E320-309D-4127-B25E-F1B3FBFEFDEA}" srcOrd="4" destOrd="0" parTransId="{A38021AE-ABF1-4545-ACA6-A711D00D7D99}" sibTransId="{1FA201FA-BB96-4E95-B6CF-146E01B785D8}"/>
    <dgm:cxn modelId="{7F142616-D8B0-45DB-BDD4-852C9F0230E9}" srcId="{B1C28BA5-73F6-4B86-AB8E-6C8FA1B54FAB}" destId="{15662591-0BF3-49E1-B9A0-0D3FD8028D5D}" srcOrd="1" destOrd="0" parTransId="{D0EE4808-1CC3-4F4D-B177-B6E465F7C1EF}" sibTransId="{19C78146-AD9A-441E-937A-7E30E55F375E}"/>
    <dgm:cxn modelId="{1A77F10B-396C-402A-81F7-9E8B6A27DCFE}" type="presParOf" srcId="{9B2AE469-7FBA-445C-AE3F-848C6638E791}" destId="{174F2646-F3AA-48A9-BD5C-F30A92FCBE87}" srcOrd="0" destOrd="0" presId="urn:microsoft.com/office/officeart/2009/3/layout/StepUpProcess"/>
    <dgm:cxn modelId="{E8728C4F-2FF1-4BAB-9E0A-0D1FB2866668}" type="presParOf" srcId="{174F2646-F3AA-48A9-BD5C-F30A92FCBE87}" destId="{7E2B2DA5-CA37-4F6A-87B1-4CE2CCD06253}" srcOrd="0" destOrd="0" presId="urn:microsoft.com/office/officeart/2009/3/layout/StepUpProcess"/>
    <dgm:cxn modelId="{89665C3F-1D4C-4793-8133-95C8EF9C63AC}" type="presParOf" srcId="{174F2646-F3AA-48A9-BD5C-F30A92FCBE87}" destId="{A0577867-7D79-4750-BA38-D56A7F188CD7}" srcOrd="1" destOrd="0" presId="urn:microsoft.com/office/officeart/2009/3/layout/StepUpProcess"/>
    <dgm:cxn modelId="{112C1F74-3009-4771-83FD-248E1F2EC9A5}" type="presParOf" srcId="{174F2646-F3AA-48A9-BD5C-F30A92FCBE87}" destId="{603157AA-588F-492D-8D31-DB93B7AD5801}" srcOrd="2" destOrd="0" presId="urn:microsoft.com/office/officeart/2009/3/layout/StepUpProcess"/>
    <dgm:cxn modelId="{2273B7AA-D888-4E13-BB2E-9D1BB62C8CF7}" type="presParOf" srcId="{9B2AE469-7FBA-445C-AE3F-848C6638E791}" destId="{7E04405D-22CA-4B56-9409-38BBCB5E0F52}" srcOrd="1" destOrd="0" presId="urn:microsoft.com/office/officeart/2009/3/layout/StepUpProcess"/>
    <dgm:cxn modelId="{90A05A4A-9C5C-49E9-9D2B-B86339AA0985}" type="presParOf" srcId="{7E04405D-22CA-4B56-9409-38BBCB5E0F52}" destId="{788BF415-8764-4319-8274-404600AC4D63}" srcOrd="0" destOrd="0" presId="urn:microsoft.com/office/officeart/2009/3/layout/StepUpProcess"/>
    <dgm:cxn modelId="{739EC512-4331-4681-9328-4B8FBD926E29}" type="presParOf" srcId="{9B2AE469-7FBA-445C-AE3F-848C6638E791}" destId="{BEA7607D-7A90-48B8-A834-4A718983A8F1}" srcOrd="2" destOrd="0" presId="urn:microsoft.com/office/officeart/2009/3/layout/StepUpProcess"/>
    <dgm:cxn modelId="{5771AA64-5843-47D4-AB42-721EAFD84326}" type="presParOf" srcId="{BEA7607D-7A90-48B8-A834-4A718983A8F1}" destId="{15458C63-7181-4334-941F-40E0F70E0AEF}" srcOrd="0" destOrd="0" presId="urn:microsoft.com/office/officeart/2009/3/layout/StepUpProcess"/>
    <dgm:cxn modelId="{83B9D142-6744-4637-AB1C-C0A05657E7B6}" type="presParOf" srcId="{BEA7607D-7A90-48B8-A834-4A718983A8F1}" destId="{1DA2AA8B-A1C8-4CEF-BECC-282977F40094}" srcOrd="1" destOrd="0" presId="urn:microsoft.com/office/officeart/2009/3/layout/StepUpProcess"/>
    <dgm:cxn modelId="{CD8C0933-2562-4BFB-AC56-CE17BAC1FBE8}" type="presParOf" srcId="{BEA7607D-7A90-48B8-A834-4A718983A8F1}" destId="{09CD8788-9261-4D5D-BAFD-E8F3D8B22F26}" srcOrd="2" destOrd="0" presId="urn:microsoft.com/office/officeart/2009/3/layout/StepUpProcess"/>
    <dgm:cxn modelId="{E8C85BA7-B1BF-4D3B-90A0-4BA4A985538F}" type="presParOf" srcId="{9B2AE469-7FBA-445C-AE3F-848C6638E791}" destId="{B8C4085D-6994-4226-BDC5-CE58B5096567}" srcOrd="3" destOrd="0" presId="urn:microsoft.com/office/officeart/2009/3/layout/StepUpProcess"/>
    <dgm:cxn modelId="{4547AB44-6EE6-424F-A858-7F45D41D0091}" type="presParOf" srcId="{B8C4085D-6994-4226-BDC5-CE58B5096567}" destId="{4F091686-4E2C-412F-A11C-0BDDF1776BEC}" srcOrd="0" destOrd="0" presId="urn:microsoft.com/office/officeart/2009/3/layout/StepUpProcess"/>
    <dgm:cxn modelId="{615A3FFA-3810-4679-94C9-5E492ABAFB7E}" type="presParOf" srcId="{9B2AE469-7FBA-445C-AE3F-848C6638E791}" destId="{9BF11BB5-2321-427E-8F6D-36F09EBE7001}" srcOrd="4" destOrd="0" presId="urn:microsoft.com/office/officeart/2009/3/layout/StepUpProcess"/>
    <dgm:cxn modelId="{2022402D-5000-41D5-A36E-176B3C0B2834}" type="presParOf" srcId="{9BF11BB5-2321-427E-8F6D-36F09EBE7001}" destId="{94685656-0AA8-4D11-B035-64DE45ED1C30}" srcOrd="0" destOrd="0" presId="urn:microsoft.com/office/officeart/2009/3/layout/StepUpProcess"/>
    <dgm:cxn modelId="{ED5B3D9A-13E8-41C0-AEE1-822E684FFF8B}" type="presParOf" srcId="{9BF11BB5-2321-427E-8F6D-36F09EBE7001}" destId="{85D829E1-8705-457C-A5E6-A9AE27B96788}" srcOrd="1" destOrd="0" presId="urn:microsoft.com/office/officeart/2009/3/layout/StepUpProcess"/>
    <dgm:cxn modelId="{4BDECA13-06A5-425A-92DB-6DB9ED10274F}" type="presParOf" srcId="{9BF11BB5-2321-427E-8F6D-36F09EBE7001}" destId="{896CE51D-2363-4CF3-B20B-35AD5C23B04B}" srcOrd="2" destOrd="0" presId="urn:microsoft.com/office/officeart/2009/3/layout/StepUpProcess"/>
    <dgm:cxn modelId="{177BB41D-994C-40D1-8F71-327ABB2C3C91}" type="presParOf" srcId="{9B2AE469-7FBA-445C-AE3F-848C6638E791}" destId="{2FEF0D18-3308-4CFC-86F7-8BA694E2E3C2}" srcOrd="5" destOrd="0" presId="urn:microsoft.com/office/officeart/2009/3/layout/StepUpProcess"/>
    <dgm:cxn modelId="{FDC05321-FC94-4EF6-82D1-F136FF8778BE}" type="presParOf" srcId="{2FEF0D18-3308-4CFC-86F7-8BA694E2E3C2}" destId="{DED6B8F8-A93C-42A9-AA06-E32B58AECFD4}" srcOrd="0" destOrd="0" presId="urn:microsoft.com/office/officeart/2009/3/layout/StepUpProcess"/>
    <dgm:cxn modelId="{E6FE54F1-F6B9-4CB9-8B39-54B703F6A937}" type="presParOf" srcId="{9B2AE469-7FBA-445C-AE3F-848C6638E791}" destId="{B5CBD451-C1AB-4677-9C8B-A8E74A0B5965}" srcOrd="6" destOrd="0" presId="urn:microsoft.com/office/officeart/2009/3/layout/StepUpProcess"/>
    <dgm:cxn modelId="{0E03262A-4535-4500-ADF0-0631C853F3CE}" type="presParOf" srcId="{B5CBD451-C1AB-4677-9C8B-A8E74A0B5965}" destId="{41D685C6-3B2A-460C-83C3-92F4F28C45B7}" srcOrd="0" destOrd="0" presId="urn:microsoft.com/office/officeart/2009/3/layout/StepUpProcess"/>
    <dgm:cxn modelId="{231D2A50-6AC4-4B74-8359-B01149D677E7}" type="presParOf" srcId="{B5CBD451-C1AB-4677-9C8B-A8E74A0B5965}" destId="{26C1F7D8-0671-4B6C-9BF1-F6DA3DA2E64C}" srcOrd="1" destOrd="0" presId="urn:microsoft.com/office/officeart/2009/3/layout/StepUpProcess"/>
    <dgm:cxn modelId="{5D16C66C-1870-4F00-85CE-850F404646D0}" type="presParOf" srcId="{B5CBD451-C1AB-4677-9C8B-A8E74A0B5965}" destId="{51EA85A2-70CA-40D4-AFD8-3EFF74AE49E9}" srcOrd="2" destOrd="0" presId="urn:microsoft.com/office/officeart/2009/3/layout/StepUpProcess"/>
    <dgm:cxn modelId="{B5B469CC-2163-4EC7-8FA5-B9345ED24FFC}" type="presParOf" srcId="{9B2AE469-7FBA-445C-AE3F-848C6638E791}" destId="{9CEC5F45-6B29-4449-915E-2C8F5818EA48}" srcOrd="7" destOrd="0" presId="urn:microsoft.com/office/officeart/2009/3/layout/StepUpProcess"/>
    <dgm:cxn modelId="{9A9B94E9-BC78-4238-91CF-B409A54BAF21}" type="presParOf" srcId="{9CEC5F45-6B29-4449-915E-2C8F5818EA48}" destId="{8F2E9DE1-15E7-4D95-A1A3-1874B90E54EA}" srcOrd="0" destOrd="0" presId="urn:microsoft.com/office/officeart/2009/3/layout/StepUpProcess"/>
    <dgm:cxn modelId="{210D0399-26EF-43E2-A649-B3EA952CC655}" type="presParOf" srcId="{9B2AE469-7FBA-445C-AE3F-848C6638E791}" destId="{955E0F6C-1A9D-451B-919D-DA9CCE158B6B}" srcOrd="8" destOrd="0" presId="urn:microsoft.com/office/officeart/2009/3/layout/StepUpProcess"/>
    <dgm:cxn modelId="{5FDB696A-920A-4919-A0FE-80FE25FA8C2E}" type="presParOf" srcId="{955E0F6C-1A9D-451B-919D-DA9CCE158B6B}" destId="{DD24F0B2-6909-4060-8B9F-40183BA01B52}" srcOrd="0" destOrd="0" presId="urn:microsoft.com/office/officeart/2009/3/layout/StepUpProcess"/>
    <dgm:cxn modelId="{F6D19A35-514A-4A33-BD19-C03537FCE495}" type="presParOf" srcId="{955E0F6C-1A9D-451B-919D-DA9CCE158B6B}" destId="{D0EAC953-BD3A-4A4F-8D9A-C71D8E1C983E}" srcOrd="1" destOrd="0" presId="urn:microsoft.com/office/officeart/2009/3/layout/StepUpProcess"/>
    <dgm:cxn modelId="{F718A854-B9FD-46AF-B95E-F6FBC53D8224}" type="presParOf" srcId="{955E0F6C-1A9D-451B-919D-DA9CCE158B6B}" destId="{DA88D1EE-C306-4CD9-BDD3-5FCF4F92A54A}" srcOrd="2" destOrd="0" presId="urn:microsoft.com/office/officeart/2009/3/layout/StepUpProcess"/>
    <dgm:cxn modelId="{4EF37F06-CA32-4821-B926-5FF7B69436A1}" type="presParOf" srcId="{9B2AE469-7FBA-445C-AE3F-848C6638E791}" destId="{66842ED1-4065-42C2-8407-FB49EDB4F1A0}" srcOrd="9" destOrd="0" presId="urn:microsoft.com/office/officeart/2009/3/layout/StepUpProcess"/>
    <dgm:cxn modelId="{C2FD0380-2A8A-4B7A-A79F-D3CAABEA2D91}" type="presParOf" srcId="{66842ED1-4065-42C2-8407-FB49EDB4F1A0}" destId="{3C68CF41-8138-4E5D-9DD6-FF4A36AAC7D4}" srcOrd="0" destOrd="0" presId="urn:microsoft.com/office/officeart/2009/3/layout/StepUpProcess"/>
    <dgm:cxn modelId="{AD2F1BB6-E6C7-456D-8AE3-372B819095E2}" type="presParOf" srcId="{9B2AE469-7FBA-445C-AE3F-848C6638E791}" destId="{7F2CCB34-7943-411C-A056-134CA3D137EE}" srcOrd="10" destOrd="0" presId="urn:microsoft.com/office/officeart/2009/3/layout/StepUpProcess"/>
    <dgm:cxn modelId="{A28AF26E-0ACC-4E55-B08F-DD10B22AC4DC}" type="presParOf" srcId="{7F2CCB34-7943-411C-A056-134CA3D137EE}" destId="{7DAFA94E-471D-4301-A02A-E5996867B7C2}" srcOrd="0" destOrd="0" presId="urn:microsoft.com/office/officeart/2009/3/layout/StepUpProcess"/>
    <dgm:cxn modelId="{94C59657-E508-4890-B72C-D06D70BDC661}" type="presParOf" srcId="{7F2CCB34-7943-411C-A056-134CA3D137EE}" destId="{C7337862-1483-4B0D-B802-978446ADDC50}"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C28BA5-73F6-4B86-AB8E-6C8FA1B54FAB}"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EE3EEB29-6476-4E74-9E0F-BAE617D581BD}">
      <dgm:prSet phldrT="[Text]" custT="1"/>
      <dgm:spPr/>
      <dgm:t>
        <a:bodyPr/>
        <a:lstStyle/>
        <a:p>
          <a:r>
            <a:rPr lang="en-US" sz="1800" dirty="0" smtClean="0">
              <a:latin typeface="Calibri" panose="020F0502020204030204" pitchFamily="34" charset="0"/>
              <a:cs typeface="Calibri" panose="020F0502020204030204" pitchFamily="34" charset="0"/>
            </a:rPr>
            <a:t>Tasks are well-defined involving use of only one function within a generic interface. </a:t>
          </a:r>
          <a:endParaRPr lang="en-US" sz="1800" dirty="0">
            <a:latin typeface="Calibri" panose="020F0502020204030204" pitchFamily="34" charset="0"/>
            <a:cs typeface="Calibri" panose="020F0502020204030204" pitchFamily="34" charset="0"/>
          </a:endParaRPr>
        </a:p>
      </dgm:t>
    </dgm:pt>
    <dgm:pt modelId="{0A87DE0D-3239-44F7-9E36-5647D147E8DC}" type="parTrans" cxnId="{EDBA1692-DFC8-41CC-AA9A-C5172AE9911E}">
      <dgm:prSet/>
      <dgm:spPr/>
      <dgm:t>
        <a:bodyPr/>
        <a:lstStyle/>
        <a:p>
          <a:endParaRPr lang="en-US"/>
        </a:p>
      </dgm:t>
    </dgm:pt>
    <dgm:pt modelId="{6816DDC1-6337-47DD-93D0-3EF5206E6EBA}" type="sibTrans" cxnId="{EDBA1692-DFC8-41CC-AA9A-C5172AE9911E}">
      <dgm:prSet/>
      <dgm:spPr/>
      <dgm:t>
        <a:bodyPr/>
        <a:lstStyle/>
        <a:p>
          <a:endParaRPr lang="en-US"/>
        </a:p>
      </dgm:t>
    </dgm:pt>
    <dgm:pt modelId="{15662591-0BF3-49E1-B9A0-0D3FD8028D5D}">
      <dgm:prSet phldrT="[Text]" custT="1"/>
      <dgm:spPr/>
      <dgm:t>
        <a:bodyPr/>
        <a:lstStyle/>
        <a:p>
          <a:r>
            <a:rPr lang="en-US" sz="1800" dirty="0" smtClean="0">
              <a:latin typeface="Calibri" panose="020F0502020204030204" pitchFamily="34" charset="0"/>
              <a:cs typeface="Calibri" panose="020F0502020204030204" pitchFamily="34" charset="0"/>
            </a:rPr>
            <a:t>Tasks require little or no navigation, and only a few steps to access information for solving the problem. There are few monitoring demands.</a:t>
          </a:r>
        </a:p>
      </dgm:t>
    </dgm:pt>
    <dgm:pt modelId="{D0EE4808-1CC3-4F4D-B177-B6E465F7C1EF}" type="parTrans" cxnId="{7F142616-D8B0-45DB-BDD4-852C9F0230E9}">
      <dgm:prSet/>
      <dgm:spPr/>
      <dgm:t>
        <a:bodyPr/>
        <a:lstStyle/>
        <a:p>
          <a:endParaRPr lang="en-US"/>
        </a:p>
      </dgm:t>
    </dgm:pt>
    <dgm:pt modelId="{19C78146-AD9A-441E-937A-7E30E55F375E}" type="sibTrans" cxnId="{7F142616-D8B0-45DB-BDD4-852C9F0230E9}">
      <dgm:prSet/>
      <dgm:spPr/>
      <dgm:t>
        <a:bodyPr/>
        <a:lstStyle/>
        <a:p>
          <a:endParaRPr lang="en-US"/>
        </a:p>
      </dgm:t>
    </dgm:pt>
    <dgm:pt modelId="{313A321F-F03B-45A8-88A1-A9E688071BC5}">
      <dgm:prSet phldrT="[Text]" custT="1"/>
      <dgm:spPr/>
      <dgm:t>
        <a:bodyPr/>
        <a:lstStyle/>
        <a:p>
          <a:r>
            <a:rPr lang="en-US" sz="1800" dirty="0" smtClean="0">
              <a:latin typeface="Calibri" panose="020F0502020204030204" pitchFamily="34" charset="0"/>
              <a:cs typeface="Calibri" panose="020F0502020204030204" pitchFamily="34" charset="0"/>
            </a:rPr>
            <a:t>Tasks require some navigation across pages and applications for  solving the problem. Evaluating the relevance, some integration and inferential reasoning may be needed.</a:t>
          </a:r>
          <a:endParaRPr lang="en-US" sz="1800" dirty="0">
            <a:latin typeface="Calibri" panose="020F0502020204030204" pitchFamily="34" charset="0"/>
            <a:cs typeface="Calibri" panose="020F0502020204030204" pitchFamily="34" charset="0"/>
          </a:endParaRPr>
        </a:p>
      </dgm:t>
    </dgm:pt>
    <dgm:pt modelId="{9830DEEE-BC6B-42AF-ADFB-19ABE5836E74}" type="parTrans" cxnId="{8CE88508-AE53-4C7B-9916-3BCABEC37013}">
      <dgm:prSet/>
      <dgm:spPr/>
      <dgm:t>
        <a:bodyPr/>
        <a:lstStyle/>
        <a:p>
          <a:endParaRPr lang="en-US"/>
        </a:p>
      </dgm:t>
    </dgm:pt>
    <dgm:pt modelId="{7EE74777-9ABF-43C6-83DC-328EB2499C21}" type="sibTrans" cxnId="{8CE88508-AE53-4C7B-9916-3BCABEC37013}">
      <dgm:prSet/>
      <dgm:spPr/>
      <dgm:t>
        <a:bodyPr/>
        <a:lstStyle/>
        <a:p>
          <a:endParaRPr lang="en-US"/>
        </a:p>
      </dgm:t>
    </dgm:pt>
    <dgm:pt modelId="{C362C57D-F4A7-4B6A-890C-0EF6F9E9FC99}">
      <dgm:prSet custT="1"/>
      <dgm:spPr/>
      <dgm:t>
        <a:bodyPr/>
        <a:lstStyle/>
        <a:p>
          <a:r>
            <a:rPr lang="en-US" sz="1800" dirty="0" smtClean="0">
              <a:latin typeface="Calibri" panose="020F0502020204030204" pitchFamily="34" charset="0"/>
              <a:cs typeface="Calibri" panose="020F0502020204030204" pitchFamily="34" charset="0"/>
            </a:rPr>
            <a:t>Task may involve multiple steps and operators, navigation across pages and applications.  There are typically high monitoring demands, and evaluation of  relevance and reliability of information. </a:t>
          </a:r>
          <a:endParaRPr lang="en-US" sz="1800" dirty="0">
            <a:latin typeface="Calibri" panose="020F0502020204030204" pitchFamily="34" charset="0"/>
            <a:cs typeface="Calibri" panose="020F0502020204030204" pitchFamily="34" charset="0"/>
          </a:endParaRPr>
        </a:p>
      </dgm:t>
    </dgm:pt>
    <dgm:pt modelId="{D2CA4E55-2670-4B3B-AB0F-6AD7F6FC1379}" type="parTrans" cxnId="{1A238895-9BD2-4CD1-A62A-AB2AEBA8B9CD}">
      <dgm:prSet/>
      <dgm:spPr/>
      <dgm:t>
        <a:bodyPr/>
        <a:lstStyle/>
        <a:p>
          <a:endParaRPr lang="en-US"/>
        </a:p>
      </dgm:t>
    </dgm:pt>
    <dgm:pt modelId="{EF212711-7FA1-41A5-9CB3-5CC5EC2A20E0}" type="sibTrans" cxnId="{1A238895-9BD2-4CD1-A62A-AB2AEBA8B9CD}">
      <dgm:prSet/>
      <dgm:spPr/>
      <dgm:t>
        <a:bodyPr/>
        <a:lstStyle/>
        <a:p>
          <a:endParaRPr lang="en-US"/>
        </a:p>
      </dgm:t>
    </dgm:pt>
    <dgm:pt modelId="{9B2AE469-7FBA-445C-AE3F-848C6638E791}" type="pres">
      <dgm:prSet presAssocID="{B1C28BA5-73F6-4B86-AB8E-6C8FA1B54FAB}" presName="rootnode" presStyleCnt="0">
        <dgm:presLayoutVars>
          <dgm:chMax/>
          <dgm:chPref/>
          <dgm:dir/>
          <dgm:animLvl val="lvl"/>
        </dgm:presLayoutVars>
      </dgm:prSet>
      <dgm:spPr/>
      <dgm:t>
        <a:bodyPr/>
        <a:lstStyle/>
        <a:p>
          <a:endParaRPr lang="en-US"/>
        </a:p>
      </dgm:t>
    </dgm:pt>
    <dgm:pt modelId="{174F2646-F3AA-48A9-BD5C-F30A92FCBE87}" type="pres">
      <dgm:prSet presAssocID="{EE3EEB29-6476-4E74-9E0F-BAE617D581BD}" presName="composite" presStyleCnt="0"/>
      <dgm:spPr/>
    </dgm:pt>
    <dgm:pt modelId="{7E2B2DA5-CA37-4F6A-87B1-4CE2CCD06253}" type="pres">
      <dgm:prSet presAssocID="{EE3EEB29-6476-4E74-9E0F-BAE617D581BD}" presName="LShape" presStyleLbl="alignNode1" presStyleIdx="0" presStyleCnt="7" custLinFactNeighborX="1626" custLinFactNeighborY="-23612"/>
      <dgm:spPr>
        <a:solidFill>
          <a:srgbClr val="7030A0"/>
        </a:solidFill>
        <a:ln>
          <a:solidFill>
            <a:srgbClr val="7030A0"/>
          </a:solidFill>
        </a:ln>
      </dgm:spPr>
      <dgm:t>
        <a:bodyPr/>
        <a:lstStyle/>
        <a:p>
          <a:endParaRPr lang="en-US"/>
        </a:p>
      </dgm:t>
    </dgm:pt>
    <dgm:pt modelId="{A0577867-7D79-4750-BA38-D56A7F188CD7}" type="pres">
      <dgm:prSet presAssocID="{EE3EEB29-6476-4E74-9E0F-BAE617D581BD}" presName="ParentText" presStyleLbl="revTx" presStyleIdx="0" presStyleCnt="4" custScaleX="91026" custLinFactNeighborX="-182" custLinFactNeighborY="-14263">
        <dgm:presLayoutVars>
          <dgm:chMax val="0"/>
          <dgm:chPref val="0"/>
          <dgm:bulletEnabled val="1"/>
        </dgm:presLayoutVars>
      </dgm:prSet>
      <dgm:spPr/>
      <dgm:t>
        <a:bodyPr/>
        <a:lstStyle/>
        <a:p>
          <a:endParaRPr lang="en-US"/>
        </a:p>
      </dgm:t>
    </dgm:pt>
    <dgm:pt modelId="{603157AA-588F-492D-8D31-DB93B7AD5801}" type="pres">
      <dgm:prSet presAssocID="{EE3EEB29-6476-4E74-9E0F-BAE617D581BD}" presName="Triangle" presStyleLbl="alignNode1" presStyleIdx="1" presStyleCnt="7" custLinFactNeighborX="9546" custLinFactNeighborY="-83304"/>
      <dgm:spPr>
        <a:solidFill>
          <a:srgbClr val="7030A0"/>
        </a:solidFill>
        <a:ln>
          <a:solidFill>
            <a:srgbClr val="7030A0"/>
          </a:solidFill>
        </a:ln>
      </dgm:spPr>
      <dgm:t>
        <a:bodyPr/>
        <a:lstStyle/>
        <a:p>
          <a:endParaRPr lang="en-US"/>
        </a:p>
      </dgm:t>
    </dgm:pt>
    <dgm:pt modelId="{7E04405D-22CA-4B56-9409-38BBCB5E0F52}" type="pres">
      <dgm:prSet presAssocID="{6816DDC1-6337-47DD-93D0-3EF5206E6EBA}" presName="sibTrans" presStyleCnt="0"/>
      <dgm:spPr/>
    </dgm:pt>
    <dgm:pt modelId="{788BF415-8764-4319-8274-404600AC4D63}" type="pres">
      <dgm:prSet presAssocID="{6816DDC1-6337-47DD-93D0-3EF5206E6EBA}" presName="space" presStyleCnt="0"/>
      <dgm:spPr/>
    </dgm:pt>
    <dgm:pt modelId="{BEA7607D-7A90-48B8-A834-4A718983A8F1}" type="pres">
      <dgm:prSet presAssocID="{15662591-0BF3-49E1-B9A0-0D3FD8028D5D}" presName="composite" presStyleCnt="0"/>
      <dgm:spPr/>
    </dgm:pt>
    <dgm:pt modelId="{15458C63-7181-4334-941F-40E0F70E0AEF}" type="pres">
      <dgm:prSet presAssocID="{15662591-0BF3-49E1-B9A0-0D3FD8028D5D}" presName="LShape" presStyleLbl="alignNode1" presStyleIdx="2" presStyleCnt="7" custLinFactNeighborX="1626" custLinFactNeighborY="-23612"/>
      <dgm:spPr>
        <a:solidFill>
          <a:srgbClr val="7030A0"/>
        </a:solidFill>
        <a:ln>
          <a:solidFill>
            <a:srgbClr val="7030A0"/>
          </a:solidFill>
        </a:ln>
      </dgm:spPr>
      <dgm:t>
        <a:bodyPr/>
        <a:lstStyle/>
        <a:p>
          <a:endParaRPr lang="en-US"/>
        </a:p>
      </dgm:t>
    </dgm:pt>
    <dgm:pt modelId="{1DA2AA8B-A1C8-4CEF-BECC-282977F40094}" type="pres">
      <dgm:prSet presAssocID="{15662591-0BF3-49E1-B9A0-0D3FD8028D5D}" presName="ParentText" presStyleLbl="revTx" presStyleIdx="1" presStyleCnt="4" custLinFactNeighborX="1801" custLinFactNeighborY="-17931">
        <dgm:presLayoutVars>
          <dgm:chMax val="0"/>
          <dgm:chPref val="0"/>
          <dgm:bulletEnabled val="1"/>
        </dgm:presLayoutVars>
      </dgm:prSet>
      <dgm:spPr/>
      <dgm:t>
        <a:bodyPr/>
        <a:lstStyle/>
        <a:p>
          <a:endParaRPr lang="en-US"/>
        </a:p>
      </dgm:t>
    </dgm:pt>
    <dgm:pt modelId="{09CD8788-9261-4D5D-BAFD-E8F3D8B22F26}" type="pres">
      <dgm:prSet presAssocID="{15662591-0BF3-49E1-B9A0-0D3FD8028D5D}" presName="Triangle" presStyleLbl="alignNode1" presStyleIdx="3" presStyleCnt="7" custLinFactNeighborX="9546" custLinFactNeighborY="-83304"/>
      <dgm:spPr>
        <a:solidFill>
          <a:srgbClr val="7030A0"/>
        </a:solidFill>
        <a:ln>
          <a:solidFill>
            <a:srgbClr val="7030A0"/>
          </a:solidFill>
        </a:ln>
      </dgm:spPr>
      <dgm:t>
        <a:bodyPr/>
        <a:lstStyle/>
        <a:p>
          <a:endParaRPr lang="en-US"/>
        </a:p>
      </dgm:t>
    </dgm:pt>
    <dgm:pt modelId="{B8C4085D-6994-4226-BDC5-CE58B5096567}" type="pres">
      <dgm:prSet presAssocID="{19C78146-AD9A-441E-937A-7E30E55F375E}" presName="sibTrans" presStyleCnt="0"/>
      <dgm:spPr/>
    </dgm:pt>
    <dgm:pt modelId="{4F091686-4E2C-412F-A11C-0BDDF1776BEC}" type="pres">
      <dgm:prSet presAssocID="{19C78146-AD9A-441E-937A-7E30E55F375E}" presName="space" presStyleCnt="0"/>
      <dgm:spPr/>
    </dgm:pt>
    <dgm:pt modelId="{9BF11BB5-2321-427E-8F6D-36F09EBE7001}" type="pres">
      <dgm:prSet presAssocID="{313A321F-F03B-45A8-88A1-A9E688071BC5}" presName="composite" presStyleCnt="0"/>
      <dgm:spPr/>
    </dgm:pt>
    <dgm:pt modelId="{94685656-0AA8-4D11-B035-64DE45ED1C30}" type="pres">
      <dgm:prSet presAssocID="{313A321F-F03B-45A8-88A1-A9E688071BC5}" presName="LShape" presStyleLbl="alignNode1" presStyleIdx="4" presStyleCnt="7" custLinFactNeighborX="1626" custLinFactNeighborY="-23612"/>
      <dgm:spPr>
        <a:solidFill>
          <a:srgbClr val="7030A0"/>
        </a:solidFill>
        <a:ln>
          <a:solidFill>
            <a:srgbClr val="7030A0"/>
          </a:solidFill>
        </a:ln>
      </dgm:spPr>
      <dgm:t>
        <a:bodyPr/>
        <a:lstStyle/>
        <a:p>
          <a:endParaRPr lang="en-US"/>
        </a:p>
      </dgm:t>
    </dgm:pt>
    <dgm:pt modelId="{85D829E1-8705-457C-A5E6-A9AE27B96788}" type="pres">
      <dgm:prSet presAssocID="{313A321F-F03B-45A8-88A1-A9E688071BC5}" presName="ParentText" presStyleLbl="revTx" presStyleIdx="2" presStyleCnt="4" custScaleX="106687" custLinFactNeighborX="1801" custLinFactNeighborY="-17931">
        <dgm:presLayoutVars>
          <dgm:chMax val="0"/>
          <dgm:chPref val="0"/>
          <dgm:bulletEnabled val="1"/>
        </dgm:presLayoutVars>
      </dgm:prSet>
      <dgm:spPr/>
      <dgm:t>
        <a:bodyPr/>
        <a:lstStyle/>
        <a:p>
          <a:endParaRPr lang="en-US"/>
        </a:p>
      </dgm:t>
    </dgm:pt>
    <dgm:pt modelId="{896CE51D-2363-4CF3-B20B-35AD5C23B04B}" type="pres">
      <dgm:prSet presAssocID="{313A321F-F03B-45A8-88A1-A9E688071BC5}" presName="Triangle" presStyleLbl="alignNode1" presStyleIdx="5" presStyleCnt="7" custLinFactNeighborX="9546" custLinFactNeighborY="-83304"/>
      <dgm:spPr>
        <a:solidFill>
          <a:srgbClr val="7030A0"/>
        </a:solidFill>
        <a:ln>
          <a:solidFill>
            <a:srgbClr val="7030A0"/>
          </a:solidFill>
        </a:ln>
      </dgm:spPr>
      <dgm:t>
        <a:bodyPr/>
        <a:lstStyle/>
        <a:p>
          <a:endParaRPr lang="en-US"/>
        </a:p>
      </dgm:t>
    </dgm:pt>
    <dgm:pt modelId="{2FEF0D18-3308-4CFC-86F7-8BA694E2E3C2}" type="pres">
      <dgm:prSet presAssocID="{7EE74777-9ABF-43C6-83DC-328EB2499C21}" presName="sibTrans" presStyleCnt="0"/>
      <dgm:spPr/>
    </dgm:pt>
    <dgm:pt modelId="{DED6B8F8-A93C-42A9-AA06-E32B58AECFD4}" type="pres">
      <dgm:prSet presAssocID="{7EE74777-9ABF-43C6-83DC-328EB2499C21}" presName="space" presStyleCnt="0"/>
      <dgm:spPr/>
    </dgm:pt>
    <dgm:pt modelId="{B5CBD451-C1AB-4677-9C8B-A8E74A0B5965}" type="pres">
      <dgm:prSet presAssocID="{C362C57D-F4A7-4B6A-890C-0EF6F9E9FC99}" presName="composite" presStyleCnt="0"/>
      <dgm:spPr/>
    </dgm:pt>
    <dgm:pt modelId="{41D685C6-3B2A-460C-83C3-92F4F28C45B7}" type="pres">
      <dgm:prSet presAssocID="{C362C57D-F4A7-4B6A-890C-0EF6F9E9FC99}" presName="LShape" presStyleLbl="alignNode1" presStyleIdx="6" presStyleCnt="7" custLinFactNeighborX="1626" custLinFactNeighborY="-23612"/>
      <dgm:spPr>
        <a:solidFill>
          <a:srgbClr val="7030A0"/>
        </a:solidFill>
        <a:ln>
          <a:solidFill>
            <a:srgbClr val="7030A0"/>
          </a:solidFill>
        </a:ln>
      </dgm:spPr>
      <dgm:t>
        <a:bodyPr/>
        <a:lstStyle/>
        <a:p>
          <a:endParaRPr lang="en-US"/>
        </a:p>
      </dgm:t>
    </dgm:pt>
    <dgm:pt modelId="{26C1F7D8-0671-4B6C-9BF1-F6DA3DA2E64C}" type="pres">
      <dgm:prSet presAssocID="{C362C57D-F4A7-4B6A-890C-0EF6F9E9FC99}" presName="ParentText" presStyleLbl="revTx" presStyleIdx="3" presStyleCnt="4" custScaleX="102988" custLinFactNeighborX="1801" custLinFactNeighborY="-17931">
        <dgm:presLayoutVars>
          <dgm:chMax val="0"/>
          <dgm:chPref val="0"/>
          <dgm:bulletEnabled val="1"/>
        </dgm:presLayoutVars>
      </dgm:prSet>
      <dgm:spPr/>
      <dgm:t>
        <a:bodyPr/>
        <a:lstStyle/>
        <a:p>
          <a:endParaRPr lang="en-US"/>
        </a:p>
      </dgm:t>
    </dgm:pt>
  </dgm:ptLst>
  <dgm:cxnLst>
    <dgm:cxn modelId="{D4994BA4-EEBD-4450-87D6-4C0620609E4B}" type="presOf" srcId="{B1C28BA5-73F6-4B86-AB8E-6C8FA1B54FAB}" destId="{9B2AE469-7FBA-445C-AE3F-848C6638E791}" srcOrd="0" destOrd="0" presId="urn:microsoft.com/office/officeart/2009/3/layout/StepUpProcess"/>
    <dgm:cxn modelId="{9D49E6E8-F42A-4053-A719-ADBDB1144009}" type="presOf" srcId="{15662591-0BF3-49E1-B9A0-0D3FD8028D5D}" destId="{1DA2AA8B-A1C8-4CEF-BECC-282977F40094}" srcOrd="0" destOrd="0" presId="urn:microsoft.com/office/officeart/2009/3/layout/StepUpProcess"/>
    <dgm:cxn modelId="{EDBA1692-DFC8-41CC-AA9A-C5172AE9911E}" srcId="{B1C28BA5-73F6-4B86-AB8E-6C8FA1B54FAB}" destId="{EE3EEB29-6476-4E74-9E0F-BAE617D581BD}" srcOrd="0" destOrd="0" parTransId="{0A87DE0D-3239-44F7-9E36-5647D147E8DC}" sibTransId="{6816DDC1-6337-47DD-93D0-3EF5206E6EBA}"/>
    <dgm:cxn modelId="{C2C5CB76-2035-46BA-8849-FAC75E4FF685}" type="presOf" srcId="{EE3EEB29-6476-4E74-9E0F-BAE617D581BD}" destId="{A0577867-7D79-4750-BA38-D56A7F188CD7}" srcOrd="0" destOrd="0" presId="urn:microsoft.com/office/officeart/2009/3/layout/StepUpProcess"/>
    <dgm:cxn modelId="{8CE88508-AE53-4C7B-9916-3BCABEC37013}" srcId="{B1C28BA5-73F6-4B86-AB8E-6C8FA1B54FAB}" destId="{313A321F-F03B-45A8-88A1-A9E688071BC5}" srcOrd="2" destOrd="0" parTransId="{9830DEEE-BC6B-42AF-ADFB-19ABE5836E74}" sibTransId="{7EE74777-9ABF-43C6-83DC-328EB2499C21}"/>
    <dgm:cxn modelId="{1A238895-9BD2-4CD1-A62A-AB2AEBA8B9CD}" srcId="{B1C28BA5-73F6-4B86-AB8E-6C8FA1B54FAB}" destId="{C362C57D-F4A7-4B6A-890C-0EF6F9E9FC99}" srcOrd="3" destOrd="0" parTransId="{D2CA4E55-2670-4B3B-AB0F-6AD7F6FC1379}" sibTransId="{EF212711-7FA1-41A5-9CB3-5CC5EC2A20E0}"/>
    <dgm:cxn modelId="{7F142616-D8B0-45DB-BDD4-852C9F0230E9}" srcId="{B1C28BA5-73F6-4B86-AB8E-6C8FA1B54FAB}" destId="{15662591-0BF3-49E1-B9A0-0D3FD8028D5D}" srcOrd="1" destOrd="0" parTransId="{D0EE4808-1CC3-4F4D-B177-B6E465F7C1EF}" sibTransId="{19C78146-AD9A-441E-937A-7E30E55F375E}"/>
    <dgm:cxn modelId="{4BB8E8F6-D09E-4B36-9DF8-D5FA93028BB5}" type="presOf" srcId="{C362C57D-F4A7-4B6A-890C-0EF6F9E9FC99}" destId="{26C1F7D8-0671-4B6C-9BF1-F6DA3DA2E64C}" srcOrd="0" destOrd="0" presId="urn:microsoft.com/office/officeart/2009/3/layout/StepUpProcess"/>
    <dgm:cxn modelId="{D52B4693-760C-4385-9B09-B634BB50E197}" type="presOf" srcId="{313A321F-F03B-45A8-88A1-A9E688071BC5}" destId="{85D829E1-8705-457C-A5E6-A9AE27B96788}" srcOrd="0" destOrd="0" presId="urn:microsoft.com/office/officeart/2009/3/layout/StepUpProcess"/>
    <dgm:cxn modelId="{DA1689A7-79F8-49C2-8610-D475873A118D}" type="presParOf" srcId="{9B2AE469-7FBA-445C-AE3F-848C6638E791}" destId="{174F2646-F3AA-48A9-BD5C-F30A92FCBE87}" srcOrd="0" destOrd="0" presId="urn:microsoft.com/office/officeart/2009/3/layout/StepUpProcess"/>
    <dgm:cxn modelId="{A19ABF92-EB39-4843-B519-BFE3F929974C}" type="presParOf" srcId="{174F2646-F3AA-48A9-BD5C-F30A92FCBE87}" destId="{7E2B2DA5-CA37-4F6A-87B1-4CE2CCD06253}" srcOrd="0" destOrd="0" presId="urn:microsoft.com/office/officeart/2009/3/layout/StepUpProcess"/>
    <dgm:cxn modelId="{BABF76FC-A3FD-4D5E-AB38-6166FD6DFF3E}" type="presParOf" srcId="{174F2646-F3AA-48A9-BD5C-F30A92FCBE87}" destId="{A0577867-7D79-4750-BA38-D56A7F188CD7}" srcOrd="1" destOrd="0" presId="urn:microsoft.com/office/officeart/2009/3/layout/StepUpProcess"/>
    <dgm:cxn modelId="{63E1066E-A0A7-4F40-92D8-C78D7F354ECD}" type="presParOf" srcId="{174F2646-F3AA-48A9-BD5C-F30A92FCBE87}" destId="{603157AA-588F-492D-8D31-DB93B7AD5801}" srcOrd="2" destOrd="0" presId="urn:microsoft.com/office/officeart/2009/3/layout/StepUpProcess"/>
    <dgm:cxn modelId="{730A38EF-D42F-459E-8352-53C62CA2B2B9}" type="presParOf" srcId="{9B2AE469-7FBA-445C-AE3F-848C6638E791}" destId="{7E04405D-22CA-4B56-9409-38BBCB5E0F52}" srcOrd="1" destOrd="0" presId="urn:microsoft.com/office/officeart/2009/3/layout/StepUpProcess"/>
    <dgm:cxn modelId="{6505AB3B-E06D-4CEB-A370-65F53D9A4B0A}" type="presParOf" srcId="{7E04405D-22CA-4B56-9409-38BBCB5E0F52}" destId="{788BF415-8764-4319-8274-404600AC4D63}" srcOrd="0" destOrd="0" presId="urn:microsoft.com/office/officeart/2009/3/layout/StepUpProcess"/>
    <dgm:cxn modelId="{ABF1505D-BC66-47A3-AA1A-A31A7BA126F7}" type="presParOf" srcId="{9B2AE469-7FBA-445C-AE3F-848C6638E791}" destId="{BEA7607D-7A90-48B8-A834-4A718983A8F1}" srcOrd="2" destOrd="0" presId="urn:microsoft.com/office/officeart/2009/3/layout/StepUpProcess"/>
    <dgm:cxn modelId="{F088B506-DEDB-477C-BFE8-2B4CD348CF11}" type="presParOf" srcId="{BEA7607D-7A90-48B8-A834-4A718983A8F1}" destId="{15458C63-7181-4334-941F-40E0F70E0AEF}" srcOrd="0" destOrd="0" presId="urn:microsoft.com/office/officeart/2009/3/layout/StepUpProcess"/>
    <dgm:cxn modelId="{73666D22-6086-4061-8B27-0243CE9BFE37}" type="presParOf" srcId="{BEA7607D-7A90-48B8-A834-4A718983A8F1}" destId="{1DA2AA8B-A1C8-4CEF-BECC-282977F40094}" srcOrd="1" destOrd="0" presId="urn:microsoft.com/office/officeart/2009/3/layout/StepUpProcess"/>
    <dgm:cxn modelId="{C67C9056-A1A3-4178-8380-B80DB989188D}" type="presParOf" srcId="{BEA7607D-7A90-48B8-A834-4A718983A8F1}" destId="{09CD8788-9261-4D5D-BAFD-E8F3D8B22F26}" srcOrd="2" destOrd="0" presId="urn:microsoft.com/office/officeart/2009/3/layout/StepUpProcess"/>
    <dgm:cxn modelId="{085920D6-3A67-4DE8-ABEF-B5469E2CE2BC}" type="presParOf" srcId="{9B2AE469-7FBA-445C-AE3F-848C6638E791}" destId="{B8C4085D-6994-4226-BDC5-CE58B5096567}" srcOrd="3" destOrd="0" presId="urn:microsoft.com/office/officeart/2009/3/layout/StepUpProcess"/>
    <dgm:cxn modelId="{B5429092-7E27-4491-9E8F-9FBBDC2C296D}" type="presParOf" srcId="{B8C4085D-6994-4226-BDC5-CE58B5096567}" destId="{4F091686-4E2C-412F-A11C-0BDDF1776BEC}" srcOrd="0" destOrd="0" presId="urn:microsoft.com/office/officeart/2009/3/layout/StepUpProcess"/>
    <dgm:cxn modelId="{5FB125DB-79E8-4CF8-A85B-D1DE2966CC51}" type="presParOf" srcId="{9B2AE469-7FBA-445C-AE3F-848C6638E791}" destId="{9BF11BB5-2321-427E-8F6D-36F09EBE7001}" srcOrd="4" destOrd="0" presId="urn:microsoft.com/office/officeart/2009/3/layout/StepUpProcess"/>
    <dgm:cxn modelId="{68658CB9-E594-42D1-B5E0-E3ED68C57070}" type="presParOf" srcId="{9BF11BB5-2321-427E-8F6D-36F09EBE7001}" destId="{94685656-0AA8-4D11-B035-64DE45ED1C30}" srcOrd="0" destOrd="0" presId="urn:microsoft.com/office/officeart/2009/3/layout/StepUpProcess"/>
    <dgm:cxn modelId="{7EC71782-3CD9-42B6-9536-E4E17DC2C6E0}" type="presParOf" srcId="{9BF11BB5-2321-427E-8F6D-36F09EBE7001}" destId="{85D829E1-8705-457C-A5E6-A9AE27B96788}" srcOrd="1" destOrd="0" presId="urn:microsoft.com/office/officeart/2009/3/layout/StepUpProcess"/>
    <dgm:cxn modelId="{292E9DA0-0005-4DD2-82DB-F599371746B5}" type="presParOf" srcId="{9BF11BB5-2321-427E-8F6D-36F09EBE7001}" destId="{896CE51D-2363-4CF3-B20B-35AD5C23B04B}" srcOrd="2" destOrd="0" presId="urn:microsoft.com/office/officeart/2009/3/layout/StepUpProcess"/>
    <dgm:cxn modelId="{643FFAEC-BD09-4076-B595-28FD977FDC7A}" type="presParOf" srcId="{9B2AE469-7FBA-445C-AE3F-848C6638E791}" destId="{2FEF0D18-3308-4CFC-86F7-8BA694E2E3C2}" srcOrd="5" destOrd="0" presId="urn:microsoft.com/office/officeart/2009/3/layout/StepUpProcess"/>
    <dgm:cxn modelId="{104E9DED-34D9-4E48-98B6-407B5BA857A8}" type="presParOf" srcId="{2FEF0D18-3308-4CFC-86F7-8BA694E2E3C2}" destId="{DED6B8F8-A93C-42A9-AA06-E32B58AECFD4}" srcOrd="0" destOrd="0" presId="urn:microsoft.com/office/officeart/2009/3/layout/StepUpProcess"/>
    <dgm:cxn modelId="{5E33B020-39C2-45D8-AEA7-A609181C274D}" type="presParOf" srcId="{9B2AE469-7FBA-445C-AE3F-848C6638E791}" destId="{B5CBD451-C1AB-4677-9C8B-A8E74A0B5965}" srcOrd="6" destOrd="0" presId="urn:microsoft.com/office/officeart/2009/3/layout/StepUpProcess"/>
    <dgm:cxn modelId="{A4182C12-14DB-42A8-9FAE-2F035E36E514}" type="presParOf" srcId="{B5CBD451-C1AB-4677-9C8B-A8E74A0B5965}" destId="{41D685C6-3B2A-460C-83C3-92F4F28C45B7}" srcOrd="0" destOrd="0" presId="urn:microsoft.com/office/officeart/2009/3/layout/StepUpProcess"/>
    <dgm:cxn modelId="{508BF7D6-8E19-4F34-9166-EB0D2CA9F192}" type="presParOf" srcId="{B5CBD451-C1AB-4677-9C8B-A8E74A0B5965}" destId="{26C1F7D8-0671-4B6C-9BF1-F6DA3DA2E64C}"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0.31584</cdr:x>
      <cdr:y>0.03019</cdr:y>
    </cdr:from>
    <cdr:to>
      <cdr:x>0.52321</cdr:x>
      <cdr:y>0.97223</cdr:y>
    </cdr:to>
    <cdr:sp macro="" textlink="">
      <cdr:nvSpPr>
        <cdr:cNvPr id="4" name="Rectangle 3"/>
        <cdr:cNvSpPr/>
      </cdr:nvSpPr>
      <cdr:spPr>
        <a:xfrm xmlns:a="http://schemas.openxmlformats.org/drawingml/2006/main">
          <a:off x="2003425" y="85989"/>
          <a:ext cx="1315407" cy="2682907"/>
        </a:xfrm>
        <a:prstGeom xmlns:a="http://schemas.openxmlformats.org/drawingml/2006/main" prst="rect">
          <a:avLst/>
        </a:prstGeom>
        <a:solidFill xmlns:a="http://schemas.openxmlformats.org/drawingml/2006/main">
          <a:srgbClr val="9DDF9D">
            <a:alpha val="2902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0.73051</cdr:x>
      <cdr:y>0.03113</cdr:y>
    </cdr:from>
    <cdr:to>
      <cdr:x>0.93661</cdr:x>
      <cdr:y>0.96354</cdr:y>
    </cdr:to>
    <cdr:sp macro="" textlink="">
      <cdr:nvSpPr>
        <cdr:cNvPr id="8" name="Rectangle 7"/>
        <cdr:cNvSpPr/>
      </cdr:nvSpPr>
      <cdr:spPr>
        <a:xfrm xmlns:a="http://schemas.openxmlformats.org/drawingml/2006/main">
          <a:off x="6679765" y="113864"/>
          <a:ext cx="1884571" cy="3410386"/>
        </a:xfrm>
        <a:prstGeom xmlns:a="http://schemas.openxmlformats.org/drawingml/2006/main" prst="rect">
          <a:avLst/>
        </a:prstGeom>
        <a:solidFill xmlns:a="http://schemas.openxmlformats.org/drawingml/2006/main">
          <a:srgbClr val="9DDF9D">
            <a:alpha val="29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0.03107</cdr:x>
      <cdr:y>0.02604</cdr:y>
    </cdr:from>
    <cdr:to>
      <cdr:x>0.11058</cdr:x>
      <cdr:y>0.97214</cdr:y>
    </cdr:to>
    <cdr:sp macro="" textlink="">
      <cdr:nvSpPr>
        <cdr:cNvPr id="2" name="TextBox 14"/>
        <cdr:cNvSpPr txBox="1"/>
      </cdr:nvSpPr>
      <cdr:spPr>
        <a:xfrm xmlns:a="http://schemas.openxmlformats.org/drawingml/2006/main" rot="10800000">
          <a:off x="284104" y="95249"/>
          <a:ext cx="727040" cy="3460450"/>
        </a:xfrm>
        <a:prstGeom xmlns:a="http://schemas.openxmlformats.org/drawingml/2006/main" prst="rect">
          <a:avLst/>
        </a:prstGeom>
        <a:solidFill xmlns:a="http://schemas.openxmlformats.org/drawingml/2006/main">
          <a:srgbClr val="339933"/>
        </a:solidFill>
        <a:ln xmlns:a="http://schemas.openxmlformats.org/drawingml/2006/main" w="9525" cmpd="sng">
          <a:solidFill>
            <a:sysClr val="window" lastClr="FFFFFF">
              <a:shade val="50000"/>
            </a:sysClr>
          </a:solid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vert="eaVert" wrap="square" rtlCol="0" anchor="ct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ctr"/>
          <a:r>
            <a:rPr lang="en-US" sz="1100" b="1"/>
            <a:t> Mean score on the numeracy scale</a:t>
          </a:r>
        </a:p>
      </cdr:txBody>
    </cdr:sp>
  </cdr:relSizeAnchor>
  <cdr:relSizeAnchor xmlns:cdr="http://schemas.openxmlformats.org/drawingml/2006/chartDrawing">
    <cdr:from>
      <cdr:x>0.96836</cdr:x>
      <cdr:y>0.44879</cdr:y>
    </cdr:from>
    <cdr:to>
      <cdr:x>0.99575</cdr:x>
      <cdr:y>0.57534</cdr:y>
    </cdr:to>
    <cdr:sp macro="" textlink="">
      <cdr:nvSpPr>
        <cdr:cNvPr id="3" name="TextBox 1"/>
        <cdr:cNvSpPr txBox="1"/>
      </cdr:nvSpPr>
      <cdr:spPr>
        <a:xfrm xmlns:a="http://schemas.openxmlformats.org/drawingml/2006/main">
          <a:off x="8854718" y="1641490"/>
          <a:ext cx="250453" cy="462884"/>
        </a:xfrm>
        <a:prstGeom xmlns:a="http://schemas.openxmlformats.org/drawingml/2006/main" prst="rect">
          <a:avLst/>
        </a:prstGeom>
      </cdr:spPr>
      <cdr:txBody>
        <a:bodyPr xmlns:a="http://schemas.openxmlformats.org/drawingml/2006/main" vert="vert270" wrap="none" lIns="0" tIns="0" rIns="0" bIns="0"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600"/>
            <a:t>Score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EF2B3-96A4-D945-A8B4-4FFBE692FB81}" type="datetimeFigureOut">
              <a:rPr lang="en-US" smtClean="0"/>
              <a:pPr/>
              <a:t>7/11/2017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74F6DE-42CE-664B-99ED-0476190FAEC5}" type="slidenum">
              <a:rPr lang="en-US" smtClean="0"/>
              <a:pPr/>
              <a:t>‹#›</a:t>
            </a:fld>
            <a:endParaRPr lang="en-US"/>
          </a:p>
        </p:txBody>
      </p:sp>
    </p:spTree>
    <p:extLst>
      <p:ext uri="{BB962C8B-B14F-4D97-AF65-F5344CB8AC3E}">
        <p14:creationId xmlns:p14="http://schemas.microsoft.com/office/powerpoint/2010/main" val="9862294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2</a:t>
            </a:fld>
            <a:endParaRPr lang="en-US" dirty="0"/>
          </a:p>
        </p:txBody>
      </p:sp>
    </p:spTree>
    <p:extLst>
      <p:ext uri="{BB962C8B-B14F-4D97-AF65-F5344CB8AC3E}">
        <p14:creationId xmlns:p14="http://schemas.microsoft.com/office/powerpoint/2010/main" val="1037388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ITC Franklin Gothic Std Bk Cd"/>
              <a:ea typeface="ＭＳ Ｐゴシック" pitchFamily="-48" charset="-128"/>
              <a:cs typeface="ＭＳ Ｐゴシック"/>
            </a:endParaRPr>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3</a:t>
            </a:fld>
            <a:endParaRPr lang="en-US" dirty="0"/>
          </a:p>
        </p:txBody>
      </p:sp>
    </p:spTree>
    <p:extLst>
      <p:ext uri="{BB962C8B-B14F-4D97-AF65-F5344CB8AC3E}">
        <p14:creationId xmlns:p14="http://schemas.microsoft.com/office/powerpoint/2010/main" val="3908162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defTabSz="899404">
              <a:defRPr/>
            </a:pPr>
            <a:r>
              <a:rPr lang="en-US" b="1" dirty="0" smtClean="0"/>
              <a:t>Look at these levels carefully: in US, our average is near</a:t>
            </a:r>
            <a:r>
              <a:rPr lang="en-US" b="1" baseline="0" dirty="0" smtClean="0"/>
              <a:t> the top of Level 2.  THE OECD defines proficiency as Level 3. </a:t>
            </a:r>
          </a:p>
          <a:p>
            <a:pPr defTabSz="899404">
              <a:defRPr/>
            </a:pPr>
            <a:endParaRPr lang="en-US" b="1" baseline="0" dirty="0" smtClean="0"/>
          </a:p>
          <a:p>
            <a:pPr defTabSz="899404">
              <a:defRPr/>
            </a:pPr>
            <a:r>
              <a:rPr lang="en-US" b="1" dirty="0" smtClean="0"/>
              <a:t>Below Level 1</a:t>
            </a:r>
            <a:r>
              <a:rPr lang="en-US" dirty="0" smtClean="0"/>
              <a:t>: </a:t>
            </a:r>
            <a:r>
              <a:rPr lang="en-US" dirty="0"/>
              <a:t>Individuals at this level can read brief texts on familiar topics and locate a single piece of specific information identical in form to information in the question or directive. They are not required to understand the structure of sentences or paragraphs and only basic vocabulary knowledge is required. Tasks below Level 1 do not make use of any features specific to digital texts.</a:t>
            </a:r>
          </a:p>
          <a:p>
            <a:pPr defTabSz="899404">
              <a:defRPr/>
            </a:pPr>
            <a:r>
              <a:rPr lang="en-US" b="1" dirty="0"/>
              <a:t>Level 1</a:t>
            </a:r>
            <a:r>
              <a:rPr lang="en-US" dirty="0"/>
              <a:t>: Individuals at this level can read relatively short digital or print continuous, non-continuous, or mixed texts to locate a single piece of information, which is identical to or synonymous with the information given in the question or directive. These texts contain little competing information. Adults performing at this level can complete single forms, understand basic vocabulary, determine the meaning of sentences, and read continuous texts with a degree of fluency. </a:t>
            </a:r>
          </a:p>
          <a:p>
            <a:pPr defTabSz="899404">
              <a:defRPr/>
            </a:pPr>
            <a:r>
              <a:rPr lang="en-US" b="1" dirty="0"/>
              <a:t>Level 2</a:t>
            </a:r>
            <a:r>
              <a:rPr lang="en-US" dirty="0"/>
              <a:t>: Individuals at this level can integrate two or more pieces of information based on criteria, compare and contrast or reason about information and make low-level inferences. They can navigate within digital texts to access and identify information from various parts of a document.</a:t>
            </a:r>
          </a:p>
          <a:p>
            <a:pPr defTabSz="899404">
              <a:defRPr/>
            </a:pPr>
            <a:r>
              <a:rPr lang="en-US" b="1" dirty="0"/>
              <a:t>Level 3: </a:t>
            </a:r>
            <a:r>
              <a:rPr lang="en-US" dirty="0"/>
              <a:t>Individuals at this level can understand and respond appropriately to dense or lengthy texts, including continuous, non-continuous, mixed, or multiple pages. They understand text structures and rhetorical devices and can identify, interpret, or evaluate one or more pieces of information and make appropriate inferences. They can also perform multi-step operations and select relevant data from competing information in order to identify and formulate responses.</a:t>
            </a:r>
            <a:endParaRPr lang="en-US" b="1" dirty="0"/>
          </a:p>
          <a:p>
            <a:pPr defTabSz="899404">
              <a:defRPr/>
            </a:pPr>
            <a:r>
              <a:rPr lang="en-US" b="1" dirty="0"/>
              <a:t>Level 4: </a:t>
            </a:r>
            <a:r>
              <a:rPr lang="en-US" dirty="0"/>
              <a:t>Individuals at this level can perform multiple-step operations to integrate, interpret, or synthesize information from complex or lengthy continuous, non-continuous, mixed, or multiple-type texts that involve conditional and/or competing information. They can make complex inferences and appropriately apply background knowledge as well as interpret or evaluate subtle truth claims or arguments.</a:t>
            </a:r>
            <a:endParaRPr lang="en-US" b="1" dirty="0"/>
          </a:p>
          <a:p>
            <a:pPr defTabSz="899404">
              <a:defRPr/>
            </a:pPr>
            <a:r>
              <a:rPr lang="en-US" b="1" dirty="0"/>
              <a:t>Level 5: </a:t>
            </a:r>
            <a:r>
              <a:rPr lang="en-US" dirty="0"/>
              <a:t>Individuals at this level can perform tasks that involve searching for and integrating information across multiple, dense texts; constructing synthesis of similar and contrasting ideas or points of view, or evaluating evidence and arguments. They can apply and evaluate logical and conceptual models, and evaluate the reliability of evidentiary sources and select key information. They are aware of subtle, rhetorical cues and are able to make high-level inferences or use specialized background knowledge.</a:t>
            </a:r>
            <a:endParaRPr lang="en-US" b="1" dirty="0"/>
          </a:p>
          <a:p>
            <a:pPr defTabSz="899404">
              <a:defRPr/>
            </a:pPr>
            <a:endParaRPr lang="en-US" dirty="0"/>
          </a:p>
          <a:p>
            <a:pPr defTabSz="899404">
              <a:defRPr/>
            </a:pPr>
            <a:endParaRPr lang="en-US" dirty="0"/>
          </a:p>
          <a:p>
            <a:endParaRPr lang="en-US"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5</a:t>
            </a:fld>
            <a:endParaRPr lang="en-US"/>
          </a:p>
        </p:txBody>
      </p:sp>
    </p:spTree>
    <p:extLst>
      <p:ext uri="{BB962C8B-B14F-4D97-AF65-F5344CB8AC3E}">
        <p14:creationId xmlns:p14="http://schemas.microsoft.com/office/powerpoint/2010/main" val="2563686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ITC Franklin Gothic Std Bk Cd"/>
                <a:ea typeface="ＭＳ Ｐゴシック" pitchFamily="-48" charset="-128"/>
                <a:cs typeface="ＭＳ Ｐゴシック"/>
              </a:rPr>
              <a:t>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6</a:t>
            </a:fld>
            <a:endParaRPr lang="en-US" dirty="0"/>
          </a:p>
        </p:txBody>
      </p:sp>
    </p:spTree>
    <p:extLst>
      <p:ext uri="{BB962C8B-B14F-4D97-AF65-F5344CB8AC3E}">
        <p14:creationId xmlns:p14="http://schemas.microsoft.com/office/powerpoint/2010/main" val="2004443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5148" indent="-225148" defTabSz="900593" eaLnBrk="0" fontAlgn="base" hangingPunct="0">
              <a:spcBef>
                <a:spcPct val="30000"/>
              </a:spcBef>
              <a:spcAft>
                <a:spcPct val="0"/>
              </a:spcAft>
              <a:buFont typeface="+mj-lt"/>
              <a:buNone/>
              <a:defRPr/>
            </a:pPr>
            <a:endParaRPr lang="en-US"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7</a:t>
            </a:fld>
            <a:endParaRPr lang="en-US" dirty="0"/>
          </a:p>
        </p:txBody>
      </p:sp>
    </p:spTree>
    <p:extLst>
      <p:ext uri="{BB962C8B-B14F-4D97-AF65-F5344CB8AC3E}">
        <p14:creationId xmlns:p14="http://schemas.microsoft.com/office/powerpoint/2010/main" val="3107518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899404">
              <a:defRPr/>
            </a:pPr>
            <a:r>
              <a:rPr lang="en-US" b="1" dirty="0" smtClean="0"/>
              <a:t>Again – let’s look at levels.  This time our average is solidly in the middle of Level 2.  The OECD defines proficiency at Level 3 here as well.</a:t>
            </a:r>
          </a:p>
          <a:p>
            <a:pPr defTabSz="899404">
              <a:defRPr/>
            </a:pPr>
            <a:r>
              <a:rPr lang="en-US" b="1" dirty="0" smtClean="0"/>
              <a:t>Below Level 1: </a:t>
            </a:r>
            <a:r>
              <a:rPr lang="en-US" b="0" dirty="0" smtClean="0"/>
              <a:t>Adults at this level can only cope with very simple tasks set in concrete, familiar contexts where the mathematical content </a:t>
            </a:r>
          </a:p>
          <a:p>
            <a:pPr defTabSz="899404">
              <a:defRPr/>
            </a:pPr>
            <a:r>
              <a:rPr lang="en-US" b="0" dirty="0" smtClean="0"/>
              <a:t>is explicit and that require only simple processes such as counting; sorting; performing basic arithmetic operations with </a:t>
            </a:r>
          </a:p>
          <a:p>
            <a:pPr defTabSz="899404">
              <a:defRPr/>
            </a:pPr>
            <a:r>
              <a:rPr lang="en-US" b="0" dirty="0" smtClean="0"/>
              <a:t>whole numbers or money, or recognizing common spatial representations. Adults who score less than 176 points are </a:t>
            </a:r>
          </a:p>
          <a:p>
            <a:pPr defTabSz="899404">
              <a:defRPr/>
            </a:pPr>
            <a:r>
              <a:rPr lang="en-US" b="0" dirty="0" smtClean="0"/>
              <a:t>considered to be below Level 1. </a:t>
            </a:r>
            <a:endParaRPr lang="en-US" b="1" dirty="0" smtClean="0"/>
          </a:p>
          <a:p>
            <a:pPr defTabSz="899404">
              <a:defRPr/>
            </a:pPr>
            <a:r>
              <a:rPr lang="en-US" b="1" dirty="0"/>
              <a:t>Level 1: </a:t>
            </a:r>
            <a:r>
              <a:rPr lang="en-US" dirty="0"/>
              <a:t>Adults at Level 1 can complete tasks involving basic mathematical processes in common, concrete contexts where the </a:t>
            </a:r>
          </a:p>
          <a:p>
            <a:pPr defTabSz="899404">
              <a:defRPr/>
            </a:pPr>
            <a:r>
              <a:rPr lang="en-US" dirty="0"/>
              <a:t>mathematical content is explicit with little text and minimal distractors. They can perform one-step or simple processes </a:t>
            </a:r>
          </a:p>
          <a:p>
            <a:pPr defTabSz="899404">
              <a:defRPr/>
            </a:pPr>
            <a:r>
              <a:rPr lang="en-US" dirty="0"/>
              <a:t>involving counting, sorting, basic arithmetic operations, understanding simple percents, and locating and identifying </a:t>
            </a:r>
          </a:p>
          <a:p>
            <a:pPr defTabSz="899404">
              <a:defRPr/>
            </a:pPr>
            <a:r>
              <a:rPr lang="en-US" dirty="0"/>
              <a:t>elements of simple or common graphical or spatial representations.</a:t>
            </a:r>
          </a:p>
          <a:p>
            <a:pPr defTabSz="899404">
              <a:defRPr/>
            </a:pPr>
            <a:r>
              <a:rPr lang="en-US" b="1" dirty="0"/>
              <a:t>Level 2: </a:t>
            </a:r>
            <a:r>
              <a:rPr lang="en-US" dirty="0"/>
              <a:t>Adults at this level can successfully perform tasks that require identifying and acting upon mathematical information and </a:t>
            </a:r>
          </a:p>
          <a:p>
            <a:pPr defTabSz="899404">
              <a:defRPr/>
            </a:pPr>
            <a:r>
              <a:rPr lang="en-US" dirty="0"/>
              <a:t>ideas embedded in a range of common contexts where the mathematical content is fairly explicit or visual with relatively </a:t>
            </a:r>
          </a:p>
          <a:p>
            <a:pPr defTabSz="899404">
              <a:defRPr/>
            </a:pPr>
            <a:r>
              <a:rPr lang="en-US" dirty="0"/>
              <a:t>few distractors. The tasks may require applying two or more steps or processes involving, for example, calculations </a:t>
            </a:r>
          </a:p>
          <a:p>
            <a:pPr defTabSz="899404">
              <a:defRPr/>
            </a:pPr>
            <a:r>
              <a:rPr lang="en-US" dirty="0"/>
              <a:t>with whole numbers and common decimals, percents and fractions; simple measurement and spatial representations; </a:t>
            </a:r>
          </a:p>
          <a:p>
            <a:pPr defTabSz="899404">
              <a:defRPr/>
            </a:pPr>
            <a:r>
              <a:rPr lang="en-US" dirty="0"/>
              <a:t>estimation; or interpreting relatively simple data and statistics in texts, tables and graphs. </a:t>
            </a:r>
            <a:endParaRPr lang="en-US" b="1" dirty="0"/>
          </a:p>
          <a:p>
            <a:pPr defTabSz="899404">
              <a:defRPr/>
            </a:pPr>
            <a:r>
              <a:rPr lang="en-US" b="1" dirty="0"/>
              <a:t>Level 3: </a:t>
            </a:r>
            <a:r>
              <a:rPr lang="en-US" dirty="0"/>
              <a:t>Adults at Level 3 can successfully complete tasks that require an understanding of mathematical information that may </a:t>
            </a:r>
          </a:p>
          <a:p>
            <a:pPr defTabSz="899404">
              <a:defRPr/>
            </a:pPr>
            <a:r>
              <a:rPr lang="en-US" dirty="0"/>
              <a:t>be less explicit, embedded in contexts that are not always familiar, and represented in more complex ways. They can </a:t>
            </a:r>
          </a:p>
          <a:p>
            <a:pPr defTabSz="899404">
              <a:defRPr/>
            </a:pPr>
            <a:r>
              <a:rPr lang="en-US" dirty="0"/>
              <a:t>perform tasks requiring several steps and that may involve a choice of problem-solving strategies and relevant processes. </a:t>
            </a:r>
          </a:p>
          <a:p>
            <a:pPr defTabSz="899404">
              <a:defRPr/>
            </a:pPr>
            <a:r>
              <a:rPr lang="en-US" dirty="0"/>
              <a:t>They have a good sense of number and space; can recognize and work with mathematical relationships, patterns, and </a:t>
            </a:r>
          </a:p>
          <a:p>
            <a:pPr defTabSz="899404">
              <a:defRPr/>
            </a:pPr>
            <a:r>
              <a:rPr lang="en-US" dirty="0"/>
              <a:t>proportions expressed in verbal or numerical form; and can interpret and perform basic analyses of data and statistics </a:t>
            </a:r>
          </a:p>
          <a:p>
            <a:pPr defTabSz="899404">
              <a:defRPr/>
            </a:pPr>
            <a:r>
              <a:rPr lang="en-US" dirty="0"/>
              <a:t>in texts, tables and graphs. </a:t>
            </a:r>
            <a:endParaRPr lang="en-US" b="1" dirty="0"/>
          </a:p>
          <a:p>
            <a:pPr defTabSz="899404">
              <a:defRPr/>
            </a:pPr>
            <a:r>
              <a:rPr lang="en-US" b="1" dirty="0"/>
              <a:t>Level 4: </a:t>
            </a:r>
            <a:r>
              <a:rPr lang="en-US" dirty="0"/>
              <a:t>At this level, adults understand a broad range of mathematical information that may be complex, abstract or embedded </a:t>
            </a:r>
          </a:p>
          <a:p>
            <a:pPr defTabSz="899404">
              <a:defRPr/>
            </a:pPr>
            <a:r>
              <a:rPr lang="en-US" dirty="0"/>
              <a:t>in unfamiliar contexts. They can perform tasks involving multiple steps and select appropriate problem-solving strategies </a:t>
            </a:r>
          </a:p>
          <a:p>
            <a:pPr defTabSz="899404">
              <a:defRPr/>
            </a:pPr>
            <a:r>
              <a:rPr lang="en-US" dirty="0"/>
              <a:t>and processes. They can analyze and engage in more complex reasoning about quantities and data, statistics and chance, </a:t>
            </a:r>
          </a:p>
          <a:p>
            <a:pPr defTabSz="899404">
              <a:defRPr/>
            </a:pPr>
            <a:r>
              <a:rPr lang="en-US" dirty="0"/>
              <a:t>spatial relationships, change, proportions and formulae. They can also understand arguments and communicate well-reasoned explanations for answers or choices.</a:t>
            </a:r>
          </a:p>
          <a:p>
            <a:pPr defTabSz="899404">
              <a:defRPr/>
            </a:pPr>
            <a:r>
              <a:rPr lang="en-US" b="1" dirty="0"/>
              <a:t>Level 5: </a:t>
            </a:r>
            <a:r>
              <a:rPr lang="en-US" dirty="0"/>
              <a:t>Adults at Level 5 on the numeracy scale can understand complex representations, and abstract and formal mathematical </a:t>
            </a:r>
          </a:p>
          <a:p>
            <a:pPr defTabSz="899404">
              <a:defRPr/>
            </a:pPr>
            <a:r>
              <a:rPr lang="en-US" dirty="0"/>
              <a:t>and statistical ideas, sometimes embedded in complex texts. They can integrate several types of mathematical information </a:t>
            </a:r>
          </a:p>
          <a:p>
            <a:pPr defTabSz="899404">
              <a:defRPr/>
            </a:pPr>
            <a:r>
              <a:rPr lang="en-US" dirty="0"/>
              <a:t>where considerable translation or interpretation is required; draw inferences; develop or work with mathematical </a:t>
            </a:r>
          </a:p>
          <a:p>
            <a:pPr defTabSz="899404">
              <a:defRPr/>
            </a:pPr>
            <a:r>
              <a:rPr lang="en-US" dirty="0"/>
              <a:t>arguments or models; and justify, evaluate and critically reflect upon solutions or choices. </a:t>
            </a:r>
          </a:p>
          <a:p>
            <a:pPr defTabSz="899404">
              <a:defRPr/>
            </a:pPr>
            <a:endParaRPr lang="en-US" b="1" dirty="0"/>
          </a:p>
          <a:p>
            <a:endParaRPr lang="en-US"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8</a:t>
            </a:fld>
            <a:endParaRPr lang="en-US"/>
          </a:p>
        </p:txBody>
      </p:sp>
    </p:spTree>
    <p:extLst>
      <p:ext uri="{BB962C8B-B14F-4D97-AF65-F5344CB8AC3E}">
        <p14:creationId xmlns:p14="http://schemas.microsoft.com/office/powerpoint/2010/main" val="2949661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4851" indent="-224851">
              <a:buFont typeface="+mj-lt"/>
              <a:buNone/>
            </a:pPr>
            <a:endParaRPr lang="en-US" sz="1400"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9</a:t>
            </a:fld>
            <a:endParaRPr lang="en-US" dirty="0"/>
          </a:p>
        </p:txBody>
      </p:sp>
    </p:spTree>
    <p:extLst>
      <p:ext uri="{BB962C8B-B14F-4D97-AF65-F5344CB8AC3E}">
        <p14:creationId xmlns:p14="http://schemas.microsoft.com/office/powerpoint/2010/main" val="316496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5148" indent="-225148">
              <a:buFont typeface="+mj-lt"/>
              <a:buNone/>
            </a:pPr>
            <a:endParaRPr lang="en-US" b="1" dirty="0"/>
          </a:p>
        </p:txBody>
      </p:sp>
      <p:sp>
        <p:nvSpPr>
          <p:cNvPr id="4" name="Slide Number Placeholder 3"/>
          <p:cNvSpPr>
            <a:spLocks noGrp="1"/>
          </p:cNvSpPr>
          <p:nvPr>
            <p:ph type="sldNum" sz="quarter" idx="10"/>
          </p:nvPr>
        </p:nvSpPr>
        <p:spPr/>
        <p:txBody>
          <a:bodyPr/>
          <a:lstStyle/>
          <a:p>
            <a:pPr>
              <a:defRPr/>
            </a:pPr>
            <a:fld id="{DBA2C2E2-0E08-480B-A22D-C2F2EBF6A27D}" type="slidenum">
              <a:rPr lang="en-US" smtClean="0"/>
              <a:pPr>
                <a:defRPr/>
              </a:pPr>
              <a:t>10</a:t>
            </a:fld>
            <a:endParaRPr lang="en-US" dirty="0"/>
          </a:p>
        </p:txBody>
      </p:sp>
    </p:spTree>
    <p:extLst>
      <p:ext uri="{BB962C8B-B14F-4D97-AF65-F5344CB8AC3E}">
        <p14:creationId xmlns:p14="http://schemas.microsoft.com/office/powerpoint/2010/main" val="1784971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defTabSz="899404">
              <a:defRPr/>
            </a:pPr>
            <a:r>
              <a:rPr lang="en-US" b="1" dirty="0" smtClean="0"/>
              <a:t>Again, let’s look at these levels: the US average is 277 – at Level 1.  The OECD defines proficiency here at Level 2.  </a:t>
            </a:r>
          </a:p>
          <a:p>
            <a:pPr defTabSz="899404">
              <a:defRPr/>
            </a:pPr>
            <a:endParaRPr lang="en-US" b="1" dirty="0" smtClean="0"/>
          </a:p>
          <a:p>
            <a:pPr defTabSz="899404">
              <a:defRPr/>
            </a:pPr>
            <a:r>
              <a:rPr lang="en-US" b="1" dirty="0" smtClean="0"/>
              <a:t>Below Level 1: </a:t>
            </a:r>
            <a:r>
              <a:rPr lang="en-US" b="0" dirty="0" smtClean="0"/>
              <a:t>Below Level 1, adults can complete tasks in which the goal is explicitly stated and for which the necessary operations are performed in a single and familiar environment. They can solve problems whose solutions involve a relatively small number </a:t>
            </a:r>
          </a:p>
          <a:p>
            <a:pPr defTabSz="899404">
              <a:defRPr/>
            </a:pPr>
            <a:r>
              <a:rPr lang="en-US" b="0" dirty="0" smtClean="0"/>
              <a:t>of steps, the use of a restricted range of operators, and a limited amount of monitoring across a large number of actions. </a:t>
            </a:r>
            <a:endParaRPr lang="en-US" b="1" dirty="0" smtClean="0"/>
          </a:p>
          <a:p>
            <a:pPr defTabSz="899404">
              <a:defRPr/>
            </a:pPr>
            <a:r>
              <a:rPr lang="en-US" b="1" dirty="0"/>
              <a:t>Level 1: </a:t>
            </a:r>
            <a:r>
              <a:rPr lang="en-US" dirty="0"/>
              <a:t>At Level 1, adults can complete tasks in which the goal is explicitly stated and for which the necessary operations are </a:t>
            </a:r>
          </a:p>
          <a:p>
            <a:pPr defTabSz="899404">
              <a:defRPr/>
            </a:pPr>
            <a:r>
              <a:rPr lang="en-US" dirty="0"/>
              <a:t>performed in a single and familiar environment. They can solve problems in the context of technology-rich environments </a:t>
            </a:r>
          </a:p>
          <a:p>
            <a:pPr defTabSz="899404">
              <a:defRPr/>
            </a:pPr>
            <a:r>
              <a:rPr lang="en-US" dirty="0"/>
              <a:t>whose solutions involve a relatively small number of steps, the use of a restricted range of operators, and a limited </a:t>
            </a:r>
          </a:p>
          <a:p>
            <a:pPr defTabSz="899404">
              <a:defRPr/>
            </a:pPr>
            <a:r>
              <a:rPr lang="en-US" dirty="0"/>
              <a:t>amount of monitoring across a large number of actions. </a:t>
            </a:r>
            <a:endParaRPr lang="en-US" b="1" dirty="0"/>
          </a:p>
          <a:p>
            <a:pPr defTabSz="899404">
              <a:defRPr/>
            </a:pPr>
            <a:r>
              <a:rPr lang="en-US" b="1" dirty="0"/>
              <a:t>Level 2: </a:t>
            </a:r>
            <a:r>
              <a:rPr lang="en-US" dirty="0"/>
              <a:t>At Level 2, adults can complete problems that have explicit criteria for success, a small number of applications, and </a:t>
            </a:r>
          </a:p>
          <a:p>
            <a:pPr defTabSz="899404">
              <a:defRPr/>
            </a:pPr>
            <a:r>
              <a:rPr lang="en-US" dirty="0"/>
              <a:t>several steps and operators. They can monitor progress towards a solution and handle unexpected outcomes or impasses. </a:t>
            </a:r>
            <a:endParaRPr lang="en-US" b="1" dirty="0"/>
          </a:p>
          <a:p>
            <a:pPr defTabSz="899404">
              <a:defRPr/>
            </a:pPr>
            <a:r>
              <a:rPr lang="en-US" b="1" dirty="0"/>
              <a:t>Level 3: </a:t>
            </a:r>
            <a:r>
              <a:rPr lang="en-US" dirty="0"/>
              <a:t>Adults at Level 3 can complete tasks involving multiple applications, a large number of steps, impasses, and the discovery </a:t>
            </a:r>
          </a:p>
          <a:p>
            <a:pPr defTabSz="899404">
              <a:defRPr/>
            </a:pPr>
            <a:r>
              <a:rPr lang="en-US" dirty="0"/>
              <a:t>and use of ad hoc commands in a novel environment. They can establish a plan to arrive at a solution and monitor its </a:t>
            </a:r>
          </a:p>
          <a:p>
            <a:pPr defTabSz="899404">
              <a:defRPr/>
            </a:pPr>
            <a:r>
              <a:rPr lang="en-US" dirty="0"/>
              <a:t>implementation as they deal with unexpected outcomes and impasses. </a:t>
            </a:r>
          </a:p>
          <a:p>
            <a:endParaRPr lang="en-US" b="1" dirty="0"/>
          </a:p>
        </p:txBody>
      </p:sp>
      <p:sp>
        <p:nvSpPr>
          <p:cNvPr id="4" name="Slide Number Placeholder 3"/>
          <p:cNvSpPr>
            <a:spLocks noGrp="1"/>
          </p:cNvSpPr>
          <p:nvPr>
            <p:ph type="sldNum" sz="quarter" idx="10"/>
          </p:nvPr>
        </p:nvSpPr>
        <p:spPr/>
        <p:txBody>
          <a:bodyPr/>
          <a:lstStyle/>
          <a:p>
            <a:fld id="{5CEA59CA-4453-4BC7-B613-75E810024494}" type="slidenum">
              <a:rPr lang="en-US" smtClean="0"/>
              <a:pPr/>
              <a:t>11</a:t>
            </a:fld>
            <a:endParaRPr lang="en-US"/>
          </a:p>
        </p:txBody>
      </p:sp>
    </p:spTree>
    <p:extLst>
      <p:ext uri="{BB962C8B-B14F-4D97-AF65-F5344CB8AC3E}">
        <p14:creationId xmlns:p14="http://schemas.microsoft.com/office/powerpoint/2010/main" val="268225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FE24AA-1002-8C48-885A-5CF580C75323}"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7B17F-DC4C-344F-9C21-E658A727DE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E24AA-1002-8C48-885A-5CF580C75323}"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7B17F-DC4C-344F-9C21-E658A727DE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E24AA-1002-8C48-885A-5CF580C75323}"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7B17F-DC4C-344F-9C21-E658A727DE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E24AA-1002-8C48-885A-5CF580C75323}"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7B17F-DC4C-344F-9C21-E658A727DE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FE24AA-1002-8C48-885A-5CF580C75323}" type="datetimeFigureOut">
              <a:rPr lang="en-US" smtClean="0"/>
              <a:pPr/>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7B17F-DC4C-344F-9C21-E658A727DE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FE24AA-1002-8C48-885A-5CF580C75323}" type="datetimeFigureOut">
              <a:rPr lang="en-US" smtClean="0"/>
              <a:pPr/>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7B17F-DC4C-344F-9C21-E658A727DE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FE24AA-1002-8C48-885A-5CF580C75323}" type="datetimeFigureOut">
              <a:rPr lang="en-US" smtClean="0"/>
              <a:pPr/>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7B17F-DC4C-344F-9C21-E658A727DE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FE24AA-1002-8C48-885A-5CF580C75323}" type="datetimeFigureOut">
              <a:rPr lang="en-US" smtClean="0"/>
              <a:pPr/>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77B17F-DC4C-344F-9C21-E658A727DE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E24AA-1002-8C48-885A-5CF580C75323}" type="datetimeFigureOut">
              <a:rPr lang="en-US" smtClean="0"/>
              <a:pPr/>
              <a:t>7/11/2017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77B17F-DC4C-344F-9C21-E658A727DE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E24AA-1002-8C48-885A-5CF580C75323}" type="datetimeFigureOut">
              <a:rPr lang="en-US" smtClean="0"/>
              <a:pPr/>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7B17F-DC4C-344F-9C21-E658A727DE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E24AA-1002-8C48-885A-5CF580C75323}" type="datetimeFigureOut">
              <a:rPr lang="en-US" smtClean="0"/>
              <a:pPr/>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7B17F-DC4C-344F-9C21-E658A727DE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E24AA-1002-8C48-885A-5CF580C75323}" type="datetimeFigureOut">
              <a:rPr lang="en-US" smtClean="0"/>
              <a:pPr/>
              <a:t>7/11/2017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7B17F-DC4C-344F-9C21-E658A727DE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728662" y="3520213"/>
            <a:ext cx="7772400" cy="646331"/>
          </a:xfrm>
        </p:spPr>
        <p:txBody>
          <a:bodyPr wrap="square">
            <a:spAutoFit/>
          </a:bodyPr>
          <a:lstStyle/>
          <a:p>
            <a:r>
              <a:rPr lang="en-US" sz="3600" dirty="0"/>
              <a:t>From U.S. </a:t>
            </a:r>
            <a:r>
              <a:rPr lang="en-US" sz="3600"/>
              <a:t>PIAAC 2012/2014 Data</a:t>
            </a:r>
            <a:endParaRPr lang="en-US" sz="3600" dirty="0"/>
          </a:p>
        </p:txBody>
      </p:sp>
      <p:pic>
        <p:nvPicPr>
          <p:cNvPr id="5"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3"/>
          <p:cNvSpPr txBox="1">
            <a:spLocks/>
          </p:cNvSpPr>
          <p:nvPr/>
        </p:nvSpPr>
        <p:spPr>
          <a:xfrm>
            <a:off x="728662" y="1950316"/>
            <a:ext cx="7772400" cy="1470025"/>
          </a:xfrm>
          <a:prstGeom prst="rect">
            <a:avLst/>
          </a:prstGeom>
          <a:solidFill>
            <a:schemeClr val="bg1">
              <a:lumMod val="85000"/>
            </a:schemeClr>
          </a:solidFill>
          <a:ln>
            <a:solidFill>
              <a:srgbClr val="4F81BD"/>
            </a:solidFill>
            <a:prstDash val="solid"/>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Overview of U.S. Results:</a:t>
            </a:r>
            <a:br>
              <a:rPr lang="en-US" dirty="0" smtClean="0"/>
            </a:br>
            <a:r>
              <a:rPr lang="en-US" dirty="0" smtClean="0"/>
              <a:t>Focus on Numeracy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129733" y="176806"/>
            <a:ext cx="8885092" cy="1309094"/>
          </a:xfrm>
          <a:solidFill>
            <a:schemeClr val="bg1">
              <a:lumMod val="85000"/>
            </a:schemeClr>
          </a:solidFill>
          <a:ln>
            <a:solidFill>
              <a:srgbClr val="0070C0"/>
            </a:solidFill>
          </a:ln>
        </p:spPr>
        <p:txBody>
          <a:bodyPr>
            <a:noAutofit/>
          </a:bodyPr>
          <a:lstStyle/>
          <a:p>
            <a:pPr algn="l"/>
            <a:r>
              <a:rPr lang="en-US" sz="2800" dirty="0" smtClean="0"/>
              <a:t>A higher </a:t>
            </a:r>
            <a:r>
              <a:rPr lang="en-US" sz="2800" dirty="0"/>
              <a:t>proportion of U.S. adults</a:t>
            </a:r>
            <a:r>
              <a:rPr lang="en-US" sz="2800" dirty="0" smtClean="0"/>
              <a:t> are also at </a:t>
            </a:r>
            <a:r>
              <a:rPr lang="en-US" sz="2800" dirty="0"/>
              <a:t>the</a:t>
            </a:r>
            <a:r>
              <a:rPr lang="en-US" sz="2800" dirty="0" smtClean="0"/>
              <a:t> lowest levels of </a:t>
            </a:r>
            <a:r>
              <a:rPr lang="en-US" sz="2800" b="1" dirty="0" smtClean="0"/>
              <a:t>digital problem solving</a:t>
            </a:r>
            <a:r>
              <a:rPr lang="en-US" sz="2800" dirty="0" smtClean="0"/>
              <a:t>. </a:t>
            </a:r>
            <a:endParaRPr lang="en-US" sz="2800" dirty="0"/>
          </a:p>
        </p:txBody>
      </p:sp>
      <p:pic>
        <p:nvPicPr>
          <p:cNvPr id="4"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 y="2429383"/>
            <a:ext cx="8885682" cy="2609183"/>
          </a:xfrm>
          <a:prstGeom prst="rect">
            <a:avLst/>
          </a:prstGeom>
        </p:spPr>
      </p:pic>
      <p:sp>
        <p:nvSpPr>
          <p:cNvPr id="7" name="TextBox 6"/>
          <p:cNvSpPr txBox="1"/>
          <p:nvPr/>
        </p:nvSpPr>
        <p:spPr>
          <a:xfrm>
            <a:off x="228600" y="5805280"/>
            <a:ext cx="8662797" cy="430887"/>
          </a:xfrm>
          <a:prstGeom prst="rect">
            <a:avLst/>
          </a:prstGeom>
          <a:noFill/>
        </p:spPr>
        <p:txBody>
          <a:bodyPr wrap="square" rtlCol="0">
            <a:spAutoFit/>
          </a:bodyPr>
          <a:lstStyle/>
          <a:p>
            <a:r>
              <a:rPr lang="en-US" sz="1100" dirty="0" smtClean="0"/>
              <a:t>NOTE: United </a:t>
            </a:r>
            <a:r>
              <a:rPr lang="en-US" sz="1100" dirty="0"/>
              <a:t>States data are the U.S. PIAAC 2012/2014 data</a:t>
            </a:r>
            <a:r>
              <a:rPr lang="en-US" sz="1100" dirty="0" smtClean="0"/>
              <a:t>. </a:t>
            </a:r>
            <a:r>
              <a:rPr lang="en-US" sz="1100" dirty="0"/>
              <a:t>PIAAC 2012 international average based on all countries and regions that participated in PIAAC 2012 as reported in the 2012 </a:t>
            </a:r>
            <a:r>
              <a:rPr lang="en-US" sz="1100" i="1" dirty="0"/>
              <a:t>First Look </a:t>
            </a:r>
            <a:r>
              <a:rPr lang="en-US" sz="1100" dirty="0"/>
              <a:t>(NCES 2013-008). </a:t>
            </a:r>
          </a:p>
        </p:txBody>
      </p:sp>
      <p:sp>
        <p:nvSpPr>
          <p:cNvPr id="9" name="Right Brace 8"/>
          <p:cNvSpPr/>
          <p:nvPr/>
        </p:nvSpPr>
        <p:spPr>
          <a:xfrm rot="16200000">
            <a:off x="4195823" y="506743"/>
            <a:ext cx="276106" cy="4152897"/>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4041971" y="2075806"/>
            <a:ext cx="587020" cy="369332"/>
          </a:xfrm>
          <a:prstGeom prst="rect">
            <a:avLst/>
          </a:prstGeom>
          <a:noFill/>
        </p:spPr>
        <p:txBody>
          <a:bodyPr wrap="none" rtlCol="0">
            <a:spAutoFit/>
          </a:bodyPr>
          <a:lstStyle/>
          <a:p>
            <a:r>
              <a:rPr lang="en-US" b="1" dirty="0" smtClean="0">
                <a:solidFill>
                  <a:srgbClr val="1F497D"/>
                </a:solidFill>
              </a:rPr>
              <a:t>64%</a:t>
            </a:r>
            <a:endParaRPr lang="en-US" b="1" dirty="0">
              <a:solidFill>
                <a:srgbClr val="1F497D"/>
              </a:solidFill>
            </a:endParaRPr>
          </a:p>
        </p:txBody>
      </p:sp>
      <p:sp>
        <p:nvSpPr>
          <p:cNvPr id="11" name="Right Brace 10"/>
          <p:cNvSpPr/>
          <p:nvPr/>
        </p:nvSpPr>
        <p:spPr>
          <a:xfrm rot="16200000">
            <a:off x="3908951" y="1536566"/>
            <a:ext cx="276106" cy="3579151"/>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11"/>
          <p:cNvSpPr txBox="1"/>
          <p:nvPr/>
        </p:nvSpPr>
        <p:spPr>
          <a:xfrm>
            <a:off x="3746696" y="2866381"/>
            <a:ext cx="587020" cy="369332"/>
          </a:xfrm>
          <a:prstGeom prst="rect">
            <a:avLst/>
          </a:prstGeom>
          <a:noFill/>
        </p:spPr>
        <p:txBody>
          <a:bodyPr wrap="none" rtlCol="0">
            <a:spAutoFit/>
          </a:bodyPr>
          <a:lstStyle/>
          <a:p>
            <a:r>
              <a:rPr lang="en-US" b="1" dirty="0" smtClean="0">
                <a:solidFill>
                  <a:srgbClr val="1F497D"/>
                </a:solidFill>
              </a:rPr>
              <a:t>55%</a:t>
            </a:r>
            <a:endParaRPr lang="en-US" b="1" dirty="0">
              <a:solidFill>
                <a:srgbClr val="1F497D"/>
              </a:solidFill>
            </a:endParaRPr>
          </a:p>
        </p:txBody>
      </p:sp>
    </p:spTree>
    <p:extLst>
      <p:ext uri="{BB962C8B-B14F-4D97-AF65-F5344CB8AC3E}">
        <p14:creationId xmlns:p14="http://schemas.microsoft.com/office/powerpoint/2010/main" val="1395357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D4CD8E9-1693-45D6-9FD5-D63BDA356D9F}" type="slidenum">
              <a:rPr lang="en-US" smtClean="0"/>
              <a:pPr/>
              <a:t>11</a:t>
            </a:fld>
            <a:endParaRPr lang="en-US"/>
          </a:p>
        </p:txBody>
      </p:sp>
      <p:graphicFrame>
        <p:nvGraphicFramePr>
          <p:cNvPr id="9" name="Diagram 8"/>
          <p:cNvGraphicFramePr/>
          <p:nvPr>
            <p:extLst/>
          </p:nvPr>
        </p:nvGraphicFramePr>
        <p:xfrm>
          <a:off x="547865" y="1953469"/>
          <a:ext cx="8304727" cy="4499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628648" y="3105752"/>
            <a:ext cx="1752600" cy="646331"/>
          </a:xfrm>
          <a:prstGeom prst="rect">
            <a:avLst/>
          </a:prstGeom>
          <a:noFill/>
        </p:spPr>
        <p:txBody>
          <a:bodyPr wrap="square" rtlCol="0">
            <a:spAutoFit/>
          </a:bodyPr>
          <a:lstStyle/>
          <a:p>
            <a:r>
              <a:rPr lang="en-US" b="1" dirty="0" smtClean="0"/>
              <a:t>Below Level 1 (0-240)</a:t>
            </a:r>
            <a:endParaRPr lang="en-US" b="1" dirty="0"/>
          </a:p>
        </p:txBody>
      </p:sp>
      <p:sp>
        <p:nvSpPr>
          <p:cNvPr id="11" name="TextBox 10"/>
          <p:cNvSpPr txBox="1"/>
          <p:nvPr/>
        </p:nvSpPr>
        <p:spPr>
          <a:xfrm>
            <a:off x="2932899" y="2607838"/>
            <a:ext cx="1184940" cy="646331"/>
          </a:xfrm>
          <a:prstGeom prst="rect">
            <a:avLst/>
          </a:prstGeom>
          <a:noFill/>
        </p:spPr>
        <p:txBody>
          <a:bodyPr wrap="none" rtlCol="0">
            <a:spAutoFit/>
          </a:bodyPr>
          <a:lstStyle/>
          <a:p>
            <a:r>
              <a:rPr lang="en-US" b="1" dirty="0" smtClean="0"/>
              <a:t>Level 1 </a:t>
            </a:r>
          </a:p>
          <a:p>
            <a:r>
              <a:rPr lang="en-US" b="1" dirty="0" smtClean="0"/>
              <a:t>(241-290)</a:t>
            </a:r>
            <a:endParaRPr lang="en-US" b="1" dirty="0"/>
          </a:p>
        </p:txBody>
      </p:sp>
      <p:sp>
        <p:nvSpPr>
          <p:cNvPr id="12" name="TextBox 11"/>
          <p:cNvSpPr txBox="1"/>
          <p:nvPr/>
        </p:nvSpPr>
        <p:spPr>
          <a:xfrm>
            <a:off x="5131019" y="2095078"/>
            <a:ext cx="1447800" cy="646331"/>
          </a:xfrm>
          <a:prstGeom prst="rect">
            <a:avLst/>
          </a:prstGeom>
          <a:noFill/>
        </p:spPr>
        <p:txBody>
          <a:bodyPr wrap="square" rtlCol="0">
            <a:spAutoFit/>
          </a:bodyPr>
          <a:lstStyle/>
          <a:p>
            <a:r>
              <a:rPr lang="en-US" b="1" dirty="0" smtClean="0"/>
              <a:t>Level 2 </a:t>
            </a:r>
          </a:p>
          <a:p>
            <a:r>
              <a:rPr lang="en-US" b="1" dirty="0" smtClean="0"/>
              <a:t>(291-340)</a:t>
            </a:r>
            <a:endParaRPr lang="en-US" b="1" dirty="0"/>
          </a:p>
        </p:txBody>
      </p:sp>
      <p:sp>
        <p:nvSpPr>
          <p:cNvPr id="14" name="TextBox 13"/>
          <p:cNvSpPr txBox="1"/>
          <p:nvPr/>
        </p:nvSpPr>
        <p:spPr>
          <a:xfrm>
            <a:off x="7410470" y="1556300"/>
            <a:ext cx="1184940" cy="646331"/>
          </a:xfrm>
          <a:prstGeom prst="rect">
            <a:avLst/>
          </a:prstGeom>
          <a:noFill/>
        </p:spPr>
        <p:txBody>
          <a:bodyPr wrap="none" rtlCol="0">
            <a:spAutoFit/>
          </a:bodyPr>
          <a:lstStyle/>
          <a:p>
            <a:r>
              <a:rPr lang="en-US" b="1" dirty="0" smtClean="0"/>
              <a:t>Level 3 </a:t>
            </a:r>
          </a:p>
          <a:p>
            <a:r>
              <a:rPr lang="en-US" b="1" dirty="0" smtClean="0"/>
              <a:t>(341-500)</a:t>
            </a:r>
            <a:endParaRPr lang="en-US" b="1" dirty="0"/>
          </a:p>
        </p:txBody>
      </p:sp>
      <p:sp>
        <p:nvSpPr>
          <p:cNvPr id="13" name="Title 3"/>
          <p:cNvSpPr txBox="1">
            <a:spLocks/>
          </p:cNvSpPr>
          <p:nvPr/>
        </p:nvSpPr>
        <p:spPr bwMode="gray">
          <a:xfrm>
            <a:off x="228600" y="74687"/>
            <a:ext cx="8686800" cy="1417712"/>
          </a:xfrm>
          <a:prstGeom prst="rect">
            <a:avLst/>
          </a:prstGeom>
          <a:solidFill>
            <a:schemeClr val="bg1">
              <a:lumMod val="85000"/>
            </a:schemeClr>
          </a:solidFill>
          <a:ln w="9525">
            <a:solidFill>
              <a:srgbClr val="0070C0"/>
            </a:solidFill>
            <a:miter lim="800000"/>
            <a:headEnd/>
            <a:tailEnd/>
          </a:ln>
        </p:spPr>
        <p:txBody>
          <a:bodyPr vert="horz" wrap="square" lIns="0" tIns="0" rIns="0" bIns="0" numCol="1" anchor="b" anchorCtr="0" compatLnSpc="1">
            <a:prstTxWarp prst="textNoShape">
              <a:avLst/>
            </a:prstTxWarp>
            <a:noAutofit/>
          </a:bodyPr>
          <a:lst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a:lstStyle>
          <a:p>
            <a:r>
              <a:rPr lang="en-US" sz="2800" dirty="0" smtClean="0">
                <a:solidFill>
                  <a:srgbClr val="000000"/>
                </a:solidFill>
              </a:rPr>
              <a:t>These descriptions of the </a:t>
            </a:r>
            <a:r>
              <a:rPr lang="en-US" sz="2800" b="1" dirty="0" smtClean="0">
                <a:solidFill>
                  <a:srgbClr val="000000"/>
                </a:solidFill>
              </a:rPr>
              <a:t>PIAAC proficiency levels for digital problem solving</a:t>
            </a:r>
            <a:r>
              <a:rPr lang="en-US" sz="2800" dirty="0" smtClean="0">
                <a:solidFill>
                  <a:srgbClr val="000000"/>
                </a:solidFill>
              </a:rPr>
              <a:t> define what adults </a:t>
            </a:r>
          </a:p>
          <a:p>
            <a:r>
              <a:rPr lang="en-US" sz="2800" dirty="0" smtClean="0">
                <a:solidFill>
                  <a:srgbClr val="000000"/>
                </a:solidFill>
              </a:rPr>
              <a:t>can do at each level.</a:t>
            </a:r>
            <a:endParaRPr lang="en-US" sz="2800" dirty="0">
              <a:solidFill>
                <a:srgbClr val="000000"/>
              </a:solidFill>
            </a:endParaRPr>
          </a:p>
        </p:txBody>
      </p:sp>
      <p:pic>
        <p:nvPicPr>
          <p:cNvPr id="15" name="Picture 3" descr="image00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7603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bg1">
              <a:lumMod val="85000"/>
            </a:schemeClr>
          </a:solidFill>
          <a:ln>
            <a:solidFill>
              <a:srgbClr val="0070C0"/>
            </a:solidFill>
          </a:ln>
        </p:spPr>
        <p:txBody>
          <a:bodyPr/>
          <a:lstStyle/>
          <a:p>
            <a:r>
              <a:rPr lang="en-US" dirty="0" smtClean="0"/>
              <a:t>More Results for Numeracy</a:t>
            </a:r>
            <a:endParaRPr lang="en-US" dirty="0"/>
          </a:p>
        </p:txBody>
      </p:sp>
      <p:sp>
        <p:nvSpPr>
          <p:cNvPr id="5" name="Subtitle 4"/>
          <p:cNvSpPr>
            <a:spLocks noGrp="1"/>
          </p:cNvSpPr>
          <p:nvPr>
            <p:ph type="subTitle" idx="1"/>
          </p:nvPr>
        </p:nvSpPr>
        <p:spPr/>
        <p:txBody>
          <a:bodyPr>
            <a:normAutofit fontScale="62500" lnSpcReduction="20000"/>
          </a:bodyPr>
          <a:lstStyle/>
          <a:p>
            <a:pPr algn="l">
              <a:buFont typeface="Arial"/>
              <a:buChar char="•"/>
            </a:pPr>
            <a:r>
              <a:rPr lang="en-US" sz="4000" dirty="0" smtClean="0">
                <a:solidFill>
                  <a:srgbClr val="898989"/>
                </a:solidFill>
              </a:rPr>
              <a:t> You can continue with this slide presentation to see more results for </a:t>
            </a:r>
            <a:r>
              <a:rPr lang="en-US" sz="4000" b="1" dirty="0" smtClean="0">
                <a:solidFill>
                  <a:srgbClr val="898989"/>
                </a:solidFill>
              </a:rPr>
              <a:t>numeracy</a:t>
            </a:r>
            <a:r>
              <a:rPr lang="en-US" sz="4000" dirty="0" smtClean="0">
                <a:solidFill>
                  <a:srgbClr val="898989"/>
                </a:solidFill>
              </a:rPr>
              <a:t> for the whole population or </a:t>
            </a:r>
          </a:p>
          <a:p>
            <a:pPr algn="l">
              <a:buFont typeface="Arial"/>
              <a:buChar char="•"/>
            </a:pPr>
            <a:r>
              <a:rPr lang="en-US" sz="4000" dirty="0" smtClean="0">
                <a:solidFill>
                  <a:srgbClr val="898989"/>
                </a:solidFill>
              </a:rPr>
              <a:t> You can move right on to one of the Key Populations and Issues Modules here.</a:t>
            </a:r>
          </a:p>
          <a:p>
            <a:endParaRPr lang="en-US" dirty="0"/>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bg1">
              <a:lumMod val="85000"/>
            </a:schemeClr>
          </a:solidFill>
          <a:ln>
            <a:solidFill>
              <a:srgbClr val="0070C0"/>
            </a:solidFill>
          </a:ln>
        </p:spPr>
        <p:txBody>
          <a:bodyPr/>
          <a:lstStyle/>
          <a:p>
            <a:r>
              <a:rPr lang="en-US" dirty="0" smtClean="0"/>
              <a:t>More Results for Numeracy</a:t>
            </a:r>
            <a:endParaRPr lang="en-US" dirty="0"/>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8328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914400"/>
          </a:xfrm>
          <a:solidFill>
            <a:schemeClr val="bg1">
              <a:lumMod val="85000"/>
            </a:schemeClr>
          </a:solidFill>
          <a:ln w="19050">
            <a:solidFill>
              <a:schemeClr val="accent1"/>
            </a:solidFill>
          </a:ln>
        </p:spPr>
        <p:txBody>
          <a:bodyPr>
            <a:noAutofit/>
          </a:bodyPr>
          <a:lstStyle/>
          <a:p>
            <a:pPr algn="l"/>
            <a:r>
              <a:rPr lang="en-US" sz="2800" dirty="0" smtClean="0">
                <a:solidFill>
                  <a:srgbClr val="000000"/>
                </a:solidFill>
              </a:rPr>
              <a:t>The U.S. </a:t>
            </a:r>
            <a:r>
              <a:rPr lang="en-US" sz="2800" dirty="0">
                <a:solidFill>
                  <a:srgbClr val="000000"/>
                </a:solidFill>
              </a:rPr>
              <a:t>average </a:t>
            </a:r>
            <a:r>
              <a:rPr lang="en-US" sz="2800" b="1" dirty="0">
                <a:solidFill>
                  <a:srgbClr val="000000"/>
                </a:solidFill>
              </a:rPr>
              <a:t>numeracy</a:t>
            </a:r>
            <a:r>
              <a:rPr lang="en-US" sz="2800" dirty="0">
                <a:solidFill>
                  <a:srgbClr val="000000"/>
                </a:solidFill>
              </a:rPr>
              <a:t> </a:t>
            </a:r>
            <a:r>
              <a:rPr lang="en-US" sz="2800" dirty="0" smtClean="0">
                <a:solidFill>
                  <a:srgbClr val="000000"/>
                </a:solidFill>
              </a:rPr>
              <a:t>score in 2012 </a:t>
            </a:r>
            <a:r>
              <a:rPr lang="en-US" sz="2800" dirty="0">
                <a:solidFill>
                  <a:srgbClr val="000000"/>
                </a:solidFill>
              </a:rPr>
              <a:t>i</a:t>
            </a:r>
            <a:r>
              <a:rPr lang="en-US" sz="2800" dirty="0" smtClean="0">
                <a:solidFill>
                  <a:srgbClr val="000000"/>
                </a:solidFill>
              </a:rPr>
              <a:t>s lower than in 2003.</a:t>
            </a:r>
            <a:endParaRPr lang="en-US" sz="2800" dirty="0">
              <a:solidFill>
                <a:srgbClr val="000000"/>
              </a:solidFill>
            </a:endParaRPr>
          </a:p>
        </p:txBody>
      </p:sp>
      <p:sp>
        <p:nvSpPr>
          <p:cNvPr id="8" name="TextBox 7"/>
          <p:cNvSpPr txBox="1"/>
          <p:nvPr/>
        </p:nvSpPr>
        <p:spPr>
          <a:xfrm>
            <a:off x="2064188" y="6516688"/>
            <a:ext cx="5791200" cy="276999"/>
          </a:xfrm>
          <a:prstGeom prst="rect">
            <a:avLst/>
          </a:prstGeom>
          <a:noFill/>
        </p:spPr>
        <p:txBody>
          <a:bodyPr wrap="square" rtlCol="0">
            <a:spAutoFit/>
          </a:bodyPr>
          <a:lstStyle/>
          <a:p>
            <a:r>
              <a:rPr lang="en-US" sz="1200" dirty="0" smtClean="0"/>
              <a:t>*</a:t>
            </a:r>
            <a:r>
              <a:rPr lang="en-US" sz="1200" i="1" dirty="0" smtClean="0"/>
              <a:t>p </a:t>
            </a:r>
            <a:r>
              <a:rPr lang="en-US" sz="1200" dirty="0" smtClean="0"/>
              <a:t>&lt; .05. Average score is significantly different from PIAAC.</a:t>
            </a:r>
          </a:p>
        </p:txBody>
      </p:sp>
      <p:pic>
        <p:nvPicPr>
          <p:cNvPr id="10"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Chart 6"/>
          <p:cNvGraphicFramePr>
            <a:graphicFrameLocks/>
          </p:cNvGraphicFramePr>
          <p:nvPr>
            <p:extLst>
              <p:ext uri="{D42A27DB-BD31-4B8C-83A1-F6EECF244321}">
                <p14:modId xmlns:p14="http://schemas.microsoft.com/office/powerpoint/2010/main" val="4166898940"/>
              </p:ext>
            </p:extLst>
          </p:nvPr>
        </p:nvGraphicFramePr>
        <p:xfrm>
          <a:off x="721518" y="1507077"/>
          <a:ext cx="7777163" cy="46455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2354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1296730"/>
          </a:xfrm>
          <a:solidFill>
            <a:schemeClr val="bg1">
              <a:lumMod val="85000"/>
            </a:schemeClr>
          </a:solidFill>
          <a:ln w="19050">
            <a:solidFill>
              <a:srgbClr val="0070C0"/>
            </a:solidFill>
          </a:ln>
        </p:spPr>
        <p:txBody>
          <a:bodyPr>
            <a:noAutofit/>
          </a:bodyPr>
          <a:lstStyle/>
          <a:p>
            <a:pPr algn="l"/>
            <a:r>
              <a:rPr lang="en-US" sz="2800" dirty="0" smtClean="0"/>
              <a:t>U.S</a:t>
            </a:r>
            <a:r>
              <a:rPr lang="en-US" sz="2800" dirty="0"/>
              <a:t>. adults </a:t>
            </a:r>
            <a:r>
              <a:rPr lang="en-US" sz="2800" dirty="0" smtClean="0"/>
              <a:t>at every </a:t>
            </a:r>
            <a:r>
              <a:rPr lang="en-US" sz="2800" dirty="0"/>
              <a:t>education </a:t>
            </a:r>
            <a:r>
              <a:rPr lang="en-US" sz="2800" dirty="0" smtClean="0"/>
              <a:t>level are below the international average in </a:t>
            </a:r>
            <a:r>
              <a:rPr lang="en-US" sz="2800" b="1" dirty="0" smtClean="0"/>
              <a:t>numeracy</a:t>
            </a:r>
            <a:r>
              <a:rPr lang="en-US" sz="2800" dirty="0" smtClean="0"/>
              <a:t>.</a:t>
            </a:r>
            <a:endParaRPr lang="en-US" sz="2800" dirty="0"/>
          </a:p>
        </p:txBody>
      </p:sp>
      <p:pic>
        <p:nvPicPr>
          <p:cNvPr id="9"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Chart 6"/>
          <p:cNvGraphicFramePr>
            <a:graphicFrameLocks/>
          </p:cNvGraphicFramePr>
          <p:nvPr>
            <p:extLst>
              <p:ext uri="{D42A27DB-BD31-4B8C-83A1-F6EECF244321}">
                <p14:modId xmlns:p14="http://schemas.microsoft.com/office/powerpoint/2010/main" val="1617308020"/>
              </p:ext>
            </p:extLst>
          </p:nvPr>
        </p:nvGraphicFramePr>
        <p:xfrm>
          <a:off x="304800" y="152533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1457325" y="6259810"/>
            <a:ext cx="5791200" cy="461665"/>
          </a:xfrm>
          <a:prstGeom prst="rect">
            <a:avLst/>
          </a:prstGeom>
          <a:noFill/>
        </p:spPr>
        <p:txBody>
          <a:bodyPr wrap="square" rtlCol="0">
            <a:spAutoFit/>
          </a:bodyPr>
          <a:lstStyle/>
          <a:p>
            <a:r>
              <a:rPr lang="en-US" sz="1200" dirty="0" smtClean="0"/>
              <a:t>*</a:t>
            </a:r>
            <a:r>
              <a:rPr lang="en-US" sz="1200" i="1" dirty="0" smtClean="0"/>
              <a:t>p </a:t>
            </a:r>
            <a:r>
              <a:rPr lang="en-US" sz="1200" dirty="0" smtClean="0"/>
              <a:t>&lt; .05. U.S. average score is significantly different from PIAAC international average.</a:t>
            </a:r>
          </a:p>
          <a:p>
            <a:r>
              <a:rPr lang="en-US" sz="1200" dirty="0" smtClean="0"/>
              <a:t>Note: International averages exclude Australia and the United Kingdom.</a:t>
            </a:r>
          </a:p>
        </p:txBody>
      </p:sp>
    </p:spTree>
    <p:extLst>
      <p:ext uri="{BB962C8B-B14F-4D97-AF65-F5344CB8AC3E}">
        <p14:creationId xmlns:p14="http://schemas.microsoft.com/office/powerpoint/2010/main" val="2666643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914400"/>
          </a:xfrm>
          <a:solidFill>
            <a:schemeClr val="bg1">
              <a:lumMod val="85000"/>
            </a:schemeClr>
          </a:solidFill>
          <a:ln w="19050">
            <a:solidFill>
              <a:srgbClr val="0070C0"/>
            </a:solidFill>
          </a:ln>
        </p:spPr>
        <p:txBody>
          <a:bodyPr>
            <a:noAutofit/>
          </a:bodyPr>
          <a:lstStyle/>
          <a:p>
            <a:pPr algn="l"/>
            <a:r>
              <a:rPr lang="en-US" sz="2800" dirty="0">
                <a:solidFill>
                  <a:srgbClr val="000000"/>
                </a:solidFill>
              </a:rPr>
              <a:t>Employed adults in the U.S. had lower average </a:t>
            </a:r>
            <a:r>
              <a:rPr lang="en-US" sz="2800" b="1" dirty="0" smtClean="0">
                <a:solidFill>
                  <a:srgbClr val="000000"/>
                </a:solidFill>
              </a:rPr>
              <a:t>numeracy</a:t>
            </a:r>
            <a:r>
              <a:rPr lang="en-US" sz="2800" dirty="0" smtClean="0">
                <a:solidFill>
                  <a:srgbClr val="000000"/>
                </a:solidFill>
              </a:rPr>
              <a:t> </a:t>
            </a:r>
            <a:r>
              <a:rPr lang="en-US" sz="2800" dirty="0">
                <a:solidFill>
                  <a:srgbClr val="000000"/>
                </a:solidFill>
              </a:rPr>
              <a:t>scores than their peers </a:t>
            </a:r>
            <a:r>
              <a:rPr lang="en-US" sz="2800" dirty="0" smtClean="0">
                <a:solidFill>
                  <a:srgbClr val="000000"/>
                </a:solidFill>
              </a:rPr>
              <a:t>internationally. </a:t>
            </a:r>
            <a:endParaRPr lang="en-US" sz="2800" dirty="0">
              <a:solidFill>
                <a:srgbClr val="000000"/>
              </a:solidFill>
            </a:endParaRPr>
          </a:p>
        </p:txBody>
      </p:sp>
      <p:pic>
        <p:nvPicPr>
          <p:cNvPr id="9"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Chart 6"/>
          <p:cNvGraphicFramePr>
            <a:graphicFrameLocks/>
          </p:cNvGraphicFramePr>
          <p:nvPr>
            <p:extLst>
              <p:ext uri="{D42A27DB-BD31-4B8C-83A1-F6EECF244321}">
                <p14:modId xmlns:p14="http://schemas.microsoft.com/office/powerpoint/2010/main" val="3577222352"/>
              </p:ext>
            </p:extLst>
          </p:nvPr>
        </p:nvGraphicFramePr>
        <p:xfrm>
          <a:off x="304800" y="158344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1457325" y="6259810"/>
            <a:ext cx="5791200" cy="461665"/>
          </a:xfrm>
          <a:prstGeom prst="rect">
            <a:avLst/>
          </a:prstGeom>
          <a:noFill/>
        </p:spPr>
        <p:txBody>
          <a:bodyPr wrap="square" rtlCol="0">
            <a:spAutoFit/>
          </a:bodyPr>
          <a:lstStyle/>
          <a:p>
            <a:r>
              <a:rPr lang="en-US" sz="1200" dirty="0" smtClean="0"/>
              <a:t>*</a:t>
            </a:r>
            <a:r>
              <a:rPr lang="en-US" sz="1200" i="1" dirty="0" smtClean="0"/>
              <a:t>p </a:t>
            </a:r>
            <a:r>
              <a:rPr lang="en-US" sz="1200" dirty="0" smtClean="0"/>
              <a:t>&lt; .05. U.S. average score is significantly different from PIAAC international average.</a:t>
            </a:r>
          </a:p>
          <a:p>
            <a:r>
              <a:rPr lang="en-US" sz="1200" dirty="0"/>
              <a:t>Note: International averages exclude </a:t>
            </a:r>
            <a:r>
              <a:rPr lang="en-US" sz="1200" dirty="0" smtClean="0"/>
              <a:t>Australia.</a:t>
            </a:r>
            <a:endParaRPr lang="en-US" sz="1200" dirty="0"/>
          </a:p>
        </p:txBody>
      </p:sp>
    </p:spTree>
    <p:extLst>
      <p:ext uri="{BB962C8B-B14F-4D97-AF65-F5344CB8AC3E}">
        <p14:creationId xmlns:p14="http://schemas.microsoft.com/office/powerpoint/2010/main" val="421795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1066800"/>
          </a:xfrm>
          <a:solidFill>
            <a:schemeClr val="bg1">
              <a:lumMod val="85000"/>
            </a:schemeClr>
          </a:solidFill>
          <a:ln w="19050">
            <a:solidFill>
              <a:srgbClr val="0070C0"/>
            </a:solidFill>
          </a:ln>
        </p:spPr>
        <p:txBody>
          <a:bodyPr>
            <a:noAutofit/>
          </a:bodyPr>
          <a:lstStyle/>
          <a:p>
            <a:pPr algn="l"/>
            <a:r>
              <a:rPr lang="en-US" sz="2800" dirty="0" smtClean="0">
                <a:solidFill>
                  <a:srgbClr val="000000"/>
                </a:solidFill>
              </a:rPr>
              <a:t>U.S. Black and Hispanic adults had lower </a:t>
            </a:r>
            <a:r>
              <a:rPr lang="en-US" sz="2800" dirty="0">
                <a:solidFill>
                  <a:srgbClr val="000000"/>
                </a:solidFill>
              </a:rPr>
              <a:t>average </a:t>
            </a:r>
            <a:r>
              <a:rPr lang="en-US" sz="2800" b="1" dirty="0" smtClean="0">
                <a:solidFill>
                  <a:srgbClr val="000000"/>
                </a:solidFill>
              </a:rPr>
              <a:t>numeracy</a:t>
            </a:r>
            <a:r>
              <a:rPr lang="en-US" sz="2800" dirty="0" smtClean="0">
                <a:solidFill>
                  <a:srgbClr val="000000"/>
                </a:solidFill>
              </a:rPr>
              <a:t> </a:t>
            </a:r>
            <a:r>
              <a:rPr lang="en-US" sz="2800" dirty="0">
                <a:solidFill>
                  <a:srgbClr val="000000"/>
                </a:solidFill>
              </a:rPr>
              <a:t>scores than</a:t>
            </a:r>
            <a:r>
              <a:rPr lang="en-US" sz="2800" dirty="0" smtClean="0">
                <a:solidFill>
                  <a:srgbClr val="000000"/>
                </a:solidFill>
              </a:rPr>
              <a:t> White adults. </a:t>
            </a:r>
            <a:endParaRPr lang="en-US" sz="2800" dirty="0">
              <a:solidFill>
                <a:srgbClr val="000000"/>
              </a:solidFill>
            </a:endParaRPr>
          </a:p>
        </p:txBody>
      </p:sp>
      <p:sp>
        <p:nvSpPr>
          <p:cNvPr id="6" name="TextBox 5"/>
          <p:cNvSpPr txBox="1"/>
          <p:nvPr/>
        </p:nvSpPr>
        <p:spPr>
          <a:xfrm>
            <a:off x="2064188" y="6395056"/>
            <a:ext cx="5791200" cy="276999"/>
          </a:xfrm>
          <a:prstGeom prst="rect">
            <a:avLst/>
          </a:prstGeom>
          <a:noFill/>
        </p:spPr>
        <p:txBody>
          <a:bodyPr wrap="square" rtlCol="0">
            <a:spAutoFit/>
          </a:bodyPr>
          <a:lstStyle/>
          <a:p>
            <a:r>
              <a:rPr lang="en-US" sz="1200" dirty="0" smtClean="0"/>
              <a:t>*</a:t>
            </a:r>
            <a:r>
              <a:rPr lang="en-US" sz="1200" i="1" dirty="0" smtClean="0"/>
              <a:t>p </a:t>
            </a:r>
            <a:r>
              <a:rPr lang="en-US" sz="1200" dirty="0" smtClean="0"/>
              <a:t>&lt; .05. Average score is significantly different from White average.</a:t>
            </a:r>
          </a:p>
        </p:txBody>
      </p:sp>
      <p:pic>
        <p:nvPicPr>
          <p:cNvPr id="7"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Chart 7"/>
          <p:cNvGraphicFramePr>
            <a:graphicFrameLocks/>
          </p:cNvGraphicFramePr>
          <p:nvPr>
            <p:extLst>
              <p:ext uri="{D42A27DB-BD31-4B8C-83A1-F6EECF244321}">
                <p14:modId xmlns:p14="http://schemas.microsoft.com/office/powerpoint/2010/main" val="3276496656"/>
              </p:ext>
            </p:extLst>
          </p:nvPr>
        </p:nvGraphicFramePr>
        <p:xfrm>
          <a:off x="304800" y="1579355"/>
          <a:ext cx="82296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1038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83130"/>
            <a:ext cx="8312726" cy="1427015"/>
          </a:xfrm>
          <a:solidFill>
            <a:schemeClr val="bg1">
              <a:lumMod val="85000"/>
            </a:schemeClr>
          </a:solidFill>
          <a:ln w="19050">
            <a:solidFill>
              <a:srgbClr val="0070C0"/>
            </a:solidFill>
          </a:ln>
        </p:spPr>
        <p:txBody>
          <a:bodyPr>
            <a:noAutofit/>
          </a:bodyPr>
          <a:lstStyle/>
          <a:p>
            <a:pPr algn="l"/>
            <a:r>
              <a:rPr lang="en-US" sz="2800" dirty="0" smtClean="0">
                <a:solidFill>
                  <a:srgbClr val="000000"/>
                </a:solidFill>
              </a:rPr>
              <a:t>U.S</a:t>
            </a:r>
            <a:r>
              <a:rPr lang="en-US" sz="2800" dirty="0">
                <a:solidFill>
                  <a:srgbClr val="000000"/>
                </a:solidFill>
              </a:rPr>
              <a:t>. adults </a:t>
            </a:r>
            <a:r>
              <a:rPr lang="en-US" sz="2800" dirty="0" smtClean="0">
                <a:solidFill>
                  <a:srgbClr val="000000"/>
                </a:solidFill>
              </a:rPr>
              <a:t>in</a:t>
            </a:r>
            <a:r>
              <a:rPr lang="en-US" sz="2800" i="1" dirty="0" smtClean="0">
                <a:solidFill>
                  <a:srgbClr val="000000"/>
                </a:solidFill>
              </a:rPr>
              <a:t> </a:t>
            </a:r>
            <a:r>
              <a:rPr lang="en-US" sz="2800" dirty="0" smtClean="0">
                <a:solidFill>
                  <a:srgbClr val="000000"/>
                </a:solidFill>
              </a:rPr>
              <a:t>each</a:t>
            </a:r>
            <a:r>
              <a:rPr lang="en-US" sz="2800" i="1" dirty="0" smtClean="0">
                <a:solidFill>
                  <a:srgbClr val="000000"/>
                </a:solidFill>
              </a:rPr>
              <a:t> </a:t>
            </a:r>
            <a:r>
              <a:rPr lang="en-US" sz="2800" dirty="0" smtClean="0">
                <a:solidFill>
                  <a:srgbClr val="000000"/>
                </a:solidFill>
              </a:rPr>
              <a:t>age group, </a:t>
            </a:r>
            <a:r>
              <a:rPr lang="en-US" sz="2800" u="sng" dirty="0" smtClean="0">
                <a:solidFill>
                  <a:srgbClr val="000000"/>
                </a:solidFill>
              </a:rPr>
              <a:t>except for ages 55-65</a:t>
            </a:r>
            <a:r>
              <a:rPr lang="en-US" sz="2800" dirty="0" smtClean="0">
                <a:solidFill>
                  <a:srgbClr val="000000"/>
                </a:solidFill>
              </a:rPr>
              <a:t>, scored below the international average for their age group in </a:t>
            </a:r>
            <a:r>
              <a:rPr lang="en-US" sz="2800" b="1" dirty="0" smtClean="0">
                <a:solidFill>
                  <a:srgbClr val="000000"/>
                </a:solidFill>
              </a:rPr>
              <a:t>numeracy</a:t>
            </a:r>
            <a:r>
              <a:rPr lang="en-US" sz="2800" dirty="0" smtClean="0">
                <a:solidFill>
                  <a:srgbClr val="000000"/>
                </a:solidFill>
              </a:rPr>
              <a:t>.</a:t>
            </a:r>
            <a:endParaRPr lang="en-US" sz="2800" dirty="0">
              <a:solidFill>
                <a:srgbClr val="000000"/>
              </a:solidFill>
            </a:endParaRPr>
          </a:p>
        </p:txBody>
      </p:sp>
      <p:pic>
        <p:nvPicPr>
          <p:cNvPr id="7"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Chart 8"/>
          <p:cNvGraphicFramePr>
            <a:graphicFrameLocks/>
          </p:cNvGraphicFramePr>
          <p:nvPr>
            <p:extLst>
              <p:ext uri="{D42A27DB-BD31-4B8C-83A1-F6EECF244321}">
                <p14:modId xmlns:p14="http://schemas.microsoft.com/office/powerpoint/2010/main" val="4148608452"/>
              </p:ext>
            </p:extLst>
          </p:nvPr>
        </p:nvGraphicFramePr>
        <p:xfrm>
          <a:off x="374073" y="1572427"/>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1457325" y="6259810"/>
            <a:ext cx="5791200" cy="461665"/>
          </a:xfrm>
          <a:prstGeom prst="rect">
            <a:avLst/>
          </a:prstGeom>
          <a:noFill/>
        </p:spPr>
        <p:txBody>
          <a:bodyPr wrap="square" rtlCol="0">
            <a:spAutoFit/>
          </a:bodyPr>
          <a:lstStyle/>
          <a:p>
            <a:r>
              <a:rPr lang="en-US" sz="1200" dirty="0" smtClean="0"/>
              <a:t>*</a:t>
            </a:r>
            <a:r>
              <a:rPr lang="en-US" sz="1200" i="1" dirty="0" smtClean="0"/>
              <a:t>p </a:t>
            </a:r>
            <a:r>
              <a:rPr lang="en-US" sz="1200" dirty="0" smtClean="0"/>
              <a:t>&lt; .05. U.S. average score is significantly different from PIAAC international average.</a:t>
            </a:r>
          </a:p>
          <a:p>
            <a:r>
              <a:rPr lang="en-US" sz="1200" dirty="0"/>
              <a:t>Note: International averages exclude </a:t>
            </a:r>
            <a:r>
              <a:rPr lang="en-US" sz="1200" dirty="0" smtClean="0"/>
              <a:t>Australia.</a:t>
            </a:r>
            <a:endParaRPr lang="en-US" sz="1200" dirty="0"/>
          </a:p>
        </p:txBody>
      </p:sp>
    </p:spTree>
    <p:extLst>
      <p:ext uri="{BB962C8B-B14F-4D97-AF65-F5344CB8AC3E}">
        <p14:creationId xmlns:p14="http://schemas.microsoft.com/office/powerpoint/2010/main" val="9282703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4" y="2515433"/>
            <a:ext cx="8961120" cy="2406777"/>
          </a:xfrm>
          <a:prstGeom prst="rect">
            <a:avLst/>
          </a:prstGeom>
        </p:spPr>
      </p:pic>
      <p:sp>
        <p:nvSpPr>
          <p:cNvPr id="8" name="Title 3"/>
          <p:cNvSpPr>
            <a:spLocks noGrp="1"/>
          </p:cNvSpPr>
          <p:nvPr>
            <p:ph type="title"/>
          </p:nvPr>
        </p:nvSpPr>
        <p:spPr>
          <a:xfrm>
            <a:off x="457200" y="274638"/>
            <a:ext cx="8229600" cy="1287462"/>
          </a:xfrm>
          <a:solidFill>
            <a:schemeClr val="bg1">
              <a:lumMod val="85000"/>
            </a:schemeClr>
          </a:solidFill>
          <a:ln>
            <a:solidFill>
              <a:srgbClr val="0070C0"/>
            </a:solidFill>
          </a:ln>
        </p:spPr>
        <p:txBody>
          <a:bodyPr>
            <a:noAutofit/>
          </a:bodyPr>
          <a:lstStyle/>
          <a:p>
            <a:pPr algn="l"/>
            <a:r>
              <a:rPr lang="en-US" sz="2800" dirty="0">
                <a:solidFill>
                  <a:srgbClr val="000000"/>
                </a:solidFill>
              </a:rPr>
              <a:t>Larger percentages of </a:t>
            </a:r>
            <a:r>
              <a:rPr lang="en-US" sz="2800" dirty="0" smtClean="0">
                <a:solidFill>
                  <a:srgbClr val="000000"/>
                </a:solidFill>
              </a:rPr>
              <a:t>U.S. adults </a:t>
            </a:r>
            <a:r>
              <a:rPr lang="en-US" sz="2800" dirty="0">
                <a:solidFill>
                  <a:srgbClr val="000000"/>
                </a:solidFill>
              </a:rPr>
              <a:t>age 25-34 and 35-44 performed at the top level (4/5) in </a:t>
            </a:r>
            <a:r>
              <a:rPr lang="en-US" sz="2800" b="1" dirty="0" smtClean="0">
                <a:solidFill>
                  <a:srgbClr val="000000"/>
                </a:solidFill>
              </a:rPr>
              <a:t>numeracy</a:t>
            </a:r>
            <a:r>
              <a:rPr lang="en-US" sz="2800" dirty="0" smtClean="0">
                <a:solidFill>
                  <a:srgbClr val="000000"/>
                </a:solidFill>
              </a:rPr>
              <a:t> </a:t>
            </a:r>
            <a:r>
              <a:rPr lang="en-US" sz="2800" dirty="0">
                <a:solidFill>
                  <a:srgbClr val="000000"/>
                </a:solidFill>
              </a:rPr>
              <a:t>than </a:t>
            </a:r>
            <a:r>
              <a:rPr lang="en-US" sz="2800" dirty="0" smtClean="0">
                <a:solidFill>
                  <a:srgbClr val="000000"/>
                </a:solidFill>
              </a:rPr>
              <a:t>U.S. adults age 55-65 and 66-74.</a:t>
            </a:r>
            <a:endParaRPr lang="en-US" sz="2800" b="1" dirty="0"/>
          </a:p>
        </p:txBody>
      </p:sp>
      <p:sp>
        <p:nvSpPr>
          <p:cNvPr id="9" name="TextBox 8"/>
          <p:cNvSpPr txBox="1"/>
          <p:nvPr/>
        </p:nvSpPr>
        <p:spPr>
          <a:xfrm>
            <a:off x="1676400" y="1972032"/>
            <a:ext cx="5791200" cy="400110"/>
          </a:xfrm>
          <a:prstGeom prst="rect">
            <a:avLst/>
          </a:prstGeom>
          <a:noFill/>
        </p:spPr>
        <p:txBody>
          <a:bodyPr wrap="square" rtlCol="0">
            <a:spAutoFit/>
          </a:bodyPr>
          <a:lstStyle/>
          <a:p>
            <a:pPr algn="ctr"/>
            <a:r>
              <a:rPr lang="en-US" sz="2000" dirty="0" smtClean="0"/>
              <a:t>U.S. numeracy proficiency levels, by age:</a:t>
            </a:r>
          </a:p>
        </p:txBody>
      </p:sp>
      <p:pic>
        <p:nvPicPr>
          <p:cNvPr id="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0717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1058" y="1274063"/>
            <a:ext cx="1310187" cy="430887"/>
          </a:xfrm>
          <a:prstGeom prst="rect">
            <a:avLst/>
          </a:prstGeom>
          <a:noFill/>
        </p:spPr>
        <p:txBody>
          <a:bodyPr wrap="square" rtlCol="0">
            <a:spAutoFit/>
          </a:bodyPr>
          <a:lstStyle/>
          <a:p>
            <a:pPr algn="ctr"/>
            <a:r>
              <a:rPr lang="en-US" sz="2200" dirty="0" smtClean="0"/>
              <a:t>Literacy</a:t>
            </a:r>
            <a:endParaRPr lang="en-US" sz="2200" dirty="0"/>
          </a:p>
        </p:txBody>
      </p:sp>
      <p:sp>
        <p:nvSpPr>
          <p:cNvPr id="3" name="Title 2"/>
          <p:cNvSpPr>
            <a:spLocks noGrp="1"/>
          </p:cNvSpPr>
          <p:nvPr>
            <p:ph type="title"/>
          </p:nvPr>
        </p:nvSpPr>
        <p:spPr>
          <a:xfrm>
            <a:off x="500064" y="318053"/>
            <a:ext cx="8412162" cy="855654"/>
          </a:xfrm>
          <a:solidFill>
            <a:schemeClr val="bg1">
              <a:lumMod val="85000"/>
            </a:schemeClr>
          </a:solidFill>
          <a:ln>
            <a:solidFill>
              <a:srgbClr val="4F81BD"/>
            </a:solidFill>
          </a:ln>
        </p:spPr>
        <p:txBody>
          <a:bodyPr>
            <a:normAutofit/>
          </a:bodyPr>
          <a:lstStyle/>
          <a:p>
            <a:r>
              <a:rPr lang="en-US" sz="2800" dirty="0">
                <a:solidFill>
                  <a:srgbClr val="000000"/>
                </a:solidFill>
                <a:latin typeface="Calibri (Headings)"/>
              </a:rPr>
              <a:t>How did we </a:t>
            </a:r>
            <a:r>
              <a:rPr lang="en-US" sz="2800" dirty="0" smtClean="0">
                <a:solidFill>
                  <a:srgbClr val="000000"/>
                </a:solidFill>
                <a:latin typeface="Calibri (Headings)"/>
              </a:rPr>
              <a:t>do compared to other countries?</a:t>
            </a:r>
            <a:endParaRPr lang="en-US" sz="2800" dirty="0">
              <a:solidFill>
                <a:srgbClr val="000000"/>
              </a:solidFill>
              <a:latin typeface="Calibri (Headings)"/>
            </a:endParaRPr>
          </a:p>
        </p:txBody>
      </p:sp>
      <p:sp>
        <p:nvSpPr>
          <p:cNvPr id="4" name="Slide Number Placeholder 3"/>
          <p:cNvSpPr>
            <a:spLocks noGrp="1"/>
          </p:cNvSpPr>
          <p:nvPr>
            <p:ph type="sldNum" sz="quarter" idx="12"/>
          </p:nvPr>
        </p:nvSpPr>
        <p:spPr>
          <a:xfrm>
            <a:off x="6553200" y="6366846"/>
            <a:ext cx="2133600" cy="365125"/>
          </a:xfrm>
          <a:prstGeom prst="rect">
            <a:avLst/>
          </a:prstGeom>
        </p:spPr>
        <p:txBody>
          <a:bodyPr/>
          <a:lstStyle/>
          <a:p>
            <a:pPr algn="r">
              <a:defRPr/>
            </a:pPr>
            <a:fld id="{CB2B57F1-B685-442E-AF28-85E8A6C2BA58}" type="slidenum">
              <a:rPr lang="en-US" sz="1200" smtClean="0"/>
              <a:pPr algn="r">
                <a:defRPr/>
              </a:pPr>
              <a:t>2</a:t>
            </a:fld>
            <a:endParaRPr lang="en-US" sz="1200" dirty="0"/>
          </a:p>
        </p:txBody>
      </p:sp>
      <p:sp>
        <p:nvSpPr>
          <p:cNvPr id="5" name="TextBox 4"/>
          <p:cNvSpPr txBox="1"/>
          <p:nvPr/>
        </p:nvSpPr>
        <p:spPr>
          <a:xfrm>
            <a:off x="700898" y="1652530"/>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Japan</a:t>
            </a:r>
            <a:endParaRPr lang="en-US" sz="1100" dirty="0"/>
          </a:p>
        </p:txBody>
      </p:sp>
      <p:sp>
        <p:nvSpPr>
          <p:cNvPr id="9" name="TextBox 8"/>
          <p:cNvSpPr txBox="1"/>
          <p:nvPr/>
        </p:nvSpPr>
        <p:spPr>
          <a:xfrm>
            <a:off x="700852" y="1859599"/>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Finland</a:t>
            </a:r>
            <a:endParaRPr lang="en-US" sz="1100" dirty="0"/>
          </a:p>
        </p:txBody>
      </p:sp>
      <p:sp>
        <p:nvSpPr>
          <p:cNvPr id="10" name="TextBox 9"/>
          <p:cNvSpPr txBox="1"/>
          <p:nvPr/>
        </p:nvSpPr>
        <p:spPr>
          <a:xfrm>
            <a:off x="700985" y="2053343"/>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Netherlands</a:t>
            </a:r>
            <a:endParaRPr lang="en-US" sz="1100" dirty="0"/>
          </a:p>
        </p:txBody>
      </p:sp>
      <p:sp>
        <p:nvSpPr>
          <p:cNvPr id="12" name="TextBox 11"/>
          <p:cNvSpPr txBox="1"/>
          <p:nvPr/>
        </p:nvSpPr>
        <p:spPr>
          <a:xfrm>
            <a:off x="700839" y="2255218"/>
            <a:ext cx="1310185"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Sweden</a:t>
            </a:r>
            <a:endParaRPr lang="en-US" sz="1100" dirty="0"/>
          </a:p>
        </p:txBody>
      </p:sp>
      <p:sp>
        <p:nvSpPr>
          <p:cNvPr id="13" name="TextBox 12"/>
          <p:cNvSpPr txBox="1"/>
          <p:nvPr/>
        </p:nvSpPr>
        <p:spPr>
          <a:xfrm>
            <a:off x="700839" y="2453416"/>
            <a:ext cx="1310186"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Norway</a:t>
            </a:r>
            <a:endParaRPr lang="en-US" sz="1100" dirty="0"/>
          </a:p>
        </p:txBody>
      </p:sp>
      <p:sp>
        <p:nvSpPr>
          <p:cNvPr id="14" name="TextBox 13"/>
          <p:cNvSpPr txBox="1"/>
          <p:nvPr/>
        </p:nvSpPr>
        <p:spPr>
          <a:xfrm>
            <a:off x="700864" y="2653239"/>
            <a:ext cx="1310161"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Estonia</a:t>
            </a:r>
            <a:endParaRPr lang="en-US" sz="1100" dirty="0"/>
          </a:p>
        </p:txBody>
      </p:sp>
      <p:sp>
        <p:nvSpPr>
          <p:cNvPr id="15" name="TextBox 14"/>
          <p:cNvSpPr txBox="1"/>
          <p:nvPr/>
        </p:nvSpPr>
        <p:spPr>
          <a:xfrm>
            <a:off x="700954" y="2849448"/>
            <a:ext cx="1310162"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Flanders-Belgium</a:t>
            </a:r>
            <a:endParaRPr lang="en-US" sz="1100" dirty="0"/>
          </a:p>
        </p:txBody>
      </p:sp>
      <p:sp>
        <p:nvSpPr>
          <p:cNvPr id="16" name="TextBox 15"/>
          <p:cNvSpPr txBox="1"/>
          <p:nvPr/>
        </p:nvSpPr>
        <p:spPr>
          <a:xfrm>
            <a:off x="700963" y="3252580"/>
            <a:ext cx="1310153"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Slovak Rep.</a:t>
            </a:r>
            <a:endParaRPr lang="en-US" sz="1100" dirty="0"/>
          </a:p>
        </p:txBody>
      </p:sp>
      <p:sp>
        <p:nvSpPr>
          <p:cNvPr id="17" name="TextBox 16"/>
          <p:cNvSpPr txBox="1"/>
          <p:nvPr/>
        </p:nvSpPr>
        <p:spPr>
          <a:xfrm>
            <a:off x="700929" y="4404355"/>
            <a:ext cx="1310187" cy="169277"/>
          </a:xfrm>
          <a:prstGeom prst="rect">
            <a:avLst/>
          </a:prstGeom>
          <a:noFill/>
          <a:ln>
            <a:solidFill>
              <a:schemeClr val="tx1"/>
            </a:solidFill>
          </a:ln>
        </p:spPr>
        <p:txBody>
          <a:bodyPr wrap="square" lIns="0" tIns="0" rIns="0" bIns="0" rtlCol="0">
            <a:spAutoFit/>
          </a:bodyPr>
          <a:lstStyle/>
          <a:p>
            <a:pPr algn="ctr"/>
            <a:r>
              <a:rPr lang="en-US" sz="1100" dirty="0" smtClean="0"/>
              <a:t>Germany</a:t>
            </a:r>
            <a:endParaRPr lang="en-US" sz="1100" dirty="0"/>
          </a:p>
        </p:txBody>
      </p:sp>
      <p:sp>
        <p:nvSpPr>
          <p:cNvPr id="18" name="TextBox 17"/>
          <p:cNvSpPr txBox="1"/>
          <p:nvPr/>
        </p:nvSpPr>
        <p:spPr>
          <a:xfrm>
            <a:off x="700837" y="5388309"/>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France</a:t>
            </a:r>
            <a:endParaRPr lang="en-US" sz="1100" dirty="0"/>
          </a:p>
        </p:txBody>
      </p:sp>
      <p:sp>
        <p:nvSpPr>
          <p:cNvPr id="19" name="TextBox 18"/>
          <p:cNvSpPr txBox="1"/>
          <p:nvPr/>
        </p:nvSpPr>
        <p:spPr>
          <a:xfrm>
            <a:off x="700880" y="3054511"/>
            <a:ext cx="1310152"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Czech Rep.</a:t>
            </a:r>
            <a:endParaRPr lang="en-US" sz="1100" dirty="0"/>
          </a:p>
        </p:txBody>
      </p:sp>
      <p:sp>
        <p:nvSpPr>
          <p:cNvPr id="20" name="TextBox 19"/>
          <p:cNvSpPr txBox="1"/>
          <p:nvPr/>
        </p:nvSpPr>
        <p:spPr>
          <a:xfrm>
            <a:off x="700880" y="3449306"/>
            <a:ext cx="1310145"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Canada</a:t>
            </a:r>
            <a:endParaRPr lang="en-US" sz="1100" dirty="0"/>
          </a:p>
        </p:txBody>
      </p:sp>
      <p:sp>
        <p:nvSpPr>
          <p:cNvPr id="25" name="TextBox 24"/>
          <p:cNvSpPr txBox="1"/>
          <p:nvPr/>
        </p:nvSpPr>
        <p:spPr>
          <a:xfrm>
            <a:off x="700880" y="5776302"/>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Italy</a:t>
            </a:r>
            <a:endParaRPr lang="en-US" sz="1100" dirty="0"/>
          </a:p>
        </p:txBody>
      </p:sp>
      <p:sp>
        <p:nvSpPr>
          <p:cNvPr id="26" name="TextBox 25"/>
          <p:cNvSpPr txBox="1"/>
          <p:nvPr/>
        </p:nvSpPr>
        <p:spPr>
          <a:xfrm>
            <a:off x="700971" y="5584837"/>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Spain</a:t>
            </a:r>
            <a:endParaRPr lang="en-US" sz="1100" dirty="0"/>
          </a:p>
        </p:txBody>
      </p:sp>
      <p:sp>
        <p:nvSpPr>
          <p:cNvPr id="32" name="TextBox 31"/>
          <p:cNvSpPr txBox="1"/>
          <p:nvPr/>
        </p:nvSpPr>
        <p:spPr>
          <a:xfrm>
            <a:off x="700686" y="3834082"/>
            <a:ext cx="1310145" cy="169277"/>
          </a:xfrm>
          <a:prstGeom prst="rect">
            <a:avLst/>
          </a:prstGeom>
          <a:noFill/>
          <a:ln>
            <a:solidFill>
              <a:schemeClr val="tx1"/>
            </a:solidFill>
          </a:ln>
        </p:spPr>
        <p:txBody>
          <a:bodyPr wrap="square" lIns="0" tIns="0" rIns="0" bIns="0" rtlCol="0">
            <a:spAutoFit/>
          </a:bodyPr>
          <a:lstStyle/>
          <a:p>
            <a:pPr algn="ctr"/>
            <a:r>
              <a:rPr lang="en-US" sz="1100" dirty="0" smtClean="0"/>
              <a:t>U.K.</a:t>
            </a:r>
            <a:endParaRPr lang="en-US" sz="1100" dirty="0"/>
          </a:p>
        </p:txBody>
      </p:sp>
      <p:sp>
        <p:nvSpPr>
          <p:cNvPr id="33" name="TextBox 32"/>
          <p:cNvSpPr txBox="1"/>
          <p:nvPr/>
        </p:nvSpPr>
        <p:spPr>
          <a:xfrm>
            <a:off x="701016" y="4213408"/>
            <a:ext cx="1310156" cy="169277"/>
          </a:xfrm>
          <a:prstGeom prst="rect">
            <a:avLst/>
          </a:prstGeom>
          <a:noFill/>
          <a:ln>
            <a:solidFill>
              <a:schemeClr val="tx1"/>
            </a:solidFill>
          </a:ln>
        </p:spPr>
        <p:txBody>
          <a:bodyPr wrap="square" lIns="0" tIns="0" rIns="0" bIns="0" rtlCol="0">
            <a:spAutoFit/>
          </a:bodyPr>
          <a:lstStyle/>
          <a:p>
            <a:pPr algn="ctr"/>
            <a:r>
              <a:rPr lang="en-US" sz="1100" dirty="0" smtClean="0"/>
              <a:t>Denmark</a:t>
            </a:r>
            <a:endParaRPr lang="en-US" sz="1100" dirty="0"/>
          </a:p>
        </p:txBody>
      </p:sp>
      <p:sp>
        <p:nvSpPr>
          <p:cNvPr id="34" name="TextBox 33"/>
          <p:cNvSpPr txBox="1"/>
          <p:nvPr/>
        </p:nvSpPr>
        <p:spPr>
          <a:xfrm>
            <a:off x="701058" y="4034155"/>
            <a:ext cx="1310187" cy="169277"/>
          </a:xfrm>
          <a:prstGeom prst="rect">
            <a:avLst/>
          </a:prstGeom>
          <a:solidFill>
            <a:srgbClr val="FF8B25"/>
          </a:solidFill>
        </p:spPr>
        <p:txBody>
          <a:bodyPr wrap="square" lIns="0" tIns="0" rIns="0" bIns="0" rtlCol="0">
            <a:spAutoFit/>
          </a:bodyPr>
          <a:lstStyle/>
          <a:p>
            <a:pPr algn="ctr"/>
            <a:r>
              <a:rPr lang="en-US" sz="1100" dirty="0" smtClean="0">
                <a:solidFill>
                  <a:schemeClr val="bg1"/>
                </a:solidFill>
              </a:rPr>
              <a:t>United States</a:t>
            </a:r>
            <a:endParaRPr lang="en-US" sz="1100" dirty="0">
              <a:solidFill>
                <a:schemeClr val="bg1"/>
              </a:solidFill>
            </a:endParaRPr>
          </a:p>
        </p:txBody>
      </p:sp>
      <p:sp>
        <p:nvSpPr>
          <p:cNvPr id="37" name="TextBox 36"/>
          <p:cNvSpPr txBox="1"/>
          <p:nvPr/>
        </p:nvSpPr>
        <p:spPr>
          <a:xfrm>
            <a:off x="700836" y="5195031"/>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solidFill>
                  <a:srgbClr val="000000"/>
                </a:solidFill>
              </a:rPr>
              <a:t>Ireland</a:t>
            </a:r>
            <a:endParaRPr lang="en-US" sz="1100" dirty="0">
              <a:solidFill>
                <a:srgbClr val="000000"/>
              </a:solidFill>
            </a:endParaRPr>
          </a:p>
        </p:txBody>
      </p:sp>
      <p:sp>
        <p:nvSpPr>
          <p:cNvPr id="38" name="TextBox 37"/>
          <p:cNvSpPr txBox="1"/>
          <p:nvPr/>
        </p:nvSpPr>
        <p:spPr>
          <a:xfrm>
            <a:off x="700686" y="4988723"/>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Poland</a:t>
            </a:r>
            <a:endParaRPr lang="en-US" sz="1100" dirty="0"/>
          </a:p>
        </p:txBody>
      </p:sp>
      <p:sp>
        <p:nvSpPr>
          <p:cNvPr id="39" name="TextBox 38"/>
          <p:cNvSpPr txBox="1"/>
          <p:nvPr/>
        </p:nvSpPr>
        <p:spPr>
          <a:xfrm>
            <a:off x="701058" y="4796397"/>
            <a:ext cx="1310187" cy="169277"/>
          </a:xfrm>
          <a:prstGeom prst="rect">
            <a:avLst/>
          </a:prstGeom>
          <a:solidFill>
            <a:schemeClr val="tx2">
              <a:lumMod val="20000"/>
              <a:lumOff val="80000"/>
            </a:schemeClr>
          </a:solidFill>
          <a:ln>
            <a:solidFill>
              <a:schemeClr val="tx1"/>
            </a:solidFill>
          </a:ln>
        </p:spPr>
        <p:txBody>
          <a:bodyPr wrap="square" lIns="0" tIns="0" rIns="0" bIns="0" rtlCol="0">
            <a:spAutoFit/>
          </a:bodyPr>
          <a:lstStyle/>
          <a:p>
            <a:pPr algn="ctr"/>
            <a:r>
              <a:rPr lang="en-US" sz="1100" dirty="0" smtClean="0"/>
              <a:t>Cyprus</a:t>
            </a:r>
            <a:endParaRPr lang="en-US" sz="1100" dirty="0"/>
          </a:p>
        </p:txBody>
      </p:sp>
      <p:sp>
        <p:nvSpPr>
          <p:cNvPr id="40" name="TextBox 39"/>
          <p:cNvSpPr txBox="1"/>
          <p:nvPr/>
        </p:nvSpPr>
        <p:spPr>
          <a:xfrm>
            <a:off x="700780" y="4598804"/>
            <a:ext cx="1310187" cy="169277"/>
          </a:xfrm>
          <a:prstGeom prst="rect">
            <a:avLst/>
          </a:prstGeom>
          <a:noFill/>
          <a:ln>
            <a:solidFill>
              <a:schemeClr val="tx1"/>
            </a:solidFill>
          </a:ln>
        </p:spPr>
        <p:txBody>
          <a:bodyPr wrap="square" lIns="0" tIns="0" rIns="0" bIns="0" rtlCol="0">
            <a:spAutoFit/>
          </a:bodyPr>
          <a:lstStyle/>
          <a:p>
            <a:pPr algn="ctr"/>
            <a:r>
              <a:rPr lang="en-US" sz="1100" dirty="0" smtClean="0"/>
              <a:t>Austria</a:t>
            </a:r>
            <a:endParaRPr lang="en-US" sz="1100" dirty="0"/>
          </a:p>
        </p:txBody>
      </p:sp>
      <p:sp>
        <p:nvSpPr>
          <p:cNvPr id="42" name="TextBox 41"/>
          <p:cNvSpPr txBox="1"/>
          <p:nvPr/>
        </p:nvSpPr>
        <p:spPr>
          <a:xfrm>
            <a:off x="2064031" y="1680042"/>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Japan</a:t>
            </a:r>
            <a:endParaRPr lang="en-US" sz="1100" dirty="0"/>
          </a:p>
        </p:txBody>
      </p:sp>
      <p:sp>
        <p:nvSpPr>
          <p:cNvPr id="43" name="TextBox 42"/>
          <p:cNvSpPr txBox="1"/>
          <p:nvPr/>
        </p:nvSpPr>
        <p:spPr>
          <a:xfrm>
            <a:off x="2063870" y="1865880"/>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Finland</a:t>
            </a:r>
            <a:endParaRPr lang="en-US" sz="1100" dirty="0"/>
          </a:p>
        </p:txBody>
      </p:sp>
      <p:sp>
        <p:nvSpPr>
          <p:cNvPr id="46" name="TextBox 45"/>
          <p:cNvSpPr txBox="1"/>
          <p:nvPr/>
        </p:nvSpPr>
        <p:spPr>
          <a:xfrm>
            <a:off x="2063214" y="2064349"/>
            <a:ext cx="1310162"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Flanders-Belgium</a:t>
            </a:r>
            <a:endParaRPr lang="en-US" sz="1100" dirty="0"/>
          </a:p>
        </p:txBody>
      </p:sp>
      <p:sp>
        <p:nvSpPr>
          <p:cNvPr id="49" name="TextBox 48"/>
          <p:cNvSpPr txBox="1"/>
          <p:nvPr/>
        </p:nvSpPr>
        <p:spPr>
          <a:xfrm>
            <a:off x="2064031" y="2253203"/>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Netherlands</a:t>
            </a:r>
            <a:endParaRPr lang="en-US" sz="1100" dirty="0"/>
          </a:p>
        </p:txBody>
      </p:sp>
      <p:sp>
        <p:nvSpPr>
          <p:cNvPr id="50" name="TextBox 49"/>
          <p:cNvSpPr txBox="1"/>
          <p:nvPr/>
        </p:nvSpPr>
        <p:spPr>
          <a:xfrm>
            <a:off x="2064031" y="2462827"/>
            <a:ext cx="131018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Sweden</a:t>
            </a:r>
            <a:endParaRPr lang="en-US" sz="1100" dirty="0"/>
          </a:p>
        </p:txBody>
      </p:sp>
      <p:sp>
        <p:nvSpPr>
          <p:cNvPr id="51" name="TextBox 50"/>
          <p:cNvSpPr txBox="1"/>
          <p:nvPr/>
        </p:nvSpPr>
        <p:spPr>
          <a:xfrm>
            <a:off x="2063961" y="2663652"/>
            <a:ext cx="1310186"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Norway</a:t>
            </a:r>
            <a:endParaRPr lang="en-US" sz="1100" dirty="0"/>
          </a:p>
        </p:txBody>
      </p:sp>
      <p:sp>
        <p:nvSpPr>
          <p:cNvPr id="52" name="TextBox 51"/>
          <p:cNvSpPr txBox="1"/>
          <p:nvPr/>
        </p:nvSpPr>
        <p:spPr>
          <a:xfrm>
            <a:off x="2064060" y="2860069"/>
            <a:ext cx="1310156"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Denmark</a:t>
            </a:r>
            <a:endParaRPr lang="en-US" sz="1100" dirty="0"/>
          </a:p>
        </p:txBody>
      </p:sp>
      <p:sp>
        <p:nvSpPr>
          <p:cNvPr id="54" name="TextBox 53"/>
          <p:cNvSpPr txBox="1"/>
          <p:nvPr/>
        </p:nvSpPr>
        <p:spPr>
          <a:xfrm>
            <a:off x="2063961" y="3054590"/>
            <a:ext cx="131015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Slovak Rep.</a:t>
            </a:r>
            <a:endParaRPr lang="en-US" sz="1100" dirty="0"/>
          </a:p>
        </p:txBody>
      </p:sp>
      <p:sp>
        <p:nvSpPr>
          <p:cNvPr id="55" name="TextBox 54"/>
          <p:cNvSpPr txBox="1"/>
          <p:nvPr/>
        </p:nvSpPr>
        <p:spPr>
          <a:xfrm>
            <a:off x="2064064" y="3261728"/>
            <a:ext cx="1310152"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Czech Rep.</a:t>
            </a:r>
            <a:endParaRPr lang="en-US" sz="1100" dirty="0"/>
          </a:p>
        </p:txBody>
      </p:sp>
      <p:sp>
        <p:nvSpPr>
          <p:cNvPr id="56" name="TextBox 55"/>
          <p:cNvSpPr txBox="1"/>
          <p:nvPr/>
        </p:nvSpPr>
        <p:spPr>
          <a:xfrm>
            <a:off x="2063927" y="3459844"/>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Austria</a:t>
            </a:r>
            <a:endParaRPr lang="en-US" sz="1100" dirty="0"/>
          </a:p>
        </p:txBody>
      </p:sp>
      <p:sp>
        <p:nvSpPr>
          <p:cNvPr id="57" name="TextBox 56"/>
          <p:cNvSpPr txBox="1"/>
          <p:nvPr/>
        </p:nvSpPr>
        <p:spPr>
          <a:xfrm>
            <a:off x="2063927" y="3656317"/>
            <a:ext cx="1310161"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Estonia</a:t>
            </a:r>
            <a:endParaRPr lang="en-US" sz="1100" dirty="0"/>
          </a:p>
        </p:txBody>
      </p:sp>
      <p:sp>
        <p:nvSpPr>
          <p:cNvPr id="58" name="TextBox 57"/>
          <p:cNvSpPr txBox="1"/>
          <p:nvPr/>
        </p:nvSpPr>
        <p:spPr>
          <a:xfrm>
            <a:off x="2064064" y="3858632"/>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Germany</a:t>
            </a:r>
            <a:endParaRPr lang="en-US" sz="1100" dirty="0"/>
          </a:p>
        </p:txBody>
      </p:sp>
      <p:sp>
        <p:nvSpPr>
          <p:cNvPr id="60" name="TextBox 59"/>
          <p:cNvSpPr txBox="1"/>
          <p:nvPr/>
        </p:nvSpPr>
        <p:spPr>
          <a:xfrm>
            <a:off x="2063915" y="4061742"/>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Canada</a:t>
            </a:r>
            <a:endParaRPr lang="en-US" sz="1100" dirty="0"/>
          </a:p>
        </p:txBody>
      </p:sp>
      <p:sp>
        <p:nvSpPr>
          <p:cNvPr id="61" name="TextBox 60"/>
          <p:cNvSpPr txBox="1"/>
          <p:nvPr/>
        </p:nvSpPr>
        <p:spPr>
          <a:xfrm>
            <a:off x="2064064" y="4256327"/>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Cyprus</a:t>
            </a:r>
            <a:endParaRPr lang="en-US" sz="1100" dirty="0"/>
          </a:p>
        </p:txBody>
      </p:sp>
      <p:sp>
        <p:nvSpPr>
          <p:cNvPr id="62" name="TextBox 61"/>
          <p:cNvSpPr txBox="1"/>
          <p:nvPr/>
        </p:nvSpPr>
        <p:spPr>
          <a:xfrm>
            <a:off x="701058" y="3643647"/>
            <a:ext cx="1310145"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Korea, Rep. of</a:t>
            </a:r>
            <a:endParaRPr lang="en-US" sz="1100" dirty="0"/>
          </a:p>
        </p:txBody>
      </p:sp>
      <p:sp>
        <p:nvSpPr>
          <p:cNvPr id="63" name="TextBox 62"/>
          <p:cNvSpPr txBox="1"/>
          <p:nvPr/>
        </p:nvSpPr>
        <p:spPr>
          <a:xfrm>
            <a:off x="2064106" y="4442539"/>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Korea, Rep. of</a:t>
            </a:r>
            <a:endParaRPr lang="en-US" sz="1100" dirty="0"/>
          </a:p>
        </p:txBody>
      </p:sp>
      <p:sp>
        <p:nvSpPr>
          <p:cNvPr id="64" name="TextBox 63"/>
          <p:cNvSpPr txBox="1"/>
          <p:nvPr/>
        </p:nvSpPr>
        <p:spPr>
          <a:xfrm>
            <a:off x="2063914" y="4626964"/>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U.K.</a:t>
            </a:r>
            <a:endParaRPr lang="en-US" sz="1100" dirty="0"/>
          </a:p>
        </p:txBody>
      </p:sp>
      <p:sp>
        <p:nvSpPr>
          <p:cNvPr id="65" name="TextBox 64"/>
          <p:cNvSpPr txBox="1"/>
          <p:nvPr/>
        </p:nvSpPr>
        <p:spPr>
          <a:xfrm>
            <a:off x="2063872" y="4826810"/>
            <a:ext cx="1310187"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solidFill>
                  <a:srgbClr val="000000"/>
                </a:solidFill>
              </a:rPr>
              <a:t>Poland</a:t>
            </a:r>
            <a:endParaRPr lang="en-US" sz="1100" dirty="0">
              <a:solidFill>
                <a:srgbClr val="000000"/>
              </a:solidFill>
            </a:endParaRPr>
          </a:p>
        </p:txBody>
      </p:sp>
      <p:sp>
        <p:nvSpPr>
          <p:cNvPr id="66" name="TextBox 65"/>
          <p:cNvSpPr txBox="1"/>
          <p:nvPr/>
        </p:nvSpPr>
        <p:spPr>
          <a:xfrm>
            <a:off x="2063871" y="5198083"/>
            <a:ext cx="1310187" cy="169277"/>
          </a:xfrm>
          <a:prstGeom prst="rect">
            <a:avLst/>
          </a:prstGeom>
          <a:noFill/>
          <a:ln>
            <a:solidFill>
              <a:schemeClr val="tx1"/>
            </a:solidFill>
          </a:ln>
        </p:spPr>
        <p:txBody>
          <a:bodyPr wrap="square" lIns="0" tIns="0" rIns="0" bIns="0" rtlCol="0">
            <a:spAutoFit/>
          </a:bodyPr>
          <a:lstStyle/>
          <a:p>
            <a:pPr algn="ctr"/>
            <a:r>
              <a:rPr lang="en-US" sz="1100" dirty="0" smtClean="0"/>
              <a:t>Ireland</a:t>
            </a:r>
            <a:endParaRPr lang="en-US" sz="1100" dirty="0"/>
          </a:p>
        </p:txBody>
      </p:sp>
      <p:sp>
        <p:nvSpPr>
          <p:cNvPr id="67" name="TextBox 66"/>
          <p:cNvSpPr txBox="1"/>
          <p:nvPr/>
        </p:nvSpPr>
        <p:spPr>
          <a:xfrm>
            <a:off x="2063870" y="5398412"/>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smtClean="0"/>
              <a:t>France</a:t>
            </a:r>
            <a:endParaRPr lang="en-US" sz="1100" dirty="0"/>
          </a:p>
        </p:txBody>
      </p:sp>
      <p:sp>
        <p:nvSpPr>
          <p:cNvPr id="68" name="TextBox 67"/>
          <p:cNvSpPr txBox="1"/>
          <p:nvPr/>
        </p:nvSpPr>
        <p:spPr>
          <a:xfrm>
            <a:off x="2064106" y="5016600"/>
            <a:ext cx="1310187" cy="169277"/>
          </a:xfrm>
          <a:prstGeom prst="rect">
            <a:avLst/>
          </a:prstGeom>
          <a:solidFill>
            <a:srgbClr val="FF8B25"/>
          </a:solidFill>
        </p:spPr>
        <p:txBody>
          <a:bodyPr wrap="square" lIns="0" tIns="0" rIns="0" bIns="0" rtlCol="0">
            <a:spAutoFit/>
          </a:bodyPr>
          <a:lstStyle/>
          <a:p>
            <a:pPr algn="ctr"/>
            <a:r>
              <a:rPr lang="en-US" sz="1100" dirty="0" smtClean="0">
                <a:solidFill>
                  <a:schemeClr val="bg1"/>
                </a:solidFill>
              </a:rPr>
              <a:t>United States</a:t>
            </a:r>
            <a:endParaRPr lang="en-US" sz="1100" dirty="0">
              <a:solidFill>
                <a:schemeClr val="bg1"/>
              </a:solidFill>
            </a:endParaRPr>
          </a:p>
        </p:txBody>
      </p:sp>
      <p:sp>
        <p:nvSpPr>
          <p:cNvPr id="69" name="TextBox 68"/>
          <p:cNvSpPr txBox="1"/>
          <p:nvPr/>
        </p:nvSpPr>
        <p:spPr>
          <a:xfrm>
            <a:off x="2064106" y="5598354"/>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smtClean="0"/>
              <a:t>Italy</a:t>
            </a:r>
            <a:endParaRPr lang="en-US" sz="1100" dirty="0"/>
          </a:p>
        </p:txBody>
      </p:sp>
      <p:sp>
        <p:nvSpPr>
          <p:cNvPr id="70" name="TextBox 69"/>
          <p:cNvSpPr txBox="1"/>
          <p:nvPr/>
        </p:nvSpPr>
        <p:spPr>
          <a:xfrm>
            <a:off x="2064106" y="5797454"/>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smtClean="0"/>
              <a:t>Spain</a:t>
            </a:r>
            <a:endParaRPr lang="en-US" sz="1100" dirty="0"/>
          </a:p>
        </p:txBody>
      </p:sp>
      <p:sp>
        <p:nvSpPr>
          <p:cNvPr id="53" name="TextBox 52"/>
          <p:cNvSpPr txBox="1"/>
          <p:nvPr/>
        </p:nvSpPr>
        <p:spPr>
          <a:xfrm>
            <a:off x="3401766" y="1680042"/>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Japan</a:t>
            </a:r>
            <a:endParaRPr lang="en-US" sz="1100" dirty="0"/>
          </a:p>
        </p:txBody>
      </p:sp>
      <p:sp>
        <p:nvSpPr>
          <p:cNvPr id="71" name="TextBox 70"/>
          <p:cNvSpPr txBox="1"/>
          <p:nvPr/>
        </p:nvSpPr>
        <p:spPr>
          <a:xfrm>
            <a:off x="3401765" y="1872823"/>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Finland</a:t>
            </a:r>
            <a:endParaRPr lang="en-US" sz="1100" dirty="0"/>
          </a:p>
        </p:txBody>
      </p:sp>
      <p:sp>
        <p:nvSpPr>
          <p:cNvPr id="73" name="TextBox 72"/>
          <p:cNvSpPr txBox="1"/>
          <p:nvPr/>
        </p:nvSpPr>
        <p:spPr>
          <a:xfrm>
            <a:off x="3401766" y="2076915"/>
            <a:ext cx="131018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Sweden</a:t>
            </a:r>
            <a:endParaRPr lang="en-US" sz="1100" dirty="0"/>
          </a:p>
        </p:txBody>
      </p:sp>
      <p:sp>
        <p:nvSpPr>
          <p:cNvPr id="75" name="TextBox 74"/>
          <p:cNvSpPr txBox="1"/>
          <p:nvPr/>
        </p:nvSpPr>
        <p:spPr>
          <a:xfrm>
            <a:off x="3401766" y="2269880"/>
            <a:ext cx="1310186"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Norway</a:t>
            </a:r>
            <a:endParaRPr lang="en-US" sz="1100" dirty="0"/>
          </a:p>
        </p:txBody>
      </p:sp>
      <p:sp>
        <p:nvSpPr>
          <p:cNvPr id="77" name="TextBox 76"/>
          <p:cNvSpPr txBox="1"/>
          <p:nvPr/>
        </p:nvSpPr>
        <p:spPr>
          <a:xfrm>
            <a:off x="3401779" y="2468887"/>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Netherlands</a:t>
            </a:r>
            <a:endParaRPr lang="en-US" sz="1100" dirty="0"/>
          </a:p>
        </p:txBody>
      </p:sp>
      <p:sp>
        <p:nvSpPr>
          <p:cNvPr id="78" name="TextBox 77"/>
          <p:cNvSpPr txBox="1"/>
          <p:nvPr/>
        </p:nvSpPr>
        <p:spPr>
          <a:xfrm>
            <a:off x="3402002" y="2666433"/>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Austria</a:t>
            </a:r>
            <a:endParaRPr lang="en-US" sz="1100" dirty="0"/>
          </a:p>
        </p:txBody>
      </p:sp>
      <p:sp>
        <p:nvSpPr>
          <p:cNvPr id="79" name="TextBox 78"/>
          <p:cNvSpPr txBox="1"/>
          <p:nvPr/>
        </p:nvSpPr>
        <p:spPr>
          <a:xfrm>
            <a:off x="3401765" y="2862850"/>
            <a:ext cx="1310156"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Denmark</a:t>
            </a:r>
            <a:endParaRPr lang="en-US" sz="1100" dirty="0"/>
          </a:p>
        </p:txBody>
      </p:sp>
      <p:sp>
        <p:nvSpPr>
          <p:cNvPr id="80" name="TextBox 79"/>
          <p:cNvSpPr txBox="1"/>
          <p:nvPr/>
        </p:nvSpPr>
        <p:spPr>
          <a:xfrm>
            <a:off x="3402002" y="3066655"/>
            <a:ext cx="1310152"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Czech Rep.</a:t>
            </a:r>
            <a:endParaRPr lang="en-US" sz="1100" dirty="0"/>
          </a:p>
        </p:txBody>
      </p:sp>
      <p:sp>
        <p:nvSpPr>
          <p:cNvPr id="81" name="TextBox 80"/>
          <p:cNvSpPr txBox="1"/>
          <p:nvPr/>
        </p:nvSpPr>
        <p:spPr>
          <a:xfrm>
            <a:off x="3402044" y="3264772"/>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Korea, Rep. of</a:t>
            </a:r>
            <a:endParaRPr lang="en-US" sz="1100" dirty="0"/>
          </a:p>
        </p:txBody>
      </p:sp>
      <p:sp>
        <p:nvSpPr>
          <p:cNvPr id="82" name="TextBox 81"/>
          <p:cNvSpPr txBox="1"/>
          <p:nvPr/>
        </p:nvSpPr>
        <p:spPr>
          <a:xfrm>
            <a:off x="3401734" y="3467034"/>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Germany</a:t>
            </a:r>
            <a:endParaRPr lang="en-US" sz="1100" dirty="0"/>
          </a:p>
        </p:txBody>
      </p:sp>
      <p:sp>
        <p:nvSpPr>
          <p:cNvPr id="83" name="TextBox 82"/>
          <p:cNvSpPr txBox="1"/>
          <p:nvPr/>
        </p:nvSpPr>
        <p:spPr>
          <a:xfrm>
            <a:off x="3402044" y="3659817"/>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Canada</a:t>
            </a:r>
            <a:endParaRPr lang="en-US" sz="1100" dirty="0"/>
          </a:p>
        </p:txBody>
      </p:sp>
      <p:sp>
        <p:nvSpPr>
          <p:cNvPr id="84" name="TextBox 83"/>
          <p:cNvSpPr txBox="1"/>
          <p:nvPr/>
        </p:nvSpPr>
        <p:spPr>
          <a:xfrm>
            <a:off x="3402044" y="3859193"/>
            <a:ext cx="131015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Slovak Rep.</a:t>
            </a:r>
            <a:endParaRPr lang="en-US" sz="1100" dirty="0"/>
          </a:p>
        </p:txBody>
      </p:sp>
      <p:sp>
        <p:nvSpPr>
          <p:cNvPr id="85" name="TextBox 84"/>
          <p:cNvSpPr txBox="1"/>
          <p:nvPr/>
        </p:nvSpPr>
        <p:spPr>
          <a:xfrm>
            <a:off x="3401726" y="4061678"/>
            <a:ext cx="1310162"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Flanders-Belgium</a:t>
            </a:r>
            <a:endParaRPr lang="en-US" sz="1100" dirty="0"/>
          </a:p>
        </p:txBody>
      </p:sp>
      <p:sp>
        <p:nvSpPr>
          <p:cNvPr id="86" name="TextBox 85"/>
          <p:cNvSpPr txBox="1"/>
          <p:nvPr/>
        </p:nvSpPr>
        <p:spPr>
          <a:xfrm>
            <a:off x="3401734" y="4262189"/>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U.K.</a:t>
            </a:r>
            <a:endParaRPr lang="en-US" sz="1100" dirty="0"/>
          </a:p>
        </p:txBody>
      </p:sp>
      <p:sp>
        <p:nvSpPr>
          <p:cNvPr id="87" name="TextBox 86"/>
          <p:cNvSpPr txBox="1"/>
          <p:nvPr/>
        </p:nvSpPr>
        <p:spPr>
          <a:xfrm>
            <a:off x="3401734" y="4447346"/>
            <a:ext cx="1310161"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Estonia</a:t>
            </a:r>
            <a:endParaRPr lang="en-US" sz="1100" dirty="0"/>
          </a:p>
        </p:txBody>
      </p:sp>
      <p:sp>
        <p:nvSpPr>
          <p:cNvPr id="88" name="TextBox 87"/>
          <p:cNvSpPr txBox="1"/>
          <p:nvPr/>
        </p:nvSpPr>
        <p:spPr>
          <a:xfrm>
            <a:off x="3408843" y="5023127"/>
            <a:ext cx="1310187" cy="169277"/>
          </a:xfrm>
          <a:prstGeom prst="rect">
            <a:avLst/>
          </a:prstGeom>
          <a:solidFill>
            <a:srgbClr val="FF8B25"/>
          </a:solidFill>
        </p:spPr>
        <p:txBody>
          <a:bodyPr wrap="square" lIns="0" tIns="0" rIns="0" bIns="0" rtlCol="0">
            <a:spAutoFit/>
          </a:bodyPr>
          <a:lstStyle/>
          <a:p>
            <a:pPr algn="ctr"/>
            <a:r>
              <a:rPr lang="en-US" sz="1100" dirty="0" smtClean="0">
                <a:solidFill>
                  <a:schemeClr val="bg1"/>
                </a:solidFill>
              </a:rPr>
              <a:t>United States</a:t>
            </a:r>
            <a:endParaRPr lang="en-US" sz="1100" dirty="0">
              <a:solidFill>
                <a:schemeClr val="bg1"/>
              </a:solidFill>
            </a:endParaRPr>
          </a:p>
        </p:txBody>
      </p:sp>
      <p:sp>
        <p:nvSpPr>
          <p:cNvPr id="89" name="TextBox 88"/>
          <p:cNvSpPr txBox="1"/>
          <p:nvPr/>
        </p:nvSpPr>
        <p:spPr>
          <a:xfrm>
            <a:off x="3409451" y="4638660"/>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Ireland</a:t>
            </a:r>
            <a:endParaRPr lang="en-US" sz="1100" dirty="0"/>
          </a:p>
        </p:txBody>
      </p:sp>
      <p:sp>
        <p:nvSpPr>
          <p:cNvPr id="90" name="TextBox 89"/>
          <p:cNvSpPr txBox="1"/>
          <p:nvPr/>
        </p:nvSpPr>
        <p:spPr>
          <a:xfrm>
            <a:off x="3408970" y="4828512"/>
            <a:ext cx="1310187" cy="169277"/>
          </a:xfrm>
          <a:prstGeom prst="rect">
            <a:avLst/>
          </a:prstGeom>
          <a:noFill/>
          <a:ln>
            <a:solidFill>
              <a:schemeClr val="tx1"/>
            </a:solidFill>
          </a:ln>
        </p:spPr>
        <p:txBody>
          <a:bodyPr wrap="square" lIns="0" tIns="0" rIns="0" bIns="0" rtlCol="0">
            <a:spAutoFit/>
          </a:bodyPr>
          <a:lstStyle/>
          <a:p>
            <a:pPr algn="ctr"/>
            <a:r>
              <a:rPr lang="en-US" sz="1100" dirty="0" smtClean="0"/>
              <a:t>Poland</a:t>
            </a:r>
            <a:endParaRPr lang="en-US" sz="1100" dirty="0"/>
          </a:p>
        </p:txBody>
      </p:sp>
      <p:sp>
        <p:nvSpPr>
          <p:cNvPr id="106" name="TextBox 105"/>
          <p:cNvSpPr txBox="1"/>
          <p:nvPr/>
        </p:nvSpPr>
        <p:spPr>
          <a:xfrm>
            <a:off x="2043523" y="1296422"/>
            <a:ext cx="1378120" cy="400110"/>
          </a:xfrm>
          <a:prstGeom prst="rect">
            <a:avLst/>
          </a:prstGeom>
          <a:noFill/>
        </p:spPr>
        <p:txBody>
          <a:bodyPr wrap="square" rtlCol="0">
            <a:spAutoFit/>
          </a:bodyPr>
          <a:lstStyle/>
          <a:p>
            <a:pPr algn="ctr"/>
            <a:r>
              <a:rPr lang="en-US" sz="2000" dirty="0" smtClean="0"/>
              <a:t>Numeracy</a:t>
            </a:r>
            <a:endParaRPr lang="en-US" sz="2000" dirty="0"/>
          </a:p>
        </p:txBody>
      </p:sp>
      <p:sp>
        <p:nvSpPr>
          <p:cNvPr id="107" name="TextBox 106"/>
          <p:cNvSpPr txBox="1"/>
          <p:nvPr/>
        </p:nvSpPr>
        <p:spPr>
          <a:xfrm>
            <a:off x="3421643" y="1319128"/>
            <a:ext cx="1310187" cy="400110"/>
          </a:xfrm>
          <a:prstGeom prst="rect">
            <a:avLst/>
          </a:prstGeom>
          <a:noFill/>
        </p:spPr>
        <p:txBody>
          <a:bodyPr wrap="square" rtlCol="0">
            <a:spAutoFit/>
          </a:bodyPr>
          <a:lstStyle/>
          <a:p>
            <a:pPr algn="ctr"/>
            <a:r>
              <a:rPr lang="en-US" sz="2000" dirty="0" smtClean="0"/>
              <a:t>PS-TRE*</a:t>
            </a:r>
            <a:endParaRPr lang="en-US" sz="2000" dirty="0"/>
          </a:p>
        </p:txBody>
      </p:sp>
      <p:sp>
        <p:nvSpPr>
          <p:cNvPr id="108" name="TextBox 107"/>
          <p:cNvSpPr txBox="1"/>
          <p:nvPr/>
        </p:nvSpPr>
        <p:spPr>
          <a:xfrm>
            <a:off x="4828988" y="1439242"/>
            <a:ext cx="3857812" cy="4401205"/>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latin typeface="Calibri" panose="020F0502020204030204" pitchFamily="34" charset="0"/>
              </a:rPr>
              <a:t>The U.S. ranked in roughly the middle of countries in Literacy.</a:t>
            </a:r>
          </a:p>
          <a:p>
            <a:pPr marL="342900" indent="-342900">
              <a:buFont typeface="Arial" panose="020B0604020202020204" pitchFamily="34" charset="0"/>
              <a:buChar char="•"/>
            </a:pPr>
            <a:endParaRPr lang="en-US" sz="2800" dirty="0" smtClean="0">
              <a:latin typeface="Calibri" panose="020F0502020204030204" pitchFamily="34" charset="0"/>
            </a:endParaRPr>
          </a:p>
          <a:p>
            <a:pPr marL="342900" indent="-342900">
              <a:buFont typeface="Arial" panose="020B0604020202020204" pitchFamily="34" charset="0"/>
              <a:buChar char="•"/>
            </a:pPr>
            <a:r>
              <a:rPr lang="en-US" sz="2800" dirty="0" smtClean="0">
                <a:latin typeface="Calibri" panose="020F0502020204030204" pitchFamily="34" charset="0"/>
              </a:rPr>
              <a:t>The U.S. ranked lower than most other countries in </a:t>
            </a:r>
            <a:r>
              <a:rPr lang="en-US" sz="2800" dirty="0">
                <a:latin typeface="Calibri" panose="020F0502020204030204" pitchFamily="34" charset="0"/>
              </a:rPr>
              <a:t>N</a:t>
            </a:r>
            <a:r>
              <a:rPr lang="en-US" sz="2800" dirty="0" smtClean="0">
                <a:latin typeface="Calibri" panose="020F0502020204030204" pitchFamily="34" charset="0"/>
              </a:rPr>
              <a:t>umeracy and Problem Solving in technology-rich environments.</a:t>
            </a:r>
          </a:p>
        </p:txBody>
      </p:sp>
      <p:pic>
        <p:nvPicPr>
          <p:cNvPr id="9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 name="TextBox 95"/>
          <p:cNvSpPr txBox="1"/>
          <p:nvPr/>
        </p:nvSpPr>
        <p:spPr>
          <a:xfrm>
            <a:off x="1457325" y="6341444"/>
            <a:ext cx="7396087" cy="369332"/>
          </a:xfrm>
          <a:prstGeom prst="rect">
            <a:avLst/>
          </a:prstGeom>
          <a:noFill/>
        </p:spPr>
        <p:txBody>
          <a:bodyPr wrap="square" rtlCol="0">
            <a:spAutoFit/>
          </a:bodyPr>
          <a:lstStyle/>
          <a:p>
            <a:r>
              <a:rPr lang="en-US" dirty="0" smtClean="0"/>
              <a:t>* Cyprus, France, Italy, and Spain did not participate.</a:t>
            </a:r>
            <a:endParaRPr lang="en-US" dirty="0"/>
          </a:p>
        </p:txBody>
      </p:sp>
    </p:spTree>
    <p:extLst>
      <p:ext uri="{BB962C8B-B14F-4D97-AF65-F5344CB8AC3E}">
        <p14:creationId xmlns:p14="http://schemas.microsoft.com/office/powerpoint/2010/main" val="124797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animEffect transition="in" filter="fade">
                                      <p:cBhvr>
                                        <p:cTn id="37" dur="500"/>
                                        <p:tgtEl>
                                          <p:spTgt spid="6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500"/>
                                        <p:tgtEl>
                                          <p:spTgt spid="3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fade">
                                      <p:cBhvr>
                                        <p:cTn id="58" dur="500"/>
                                        <p:tgtEl>
                                          <p:spTgt spid="3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500"/>
                                        <p:tgtEl>
                                          <p:spTgt spid="1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500"/>
                                        <p:tgtEl>
                                          <p:spTgt spid="2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500"/>
                                        <p:tgtEl>
                                          <p:spTgt spid="4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fade">
                                      <p:cBhvr>
                                        <p:cTn id="73" dur="500"/>
                                        <p:tgtEl>
                                          <p:spTgt spid="4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6"/>
                                        </p:tgtEl>
                                        <p:attrNameLst>
                                          <p:attrName>style.visibility</p:attrName>
                                        </p:attrNameLst>
                                      </p:cBhvr>
                                      <p:to>
                                        <p:strVal val="visible"/>
                                      </p:to>
                                    </p:set>
                                    <p:animEffect transition="in" filter="fade">
                                      <p:cBhvr>
                                        <p:cTn id="76" dur="500"/>
                                        <p:tgtEl>
                                          <p:spTgt spid="46"/>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fade">
                                      <p:cBhvr>
                                        <p:cTn id="79" dur="500"/>
                                        <p:tgtEl>
                                          <p:spTgt spid="4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50"/>
                                        </p:tgtEl>
                                        <p:attrNameLst>
                                          <p:attrName>style.visibility</p:attrName>
                                        </p:attrNameLst>
                                      </p:cBhvr>
                                      <p:to>
                                        <p:strVal val="visible"/>
                                      </p:to>
                                    </p:set>
                                    <p:animEffect transition="in" filter="fade">
                                      <p:cBhvr>
                                        <p:cTn id="82" dur="500"/>
                                        <p:tgtEl>
                                          <p:spTgt spid="50"/>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1"/>
                                        </p:tgtEl>
                                        <p:attrNameLst>
                                          <p:attrName>style.visibility</p:attrName>
                                        </p:attrNameLst>
                                      </p:cBhvr>
                                      <p:to>
                                        <p:strVal val="visible"/>
                                      </p:to>
                                    </p:set>
                                    <p:animEffect transition="in" filter="fade">
                                      <p:cBhvr>
                                        <p:cTn id="85" dur="500"/>
                                        <p:tgtEl>
                                          <p:spTgt spid="51"/>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fade">
                                      <p:cBhvr>
                                        <p:cTn id="88" dur="500"/>
                                        <p:tgtEl>
                                          <p:spTgt spid="54"/>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Effect transition="in" filter="fade">
                                      <p:cBhvr>
                                        <p:cTn id="91" dur="500"/>
                                        <p:tgtEl>
                                          <p:spTgt spid="5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55"/>
                                        </p:tgtEl>
                                        <p:attrNameLst>
                                          <p:attrName>style.visibility</p:attrName>
                                        </p:attrNameLst>
                                      </p:cBhvr>
                                      <p:to>
                                        <p:strVal val="visible"/>
                                      </p:to>
                                    </p:set>
                                    <p:animEffect transition="in" filter="fade">
                                      <p:cBhvr>
                                        <p:cTn id="94" dur="500"/>
                                        <p:tgtEl>
                                          <p:spTgt spid="55"/>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fade">
                                      <p:cBhvr>
                                        <p:cTn id="97" dur="500"/>
                                        <p:tgtEl>
                                          <p:spTgt spid="56"/>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7"/>
                                        </p:tgtEl>
                                        <p:attrNameLst>
                                          <p:attrName>style.visibility</p:attrName>
                                        </p:attrNameLst>
                                      </p:cBhvr>
                                      <p:to>
                                        <p:strVal val="visible"/>
                                      </p:to>
                                    </p:set>
                                    <p:animEffect transition="in" filter="fade">
                                      <p:cBhvr>
                                        <p:cTn id="100" dur="500"/>
                                        <p:tgtEl>
                                          <p:spTgt spid="57"/>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fade">
                                      <p:cBhvr>
                                        <p:cTn id="103" dur="500"/>
                                        <p:tgtEl>
                                          <p:spTgt spid="58"/>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60"/>
                                        </p:tgtEl>
                                        <p:attrNameLst>
                                          <p:attrName>style.visibility</p:attrName>
                                        </p:attrNameLst>
                                      </p:cBhvr>
                                      <p:to>
                                        <p:strVal val="visible"/>
                                      </p:to>
                                    </p:set>
                                    <p:animEffect transition="in" filter="fade">
                                      <p:cBhvr>
                                        <p:cTn id="106" dur="500"/>
                                        <p:tgtEl>
                                          <p:spTgt spid="60"/>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61"/>
                                        </p:tgtEl>
                                        <p:attrNameLst>
                                          <p:attrName>style.visibility</p:attrName>
                                        </p:attrNameLst>
                                      </p:cBhvr>
                                      <p:to>
                                        <p:strVal val="visible"/>
                                      </p:to>
                                    </p:set>
                                    <p:animEffect transition="in" filter="fade">
                                      <p:cBhvr>
                                        <p:cTn id="109" dur="500"/>
                                        <p:tgtEl>
                                          <p:spTgt spid="61"/>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63"/>
                                        </p:tgtEl>
                                        <p:attrNameLst>
                                          <p:attrName>style.visibility</p:attrName>
                                        </p:attrNameLst>
                                      </p:cBhvr>
                                      <p:to>
                                        <p:strVal val="visible"/>
                                      </p:to>
                                    </p:set>
                                    <p:animEffect transition="in" filter="fade">
                                      <p:cBhvr>
                                        <p:cTn id="112" dur="500"/>
                                        <p:tgtEl>
                                          <p:spTgt spid="63"/>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64"/>
                                        </p:tgtEl>
                                        <p:attrNameLst>
                                          <p:attrName>style.visibility</p:attrName>
                                        </p:attrNameLst>
                                      </p:cBhvr>
                                      <p:to>
                                        <p:strVal val="visible"/>
                                      </p:to>
                                    </p:set>
                                    <p:animEffect transition="in" filter="fade">
                                      <p:cBhvr>
                                        <p:cTn id="115" dur="500"/>
                                        <p:tgtEl>
                                          <p:spTgt spid="64"/>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65"/>
                                        </p:tgtEl>
                                        <p:attrNameLst>
                                          <p:attrName>style.visibility</p:attrName>
                                        </p:attrNameLst>
                                      </p:cBhvr>
                                      <p:to>
                                        <p:strVal val="visible"/>
                                      </p:to>
                                    </p:set>
                                    <p:animEffect transition="in" filter="fade">
                                      <p:cBhvr>
                                        <p:cTn id="118" dur="500"/>
                                        <p:tgtEl>
                                          <p:spTgt spid="65"/>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66"/>
                                        </p:tgtEl>
                                        <p:attrNameLst>
                                          <p:attrName>style.visibility</p:attrName>
                                        </p:attrNameLst>
                                      </p:cBhvr>
                                      <p:to>
                                        <p:strVal val="visible"/>
                                      </p:to>
                                    </p:set>
                                    <p:animEffect transition="in" filter="fade">
                                      <p:cBhvr>
                                        <p:cTn id="121" dur="500"/>
                                        <p:tgtEl>
                                          <p:spTgt spid="66"/>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67"/>
                                        </p:tgtEl>
                                        <p:attrNameLst>
                                          <p:attrName>style.visibility</p:attrName>
                                        </p:attrNameLst>
                                      </p:cBhvr>
                                      <p:to>
                                        <p:strVal val="visible"/>
                                      </p:to>
                                    </p:set>
                                    <p:animEffect transition="in" filter="fade">
                                      <p:cBhvr>
                                        <p:cTn id="124" dur="500"/>
                                        <p:tgtEl>
                                          <p:spTgt spid="67"/>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69"/>
                                        </p:tgtEl>
                                        <p:attrNameLst>
                                          <p:attrName>style.visibility</p:attrName>
                                        </p:attrNameLst>
                                      </p:cBhvr>
                                      <p:to>
                                        <p:strVal val="visible"/>
                                      </p:to>
                                    </p:set>
                                    <p:animEffect transition="in" filter="fade">
                                      <p:cBhvr>
                                        <p:cTn id="127" dur="500"/>
                                        <p:tgtEl>
                                          <p:spTgt spid="69"/>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70"/>
                                        </p:tgtEl>
                                        <p:attrNameLst>
                                          <p:attrName>style.visibility</p:attrName>
                                        </p:attrNameLst>
                                      </p:cBhvr>
                                      <p:to>
                                        <p:strVal val="visible"/>
                                      </p:to>
                                    </p:set>
                                    <p:animEffect transition="in" filter="fade">
                                      <p:cBhvr>
                                        <p:cTn id="130" dur="500"/>
                                        <p:tgtEl>
                                          <p:spTgt spid="70"/>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90"/>
                                        </p:tgtEl>
                                        <p:attrNameLst>
                                          <p:attrName>style.visibility</p:attrName>
                                        </p:attrNameLst>
                                      </p:cBhvr>
                                      <p:to>
                                        <p:strVal val="visible"/>
                                      </p:to>
                                    </p:set>
                                    <p:animEffect transition="in" filter="fade">
                                      <p:cBhvr>
                                        <p:cTn id="133" dur="500"/>
                                        <p:tgtEl>
                                          <p:spTgt spid="90"/>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89"/>
                                        </p:tgtEl>
                                        <p:attrNameLst>
                                          <p:attrName>style.visibility</p:attrName>
                                        </p:attrNameLst>
                                      </p:cBhvr>
                                      <p:to>
                                        <p:strVal val="visible"/>
                                      </p:to>
                                    </p:set>
                                    <p:animEffect transition="in" filter="fade">
                                      <p:cBhvr>
                                        <p:cTn id="136" dur="500"/>
                                        <p:tgtEl>
                                          <p:spTgt spid="89"/>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87"/>
                                        </p:tgtEl>
                                        <p:attrNameLst>
                                          <p:attrName>style.visibility</p:attrName>
                                        </p:attrNameLst>
                                      </p:cBhvr>
                                      <p:to>
                                        <p:strVal val="visible"/>
                                      </p:to>
                                    </p:set>
                                    <p:animEffect transition="in" filter="fade">
                                      <p:cBhvr>
                                        <p:cTn id="139" dur="500"/>
                                        <p:tgtEl>
                                          <p:spTgt spid="87"/>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86"/>
                                        </p:tgtEl>
                                        <p:attrNameLst>
                                          <p:attrName>style.visibility</p:attrName>
                                        </p:attrNameLst>
                                      </p:cBhvr>
                                      <p:to>
                                        <p:strVal val="visible"/>
                                      </p:to>
                                    </p:set>
                                    <p:animEffect transition="in" filter="fade">
                                      <p:cBhvr>
                                        <p:cTn id="142" dur="500"/>
                                        <p:tgtEl>
                                          <p:spTgt spid="86"/>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85"/>
                                        </p:tgtEl>
                                        <p:attrNameLst>
                                          <p:attrName>style.visibility</p:attrName>
                                        </p:attrNameLst>
                                      </p:cBhvr>
                                      <p:to>
                                        <p:strVal val="visible"/>
                                      </p:to>
                                    </p:set>
                                    <p:animEffect transition="in" filter="fade">
                                      <p:cBhvr>
                                        <p:cTn id="145" dur="500"/>
                                        <p:tgtEl>
                                          <p:spTgt spid="85"/>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84"/>
                                        </p:tgtEl>
                                        <p:attrNameLst>
                                          <p:attrName>style.visibility</p:attrName>
                                        </p:attrNameLst>
                                      </p:cBhvr>
                                      <p:to>
                                        <p:strVal val="visible"/>
                                      </p:to>
                                    </p:set>
                                    <p:animEffect transition="in" filter="fade">
                                      <p:cBhvr>
                                        <p:cTn id="148" dur="500"/>
                                        <p:tgtEl>
                                          <p:spTgt spid="84"/>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83"/>
                                        </p:tgtEl>
                                        <p:attrNameLst>
                                          <p:attrName>style.visibility</p:attrName>
                                        </p:attrNameLst>
                                      </p:cBhvr>
                                      <p:to>
                                        <p:strVal val="visible"/>
                                      </p:to>
                                    </p:set>
                                    <p:animEffect transition="in" filter="fade">
                                      <p:cBhvr>
                                        <p:cTn id="151" dur="500"/>
                                        <p:tgtEl>
                                          <p:spTgt spid="83"/>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82"/>
                                        </p:tgtEl>
                                        <p:attrNameLst>
                                          <p:attrName>style.visibility</p:attrName>
                                        </p:attrNameLst>
                                      </p:cBhvr>
                                      <p:to>
                                        <p:strVal val="visible"/>
                                      </p:to>
                                    </p:set>
                                    <p:animEffect transition="in" filter="fade">
                                      <p:cBhvr>
                                        <p:cTn id="154" dur="500"/>
                                        <p:tgtEl>
                                          <p:spTgt spid="82"/>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81"/>
                                        </p:tgtEl>
                                        <p:attrNameLst>
                                          <p:attrName>style.visibility</p:attrName>
                                        </p:attrNameLst>
                                      </p:cBhvr>
                                      <p:to>
                                        <p:strVal val="visible"/>
                                      </p:to>
                                    </p:set>
                                    <p:animEffect transition="in" filter="fade">
                                      <p:cBhvr>
                                        <p:cTn id="157" dur="500"/>
                                        <p:tgtEl>
                                          <p:spTgt spid="81"/>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80"/>
                                        </p:tgtEl>
                                        <p:attrNameLst>
                                          <p:attrName>style.visibility</p:attrName>
                                        </p:attrNameLst>
                                      </p:cBhvr>
                                      <p:to>
                                        <p:strVal val="visible"/>
                                      </p:to>
                                    </p:set>
                                    <p:animEffect transition="in" filter="fade">
                                      <p:cBhvr>
                                        <p:cTn id="160" dur="500"/>
                                        <p:tgtEl>
                                          <p:spTgt spid="80"/>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79"/>
                                        </p:tgtEl>
                                        <p:attrNameLst>
                                          <p:attrName>style.visibility</p:attrName>
                                        </p:attrNameLst>
                                      </p:cBhvr>
                                      <p:to>
                                        <p:strVal val="visible"/>
                                      </p:to>
                                    </p:set>
                                    <p:animEffect transition="in" filter="fade">
                                      <p:cBhvr>
                                        <p:cTn id="163" dur="500"/>
                                        <p:tgtEl>
                                          <p:spTgt spid="79"/>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78"/>
                                        </p:tgtEl>
                                        <p:attrNameLst>
                                          <p:attrName>style.visibility</p:attrName>
                                        </p:attrNameLst>
                                      </p:cBhvr>
                                      <p:to>
                                        <p:strVal val="visible"/>
                                      </p:to>
                                    </p:set>
                                    <p:animEffect transition="in" filter="fade">
                                      <p:cBhvr>
                                        <p:cTn id="166" dur="500"/>
                                        <p:tgtEl>
                                          <p:spTgt spid="78"/>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77"/>
                                        </p:tgtEl>
                                        <p:attrNameLst>
                                          <p:attrName>style.visibility</p:attrName>
                                        </p:attrNameLst>
                                      </p:cBhvr>
                                      <p:to>
                                        <p:strVal val="visible"/>
                                      </p:to>
                                    </p:set>
                                    <p:animEffect transition="in" filter="fade">
                                      <p:cBhvr>
                                        <p:cTn id="169" dur="500"/>
                                        <p:tgtEl>
                                          <p:spTgt spid="77"/>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fade">
                                      <p:cBhvr>
                                        <p:cTn id="172" dur="500"/>
                                        <p:tgtEl>
                                          <p:spTgt spid="7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73"/>
                                        </p:tgtEl>
                                        <p:attrNameLst>
                                          <p:attrName>style.visibility</p:attrName>
                                        </p:attrNameLst>
                                      </p:cBhvr>
                                      <p:to>
                                        <p:strVal val="visible"/>
                                      </p:to>
                                    </p:set>
                                    <p:animEffect transition="in" filter="fade">
                                      <p:cBhvr>
                                        <p:cTn id="175" dur="500"/>
                                        <p:tgtEl>
                                          <p:spTgt spid="73"/>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71"/>
                                        </p:tgtEl>
                                        <p:attrNameLst>
                                          <p:attrName>style.visibility</p:attrName>
                                        </p:attrNameLst>
                                      </p:cBhvr>
                                      <p:to>
                                        <p:strVal val="visible"/>
                                      </p:to>
                                    </p:set>
                                    <p:animEffect transition="in" filter="fade">
                                      <p:cBhvr>
                                        <p:cTn id="178" dur="500"/>
                                        <p:tgtEl>
                                          <p:spTgt spid="71"/>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53"/>
                                        </p:tgtEl>
                                        <p:attrNameLst>
                                          <p:attrName>style.visibility</p:attrName>
                                        </p:attrNameLst>
                                      </p:cBhvr>
                                      <p:to>
                                        <p:strVal val="visible"/>
                                      </p:to>
                                    </p:set>
                                    <p:animEffect transition="in" filter="fade">
                                      <p:cBhvr>
                                        <p:cTn id="18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5" grpId="0" animBg="1"/>
      <p:bldP spid="26" grpId="0" animBg="1"/>
      <p:bldP spid="32" grpId="0" animBg="1"/>
      <p:bldP spid="33" grpId="0" animBg="1"/>
      <p:bldP spid="37" grpId="0" animBg="1"/>
      <p:bldP spid="38" grpId="0" animBg="1"/>
      <p:bldP spid="39" grpId="0" animBg="1"/>
      <p:bldP spid="40" grpId="0" animBg="1"/>
      <p:bldP spid="42" grpId="0" animBg="1"/>
      <p:bldP spid="43" grpId="0" animBg="1"/>
      <p:bldP spid="46" grpId="0" animBg="1"/>
      <p:bldP spid="49" grpId="0" animBg="1"/>
      <p:bldP spid="50" grpId="0" animBg="1"/>
      <p:bldP spid="51" grpId="0" animBg="1"/>
      <p:bldP spid="52" grpId="0" animBg="1"/>
      <p:bldP spid="54" grpId="0" animBg="1"/>
      <p:bldP spid="55" grpId="0" animBg="1"/>
      <p:bldP spid="56" grpId="0" animBg="1"/>
      <p:bldP spid="57" grpId="0" animBg="1"/>
      <p:bldP spid="58" grpId="0" animBg="1"/>
      <p:bldP spid="60" grpId="0" animBg="1"/>
      <p:bldP spid="61" grpId="0" animBg="1"/>
      <p:bldP spid="62" grpId="0" animBg="1"/>
      <p:bldP spid="63" grpId="0" animBg="1"/>
      <p:bldP spid="64" grpId="0" animBg="1"/>
      <p:bldP spid="65" grpId="0" animBg="1"/>
      <p:bldP spid="66" grpId="0" animBg="1"/>
      <p:bldP spid="67" grpId="0" animBg="1"/>
      <p:bldP spid="69" grpId="0" animBg="1"/>
      <p:bldP spid="70" grpId="0" animBg="1"/>
      <p:bldP spid="53" grpId="0" animBg="1"/>
      <p:bldP spid="71" grpId="0" animBg="1"/>
      <p:bldP spid="73" grpId="0" animBg="1"/>
      <p:bldP spid="75"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9" grpId="0" animBg="1"/>
      <p:bldP spid="9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124691"/>
            <a:ext cx="8610600" cy="1263823"/>
          </a:xfrm>
          <a:solidFill>
            <a:schemeClr val="bg1">
              <a:lumMod val="85000"/>
            </a:schemeClr>
          </a:solidFill>
          <a:ln w="19050">
            <a:solidFill>
              <a:srgbClr val="0070C0"/>
            </a:solidFill>
          </a:ln>
        </p:spPr>
        <p:txBody>
          <a:bodyPr>
            <a:noAutofit/>
          </a:bodyPr>
          <a:lstStyle/>
          <a:p>
            <a:pPr algn="l"/>
            <a:r>
              <a:rPr lang="en-US" sz="2800" b="1" dirty="0" smtClean="0">
                <a:solidFill>
                  <a:srgbClr val="663300"/>
                </a:solidFill>
              </a:rPr>
              <a:t> </a:t>
            </a:r>
            <a:r>
              <a:rPr lang="en-US" sz="2800" dirty="0" smtClean="0">
                <a:solidFill>
                  <a:srgbClr val="000000"/>
                </a:solidFill>
              </a:rPr>
              <a:t>U.S. adults at each income level, </a:t>
            </a:r>
            <a:r>
              <a:rPr lang="en-US" sz="2800" u="sng" dirty="0" smtClean="0">
                <a:solidFill>
                  <a:srgbClr val="000000"/>
                </a:solidFill>
              </a:rPr>
              <a:t>except for the top quintile</a:t>
            </a:r>
            <a:r>
              <a:rPr lang="en-US" sz="2800" dirty="0" smtClean="0">
                <a:solidFill>
                  <a:srgbClr val="000000"/>
                </a:solidFill>
              </a:rPr>
              <a:t>, scored lower in </a:t>
            </a:r>
            <a:r>
              <a:rPr lang="en-US" sz="2800" b="1" dirty="0" smtClean="0">
                <a:solidFill>
                  <a:srgbClr val="000000"/>
                </a:solidFill>
              </a:rPr>
              <a:t>numeracy</a:t>
            </a:r>
            <a:r>
              <a:rPr lang="en-US" sz="2800" dirty="0" smtClean="0">
                <a:solidFill>
                  <a:srgbClr val="000000"/>
                </a:solidFill>
              </a:rPr>
              <a:t> than </a:t>
            </a:r>
            <a:r>
              <a:rPr lang="en-US" sz="2800" dirty="0">
                <a:solidFill>
                  <a:srgbClr val="000000"/>
                </a:solidFill>
              </a:rPr>
              <a:t>the international </a:t>
            </a:r>
            <a:r>
              <a:rPr lang="en-US" sz="2800" dirty="0" smtClean="0">
                <a:solidFill>
                  <a:srgbClr val="000000"/>
                </a:solidFill>
              </a:rPr>
              <a:t>average.</a:t>
            </a:r>
            <a:endParaRPr lang="en-US" sz="2800" dirty="0">
              <a:solidFill>
                <a:srgbClr val="000000"/>
              </a:solidFill>
            </a:endParaRPr>
          </a:p>
        </p:txBody>
      </p:sp>
      <p:pic>
        <p:nvPicPr>
          <p:cNvPr id="7"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1457325" y="6259810"/>
            <a:ext cx="5791200" cy="461665"/>
          </a:xfrm>
          <a:prstGeom prst="rect">
            <a:avLst/>
          </a:prstGeom>
          <a:noFill/>
        </p:spPr>
        <p:txBody>
          <a:bodyPr wrap="square" rtlCol="0">
            <a:spAutoFit/>
          </a:bodyPr>
          <a:lstStyle/>
          <a:p>
            <a:r>
              <a:rPr lang="en-US" sz="1200" dirty="0" smtClean="0"/>
              <a:t>*</a:t>
            </a:r>
            <a:r>
              <a:rPr lang="en-US" sz="1200" i="1" dirty="0" smtClean="0"/>
              <a:t>p </a:t>
            </a:r>
            <a:r>
              <a:rPr lang="en-US" sz="1200" dirty="0" smtClean="0"/>
              <a:t>&lt; .05. U.S. average score is significantly different from PIAAC international average.</a:t>
            </a:r>
          </a:p>
          <a:p>
            <a:r>
              <a:rPr lang="en-US" sz="1200" dirty="0"/>
              <a:t>Note: International averages exclude </a:t>
            </a:r>
            <a:r>
              <a:rPr lang="en-US" sz="1200" dirty="0" smtClean="0"/>
              <a:t>Australia, Austria, Canada, and Germany.</a:t>
            </a:r>
            <a:endParaRPr lang="en-US" sz="1200" dirty="0"/>
          </a:p>
        </p:txBody>
      </p:sp>
      <p:graphicFrame>
        <p:nvGraphicFramePr>
          <p:cNvPr id="15" name="Chart 14"/>
          <p:cNvGraphicFramePr>
            <a:graphicFrameLocks/>
          </p:cNvGraphicFramePr>
          <p:nvPr>
            <p:extLst>
              <p:ext uri="{D42A27DB-BD31-4B8C-83A1-F6EECF244321}">
                <p14:modId xmlns:p14="http://schemas.microsoft.com/office/powerpoint/2010/main" val="2466639458"/>
              </p:ext>
            </p:extLst>
          </p:nvPr>
        </p:nvGraphicFramePr>
        <p:xfrm>
          <a:off x="374904" y="1572768"/>
          <a:ext cx="82296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9301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gray">
          <a:xfrm>
            <a:off x="458179" y="107061"/>
            <a:ext cx="7996237" cy="1374267"/>
          </a:xfrm>
          <a:prstGeom prst="rect">
            <a:avLst/>
          </a:prstGeom>
          <a:solidFill>
            <a:srgbClr val="D9D9D9"/>
          </a:solidFill>
          <a:ln w="9525">
            <a:solidFill>
              <a:srgbClr val="0070C0"/>
            </a:solidFill>
            <a:miter lim="800000"/>
            <a:headEnd/>
            <a:tailEnd/>
          </a:ln>
        </p:spPr>
        <p:txBody>
          <a:bodyPr vert="horz" wrap="square" lIns="0" tIns="0" rIns="0" bIns="0" numCol="1" anchor="b" anchorCtr="0" compatLnSpc="1">
            <a:prstTxWarp prst="textNoShape">
              <a:avLst/>
            </a:prstTxWarp>
            <a:noAutofit/>
          </a:bodyPr>
          <a:lstStyle>
            <a:lvl1pPr algn="l" rtl="0" eaLnBrk="0" fontAlgn="base" hangingPunct="0">
              <a:spcBef>
                <a:spcPct val="0"/>
              </a:spcBef>
              <a:spcAft>
                <a:spcPct val="0"/>
              </a:spcAft>
              <a:defRPr lang="en-US" sz="4800" kern="1200" dirty="0">
                <a:solidFill>
                  <a:schemeClr val="bg1">
                    <a:lumMod val="65000"/>
                  </a:schemeClr>
                </a:solidFill>
                <a:latin typeface="+mj-lt"/>
                <a:ea typeface="ＭＳ Ｐゴシック" charset="0"/>
                <a:cs typeface="Arial Narrow" pitchFamily="34" charset="0"/>
              </a:defRPr>
            </a:lvl1pPr>
            <a:lvl2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2pPr>
            <a:lvl3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3pPr>
            <a:lvl4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4pPr>
            <a:lvl5pPr algn="l" rtl="0" eaLnBrk="0" fontAlgn="base" hangingPunct="0">
              <a:spcBef>
                <a:spcPct val="0"/>
              </a:spcBef>
              <a:spcAft>
                <a:spcPct val="0"/>
              </a:spcAft>
              <a:defRPr sz="3200">
                <a:solidFill>
                  <a:srgbClr val="0F1419"/>
                </a:solidFill>
                <a:latin typeface="Franklin Gothic Demi" pitchFamily="34" charset="0"/>
                <a:ea typeface="ＭＳ Ｐゴシック" charset="0"/>
                <a:cs typeface="Franklin Gothic Demi"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a:lstStyle>
          <a:p>
            <a:pPr marL="274320"/>
            <a:r>
              <a:rPr lang="en-US" sz="2800" dirty="0" smtClean="0">
                <a:solidFill>
                  <a:srgbClr val="000000"/>
                </a:solidFill>
              </a:rPr>
              <a:t>The gaps in </a:t>
            </a:r>
            <a:r>
              <a:rPr lang="en-US" sz="2800" b="1" dirty="0" smtClean="0">
                <a:solidFill>
                  <a:srgbClr val="000000"/>
                </a:solidFill>
              </a:rPr>
              <a:t>numeracy</a:t>
            </a:r>
            <a:r>
              <a:rPr lang="en-US" sz="2800" dirty="0" smtClean="0">
                <a:solidFill>
                  <a:srgbClr val="000000"/>
                </a:solidFill>
              </a:rPr>
              <a:t> scores in the U.S. are larger by educational attainment than the international average.</a:t>
            </a:r>
            <a:endParaRPr lang="en-US" sz="2800" dirty="0">
              <a:solidFill>
                <a:srgbClr val="000000"/>
              </a:solidFill>
            </a:endParaRPr>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457324" y="6382535"/>
            <a:ext cx="6967348" cy="430887"/>
          </a:xfrm>
          <a:prstGeom prst="rect">
            <a:avLst/>
          </a:prstGeom>
          <a:noFill/>
        </p:spPr>
        <p:txBody>
          <a:bodyPr wrap="square" rtlCol="0">
            <a:spAutoFit/>
          </a:bodyPr>
          <a:lstStyle/>
          <a:p>
            <a:r>
              <a:rPr lang="en-US" sz="1100" dirty="0" smtClean="0"/>
              <a:t>Note: All international averages exclude Australia. For “Education,” international averages exclude the United Kingdom. For “Income,” international averages exclude Austria, Canada, and Germany.</a:t>
            </a:r>
          </a:p>
        </p:txBody>
      </p:sp>
      <p:grpSp>
        <p:nvGrpSpPr>
          <p:cNvPr id="79" name="Group 78"/>
          <p:cNvGrpSpPr/>
          <p:nvPr/>
        </p:nvGrpSpPr>
        <p:grpSpPr>
          <a:xfrm>
            <a:off x="-222319" y="1629835"/>
            <a:ext cx="9409344" cy="4530655"/>
            <a:chOff x="0" y="0"/>
            <a:chExt cx="9123594" cy="4713537"/>
          </a:xfrm>
        </p:grpSpPr>
        <p:grpSp>
          <p:nvGrpSpPr>
            <p:cNvPr id="80" name="Group 79"/>
            <p:cNvGrpSpPr/>
            <p:nvPr/>
          </p:nvGrpSpPr>
          <p:grpSpPr>
            <a:xfrm>
              <a:off x="0" y="0"/>
              <a:ext cx="9123594" cy="4713537"/>
              <a:chOff x="0" y="0"/>
              <a:chExt cx="9144000" cy="4713537"/>
            </a:xfrm>
          </p:grpSpPr>
          <p:grpSp>
            <p:nvGrpSpPr>
              <p:cNvPr id="85" name="Group 84"/>
              <p:cNvGrpSpPr/>
              <p:nvPr/>
            </p:nvGrpSpPr>
            <p:grpSpPr>
              <a:xfrm>
                <a:off x="406572" y="3630271"/>
                <a:ext cx="789495" cy="601268"/>
                <a:chOff x="406572" y="3630271"/>
                <a:chExt cx="789495" cy="601268"/>
              </a:xfrm>
            </p:grpSpPr>
            <p:sp>
              <p:nvSpPr>
                <p:cNvPr id="112" name="TextBox 54"/>
                <p:cNvSpPr txBox="1"/>
                <p:nvPr/>
              </p:nvSpPr>
              <p:spPr>
                <a:xfrm>
                  <a:off x="406572" y="3630271"/>
                  <a:ext cx="789495" cy="60126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aseline="0"/>
                    <a:t>    Average  </a:t>
                  </a:r>
                </a:p>
                <a:p>
                  <a:r>
                    <a:rPr lang="en-US" sz="1000" baseline="0"/>
                    <a:t>    score</a:t>
                  </a:r>
                  <a:endParaRPr lang="en-US" sz="1000"/>
                </a:p>
              </p:txBody>
            </p:sp>
            <p:sp>
              <p:nvSpPr>
                <p:cNvPr id="113" name="Oval 112"/>
                <p:cNvSpPr/>
                <p:nvPr/>
              </p:nvSpPr>
              <p:spPr>
                <a:xfrm>
                  <a:off x="469994" y="3719568"/>
                  <a:ext cx="45719" cy="45720"/>
                </a:xfrm>
                <a:prstGeom prst="ellipse">
                  <a:avLst/>
                </a:prstGeom>
                <a:solidFill>
                  <a:schemeClr val="tx1"/>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grpSp>
            <p:nvGrpSpPr>
              <p:cNvPr id="86" name="Group 85"/>
              <p:cNvGrpSpPr/>
              <p:nvPr/>
            </p:nvGrpSpPr>
            <p:grpSpPr>
              <a:xfrm>
                <a:off x="1309025" y="3625452"/>
                <a:ext cx="1453074" cy="1088085"/>
                <a:chOff x="1309025" y="3625452"/>
                <a:chExt cx="1453074" cy="1088085"/>
              </a:xfrm>
            </p:grpSpPr>
            <p:sp>
              <p:nvSpPr>
                <p:cNvPr id="110" name="TextBox 55"/>
                <p:cNvSpPr txBox="1"/>
                <p:nvPr/>
              </p:nvSpPr>
              <p:spPr>
                <a:xfrm>
                  <a:off x="1309025" y="3625452"/>
                  <a:ext cx="1453074" cy="108808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b="1"/>
                    <a:t>Education</a:t>
                  </a:r>
                </a:p>
                <a:p>
                  <a:r>
                    <a:rPr lang="en-US" sz="1000"/>
                    <a:t>           </a:t>
                  </a:r>
                  <a:r>
                    <a:rPr lang="en-US" sz="1000">
                      <a:solidFill>
                        <a:schemeClr val="dk1"/>
                      </a:solidFill>
                      <a:effectLst/>
                      <a:latin typeface="+mn-lt"/>
                      <a:ea typeface="+mn-ea"/>
                      <a:cs typeface="+mn-cs"/>
                    </a:rPr>
                    <a:t>Graduate</a:t>
                  </a:r>
                  <a:r>
                    <a:rPr lang="en-US" sz="1000" baseline="0">
                      <a:solidFill>
                        <a:schemeClr val="dk1"/>
                      </a:solidFill>
                      <a:effectLst/>
                      <a:latin typeface="+mn-lt"/>
                      <a:ea typeface="+mn-ea"/>
                      <a:cs typeface="+mn-cs"/>
                    </a:rPr>
                    <a:t> or  </a:t>
                  </a:r>
                  <a:endParaRPr lang="en-US" sz="1000">
                    <a:effectLst/>
                  </a:endParaRPr>
                </a:p>
                <a:p>
                  <a:r>
                    <a:rPr lang="en-US" sz="1000" baseline="0">
                      <a:solidFill>
                        <a:schemeClr val="dk1"/>
                      </a:solidFill>
                      <a:effectLst/>
                      <a:latin typeface="+mn-lt"/>
                      <a:ea typeface="+mn-ea"/>
                      <a:cs typeface="+mn-cs"/>
                    </a:rPr>
                    <a:t>           professional </a:t>
                  </a:r>
                  <a:endParaRPr lang="en-US" sz="1000">
                    <a:effectLst/>
                  </a:endParaRPr>
                </a:p>
                <a:p>
                  <a:r>
                    <a:rPr lang="en-US" sz="1000" baseline="0">
                      <a:solidFill>
                        <a:schemeClr val="dk1"/>
                      </a:solidFill>
                      <a:effectLst/>
                      <a:latin typeface="+mn-lt"/>
                      <a:ea typeface="+mn-ea"/>
                      <a:cs typeface="+mn-cs"/>
                    </a:rPr>
                    <a:t>           degree</a:t>
                  </a:r>
                  <a:endParaRPr lang="en-US" sz="1000">
                    <a:effectLst/>
                  </a:endParaRPr>
                </a:p>
                <a:p>
                  <a:r>
                    <a:rPr lang="en-US" sz="1000" baseline="0"/>
                    <a:t>          </a:t>
                  </a:r>
                  <a:r>
                    <a:rPr lang="en-US" sz="1000"/>
                    <a:t>Below High </a:t>
                  </a:r>
                </a:p>
                <a:p>
                  <a:r>
                    <a:rPr lang="en-US" sz="1000" baseline="0"/>
                    <a:t>           </a:t>
                  </a:r>
                  <a:r>
                    <a:rPr lang="en-US" sz="1000"/>
                    <a:t>School</a:t>
                  </a:r>
                </a:p>
                <a:p>
                  <a:r>
                    <a:rPr lang="en-US" sz="1000"/>
                    <a:t>           </a:t>
                  </a:r>
                  <a:r>
                    <a:rPr lang="en-US" sz="1000" baseline="0"/>
                    <a:t> </a:t>
                  </a:r>
                  <a:endParaRPr lang="en-US" sz="1000"/>
                </a:p>
              </p:txBody>
            </p:sp>
            <p:sp>
              <p:nvSpPr>
                <p:cNvPr id="111" name="Rectangle 110"/>
                <p:cNvSpPr/>
                <p:nvPr/>
              </p:nvSpPr>
              <p:spPr>
                <a:xfrm>
                  <a:off x="1393373" y="4339923"/>
                  <a:ext cx="191320" cy="45719"/>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grpSp>
            <p:nvGrpSpPr>
              <p:cNvPr id="87" name="Group 86"/>
              <p:cNvGrpSpPr/>
              <p:nvPr/>
            </p:nvGrpSpPr>
            <p:grpSpPr>
              <a:xfrm>
                <a:off x="2959045" y="3625452"/>
                <a:ext cx="1317170" cy="776011"/>
                <a:chOff x="2959045" y="3625452"/>
                <a:chExt cx="1317170" cy="776011"/>
              </a:xfrm>
            </p:grpSpPr>
            <p:sp>
              <p:nvSpPr>
                <p:cNvPr id="108" name="TextBox 48"/>
                <p:cNvSpPr txBox="1"/>
                <p:nvPr/>
              </p:nvSpPr>
              <p:spPr>
                <a:xfrm>
                  <a:off x="2959045" y="3625452"/>
                  <a:ext cx="1317170" cy="776011"/>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a:t>Income</a:t>
                  </a:r>
                </a:p>
                <a:p>
                  <a:r>
                    <a:rPr lang="en-US" sz="1000"/>
                    <a:t>            Top</a:t>
                  </a:r>
                  <a:r>
                    <a:rPr lang="en-US" sz="1000" baseline="0"/>
                    <a:t> </a:t>
                  </a:r>
                  <a:r>
                    <a:rPr lang="en-US" sz="1000"/>
                    <a:t>quintile</a:t>
                  </a:r>
                </a:p>
                <a:p>
                  <a:r>
                    <a:rPr lang="en-US" sz="1000" baseline="0"/>
                    <a:t>            Bottom    </a:t>
                  </a:r>
                </a:p>
                <a:p>
                  <a:r>
                    <a:rPr lang="en-US" sz="1000" baseline="0"/>
                    <a:t>            quintile</a:t>
                  </a:r>
                </a:p>
              </p:txBody>
            </p:sp>
            <p:sp>
              <p:nvSpPr>
                <p:cNvPr id="109" name="Rectangle 108"/>
                <p:cNvSpPr/>
                <p:nvPr/>
              </p:nvSpPr>
              <p:spPr>
                <a:xfrm>
                  <a:off x="3087463" y="4039825"/>
                  <a:ext cx="181644" cy="45719"/>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grpSp>
            <p:nvGrpSpPr>
              <p:cNvPr id="88" name="Group 87"/>
              <p:cNvGrpSpPr/>
              <p:nvPr/>
            </p:nvGrpSpPr>
            <p:grpSpPr>
              <a:xfrm>
                <a:off x="4852987" y="3625452"/>
                <a:ext cx="1350510" cy="624571"/>
                <a:chOff x="4852987" y="3625452"/>
                <a:chExt cx="1350510" cy="624571"/>
              </a:xfrm>
            </p:grpSpPr>
            <p:sp>
              <p:nvSpPr>
                <p:cNvPr id="106" name="TextBox 51"/>
                <p:cNvSpPr txBox="1"/>
                <p:nvPr/>
              </p:nvSpPr>
              <p:spPr>
                <a:xfrm>
                  <a:off x="4852987" y="3625452"/>
                  <a:ext cx="1350510" cy="624571"/>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a:t>Employment</a:t>
                  </a:r>
                </a:p>
                <a:p>
                  <a:r>
                    <a:rPr lang="en-US" sz="1000"/>
                    <a:t>            Employed</a:t>
                  </a:r>
                </a:p>
                <a:p>
                  <a:r>
                    <a:rPr lang="en-US" sz="1000" baseline="0"/>
                    <a:t>            Unemployed</a:t>
                  </a:r>
                </a:p>
              </p:txBody>
            </p:sp>
            <p:sp>
              <p:nvSpPr>
                <p:cNvPr id="107" name="Rectangle 106"/>
                <p:cNvSpPr/>
                <p:nvPr/>
              </p:nvSpPr>
              <p:spPr>
                <a:xfrm>
                  <a:off x="4951642" y="4035104"/>
                  <a:ext cx="193594" cy="45719"/>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grpSp>
            <p:nvGrpSpPr>
              <p:cNvPr id="89" name="Group 88"/>
              <p:cNvGrpSpPr/>
              <p:nvPr/>
            </p:nvGrpSpPr>
            <p:grpSpPr>
              <a:xfrm>
                <a:off x="6776697" y="3625452"/>
                <a:ext cx="1350510" cy="625078"/>
                <a:chOff x="6776697" y="3625452"/>
                <a:chExt cx="1350510" cy="625078"/>
              </a:xfrm>
            </p:grpSpPr>
            <p:sp>
              <p:nvSpPr>
                <p:cNvPr id="104" name="TextBox 27"/>
                <p:cNvSpPr txBox="1"/>
                <p:nvPr/>
              </p:nvSpPr>
              <p:spPr>
                <a:xfrm>
                  <a:off x="6776697" y="3625452"/>
                  <a:ext cx="1350510" cy="62507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b="1"/>
                    <a:t>Occupation</a:t>
                  </a:r>
                </a:p>
                <a:p>
                  <a:r>
                    <a:rPr lang="en-US" sz="1000"/>
                    <a:t>            Skilled</a:t>
                  </a:r>
                </a:p>
                <a:p>
                  <a:r>
                    <a:rPr lang="en-US" sz="1000" baseline="0"/>
                    <a:t>            Unskilled</a:t>
                  </a:r>
                </a:p>
              </p:txBody>
            </p:sp>
            <p:sp>
              <p:nvSpPr>
                <p:cNvPr id="105" name="Rectangle 104"/>
                <p:cNvSpPr/>
                <p:nvPr/>
              </p:nvSpPr>
              <p:spPr>
                <a:xfrm>
                  <a:off x="6877053" y="4039867"/>
                  <a:ext cx="201248" cy="49079"/>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grpSp>
            <p:nvGrpSpPr>
              <p:cNvPr id="90" name="Group 89"/>
              <p:cNvGrpSpPr/>
              <p:nvPr/>
            </p:nvGrpSpPr>
            <p:grpSpPr>
              <a:xfrm>
                <a:off x="0" y="0"/>
                <a:ext cx="9144000" cy="3657600"/>
                <a:chOff x="0" y="0"/>
                <a:chExt cx="9144000" cy="3657600"/>
              </a:xfrm>
            </p:grpSpPr>
            <p:graphicFrame>
              <p:nvGraphicFramePr>
                <p:cNvPr id="91" name="Chart 90"/>
                <p:cNvGraphicFramePr>
                  <a:graphicFrameLocks/>
                </p:cNvGraphicFramePr>
                <p:nvPr>
                  <p:extLst>
                    <p:ext uri="{D42A27DB-BD31-4B8C-83A1-F6EECF244321}">
                      <p14:modId xmlns:p14="http://schemas.microsoft.com/office/powerpoint/2010/main" val="2488976304"/>
                    </p:ext>
                  </p:extLst>
                </p:nvPr>
              </p:nvGraphicFramePr>
              <p:xfrm>
                <a:off x="0" y="0"/>
                <a:ext cx="91440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92" name="TextBox 29"/>
                <p:cNvSpPr txBox="1"/>
                <p:nvPr/>
              </p:nvSpPr>
              <p:spPr>
                <a:xfrm>
                  <a:off x="1284514" y="129268"/>
                  <a:ext cx="411203"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U.S.</a:t>
                  </a:r>
                </a:p>
              </p:txBody>
            </p:sp>
            <p:sp>
              <p:nvSpPr>
                <p:cNvPr id="93" name="TextBox 69"/>
                <p:cNvSpPr txBox="1"/>
                <p:nvPr/>
              </p:nvSpPr>
              <p:spPr>
                <a:xfrm>
                  <a:off x="3175908" y="129268"/>
                  <a:ext cx="411203"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U.S.</a:t>
                  </a:r>
                </a:p>
              </p:txBody>
            </p:sp>
            <p:sp>
              <p:nvSpPr>
                <p:cNvPr id="94" name="TextBox 70"/>
                <p:cNvSpPr txBox="1"/>
                <p:nvPr/>
              </p:nvSpPr>
              <p:spPr>
                <a:xfrm>
                  <a:off x="5026479" y="129268"/>
                  <a:ext cx="411203"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U.S.</a:t>
                  </a:r>
                </a:p>
              </p:txBody>
            </p:sp>
            <p:sp>
              <p:nvSpPr>
                <p:cNvPr id="95" name="TextBox 71"/>
                <p:cNvSpPr txBox="1"/>
                <p:nvPr/>
              </p:nvSpPr>
              <p:spPr>
                <a:xfrm>
                  <a:off x="6958693" y="129268"/>
                  <a:ext cx="411203"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U.S.</a:t>
                  </a:r>
                </a:p>
              </p:txBody>
            </p:sp>
            <p:sp>
              <p:nvSpPr>
                <p:cNvPr id="96" name="TextBox 72"/>
                <p:cNvSpPr txBox="1"/>
                <p:nvPr/>
              </p:nvSpPr>
              <p:spPr>
                <a:xfrm>
                  <a:off x="3835854" y="129268"/>
                  <a:ext cx="945696" cy="264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International</a:t>
                  </a:r>
                </a:p>
              </p:txBody>
            </p:sp>
            <p:sp>
              <p:nvSpPr>
                <p:cNvPr id="97" name="TextBox 73"/>
                <p:cNvSpPr txBox="1"/>
                <p:nvPr/>
              </p:nvSpPr>
              <p:spPr>
                <a:xfrm>
                  <a:off x="1953986" y="129268"/>
                  <a:ext cx="930768" cy="264560"/>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International</a:t>
                  </a:r>
                </a:p>
              </p:txBody>
            </p:sp>
            <p:sp>
              <p:nvSpPr>
                <p:cNvPr id="98" name="TextBox 74"/>
                <p:cNvSpPr txBox="1"/>
                <p:nvPr/>
              </p:nvSpPr>
              <p:spPr>
                <a:xfrm>
                  <a:off x="5727247" y="129268"/>
                  <a:ext cx="945696" cy="264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International</a:t>
                  </a:r>
                </a:p>
              </p:txBody>
            </p:sp>
            <p:sp>
              <p:nvSpPr>
                <p:cNvPr id="99" name="TextBox 75"/>
                <p:cNvSpPr txBox="1"/>
                <p:nvPr/>
              </p:nvSpPr>
              <p:spPr>
                <a:xfrm>
                  <a:off x="7618640" y="129268"/>
                  <a:ext cx="945696" cy="264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100"/>
                    <a:t>International</a:t>
                  </a:r>
                </a:p>
              </p:txBody>
            </p:sp>
            <p:sp>
              <p:nvSpPr>
                <p:cNvPr id="100" name="TextBox 76"/>
                <p:cNvSpPr txBox="1"/>
                <p:nvPr/>
              </p:nvSpPr>
              <p:spPr>
                <a:xfrm>
                  <a:off x="1322806" y="3150053"/>
                  <a:ext cx="1246303" cy="4054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2000" b="0"/>
                    <a:t>Education</a:t>
                  </a:r>
                </a:p>
              </p:txBody>
            </p:sp>
            <p:sp>
              <p:nvSpPr>
                <p:cNvPr id="101" name="TextBox 86"/>
                <p:cNvSpPr txBox="1"/>
                <p:nvPr/>
              </p:nvSpPr>
              <p:spPr>
                <a:xfrm>
                  <a:off x="3346176" y="3150053"/>
                  <a:ext cx="960199" cy="4054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2000" b="0"/>
                    <a:t>Income</a:t>
                  </a:r>
                </a:p>
              </p:txBody>
            </p:sp>
            <p:sp>
              <p:nvSpPr>
                <p:cNvPr id="102" name="TextBox 87"/>
                <p:cNvSpPr txBox="1"/>
                <p:nvPr/>
              </p:nvSpPr>
              <p:spPr>
                <a:xfrm>
                  <a:off x="4968015" y="3150053"/>
                  <a:ext cx="1512915" cy="4054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2000" b="0"/>
                    <a:t>Employment</a:t>
                  </a:r>
                </a:p>
              </p:txBody>
            </p:sp>
            <p:sp>
              <p:nvSpPr>
                <p:cNvPr id="103" name="TextBox 88"/>
                <p:cNvSpPr txBox="1"/>
                <p:nvPr/>
              </p:nvSpPr>
              <p:spPr>
                <a:xfrm>
                  <a:off x="6933402" y="3150053"/>
                  <a:ext cx="1378519" cy="4054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2000" b="0"/>
                    <a:t>Occupation</a:t>
                  </a:r>
                </a:p>
              </p:txBody>
            </p:sp>
          </p:grpSp>
        </p:grpSp>
        <p:sp>
          <p:nvSpPr>
            <p:cNvPr id="81" name="Diamond 80"/>
            <p:cNvSpPr/>
            <p:nvPr/>
          </p:nvSpPr>
          <p:spPr>
            <a:xfrm>
              <a:off x="1416503" y="3868509"/>
              <a:ext cx="133351" cy="133351"/>
            </a:xfrm>
            <a:prstGeom prst="diamond">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2" name="Diamond 81"/>
            <p:cNvSpPr/>
            <p:nvPr/>
          </p:nvSpPr>
          <p:spPr>
            <a:xfrm>
              <a:off x="3102429" y="3830410"/>
              <a:ext cx="133351" cy="133351"/>
            </a:xfrm>
            <a:prstGeom prst="diamond">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3" name="Diamond 82"/>
            <p:cNvSpPr/>
            <p:nvPr/>
          </p:nvSpPr>
          <p:spPr>
            <a:xfrm>
              <a:off x="4969329" y="3830410"/>
              <a:ext cx="133351" cy="133351"/>
            </a:xfrm>
            <a:prstGeom prst="diamond">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4" name="Diamond 83"/>
            <p:cNvSpPr/>
            <p:nvPr/>
          </p:nvSpPr>
          <p:spPr>
            <a:xfrm>
              <a:off x="6893379" y="3839935"/>
              <a:ext cx="133351" cy="133351"/>
            </a:xfrm>
            <a:prstGeom prst="diamond">
              <a:avLst/>
            </a:prstGeom>
            <a:solidFill>
              <a:srgbClr val="33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Tree>
    <p:extLst>
      <p:ext uri="{BB962C8B-B14F-4D97-AF65-F5344CB8AC3E}">
        <p14:creationId xmlns:p14="http://schemas.microsoft.com/office/powerpoint/2010/main" val="3564695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5417"/>
            <a:ext cx="8839200" cy="1420957"/>
          </a:xfrm>
          <a:solidFill>
            <a:schemeClr val="bg1">
              <a:lumMod val="85000"/>
            </a:schemeClr>
          </a:solidFill>
          <a:ln w="12700">
            <a:solidFill>
              <a:srgbClr val="0070C0"/>
            </a:solidFill>
          </a:ln>
        </p:spPr>
        <p:txBody>
          <a:bodyPr>
            <a:noAutofit/>
          </a:bodyPr>
          <a:lstStyle/>
          <a:p>
            <a:pPr algn="l"/>
            <a:r>
              <a:rPr lang="en-US" sz="2800" dirty="0" smtClean="0">
                <a:solidFill>
                  <a:srgbClr val="000000"/>
                </a:solidFill>
              </a:rPr>
              <a:t>The </a:t>
            </a:r>
            <a:r>
              <a:rPr lang="en-US" sz="2800" dirty="0">
                <a:solidFill>
                  <a:srgbClr val="000000"/>
                </a:solidFill>
              </a:rPr>
              <a:t>gaps in </a:t>
            </a:r>
            <a:r>
              <a:rPr lang="en-US" sz="2800" b="1" dirty="0" smtClean="0">
                <a:solidFill>
                  <a:srgbClr val="000000"/>
                </a:solidFill>
              </a:rPr>
              <a:t>numeracy</a:t>
            </a:r>
            <a:r>
              <a:rPr lang="en-US" sz="2800" dirty="0" smtClean="0">
                <a:solidFill>
                  <a:srgbClr val="000000"/>
                </a:solidFill>
              </a:rPr>
              <a:t> scores in the U.S. are </a:t>
            </a:r>
            <a:r>
              <a:rPr lang="en-US" sz="2800" dirty="0">
                <a:solidFill>
                  <a:srgbClr val="000000"/>
                </a:solidFill>
              </a:rPr>
              <a:t>larger </a:t>
            </a:r>
            <a:r>
              <a:rPr lang="en-US" sz="2800" dirty="0" smtClean="0">
                <a:solidFill>
                  <a:srgbClr val="000000"/>
                </a:solidFill>
              </a:rPr>
              <a:t>than the </a:t>
            </a:r>
            <a:r>
              <a:rPr lang="en-US" sz="2800" dirty="0">
                <a:solidFill>
                  <a:srgbClr val="000000"/>
                </a:solidFill>
              </a:rPr>
              <a:t>international average by parental </a:t>
            </a:r>
            <a:r>
              <a:rPr lang="en-US" sz="2800" dirty="0" smtClean="0">
                <a:solidFill>
                  <a:srgbClr val="000000"/>
                </a:solidFill>
              </a:rPr>
              <a:t>education, but not different by nativity status.</a:t>
            </a:r>
            <a:endParaRPr lang="en-US" sz="2800" dirty="0">
              <a:solidFill>
                <a:srgbClr val="000000"/>
              </a:solidFill>
            </a:endParaRPr>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4975" y="1587085"/>
            <a:ext cx="5734050" cy="4933950"/>
          </a:xfrm>
          <a:prstGeom prst="rect">
            <a:avLst/>
          </a:prstGeom>
        </p:spPr>
      </p:pic>
      <p:sp>
        <p:nvSpPr>
          <p:cNvPr id="7" name="TextBox 6"/>
          <p:cNvSpPr txBox="1"/>
          <p:nvPr/>
        </p:nvSpPr>
        <p:spPr>
          <a:xfrm>
            <a:off x="1457324" y="6480071"/>
            <a:ext cx="6967348" cy="261610"/>
          </a:xfrm>
          <a:prstGeom prst="rect">
            <a:avLst/>
          </a:prstGeom>
          <a:noFill/>
        </p:spPr>
        <p:txBody>
          <a:bodyPr wrap="square" rtlCol="0">
            <a:spAutoFit/>
          </a:bodyPr>
          <a:lstStyle/>
          <a:p>
            <a:r>
              <a:rPr lang="en-US" sz="1100" dirty="0" smtClean="0"/>
              <a:t>Note: All international averages exclude Australia. For “Born in Country,” international averages exclude Austria.</a:t>
            </a:r>
          </a:p>
        </p:txBody>
      </p:sp>
    </p:spTree>
    <p:extLst>
      <p:ext uri="{BB962C8B-B14F-4D97-AF65-F5344CB8AC3E}">
        <p14:creationId xmlns:p14="http://schemas.microsoft.com/office/powerpoint/2010/main" val="13462951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28600" y="41565"/>
            <a:ext cx="8610600" cy="1399308"/>
          </a:xfrm>
          <a:prstGeom prst="rect">
            <a:avLst/>
          </a:prstGeom>
          <a:solidFill>
            <a:schemeClr val="bg1">
              <a:lumMod val="85000"/>
            </a:schemeClr>
          </a:solidFill>
          <a:ln w="19050">
            <a:solidFill>
              <a:srgbClr val="0070C0"/>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solidFill>
                  <a:srgbClr val="000000"/>
                </a:solidFill>
              </a:rPr>
              <a:t>In </a:t>
            </a:r>
            <a:r>
              <a:rPr lang="en-US" sz="2800" b="1" dirty="0" smtClean="0">
                <a:solidFill>
                  <a:srgbClr val="000000"/>
                </a:solidFill>
              </a:rPr>
              <a:t>numeracy</a:t>
            </a:r>
            <a:r>
              <a:rPr lang="en-US" sz="2800" dirty="0" smtClean="0">
                <a:solidFill>
                  <a:srgbClr val="000000"/>
                </a:solidFill>
              </a:rPr>
              <a:t>, the gap in the U.S. is similar to the international average by gender, smaller by age, and larger by health status.</a:t>
            </a:r>
            <a:endParaRPr lang="en-US" sz="2800" dirty="0">
              <a:solidFill>
                <a:srgbClr val="000000"/>
              </a:solidFill>
            </a:endParaRPr>
          </a:p>
        </p:txBody>
      </p:sp>
      <p:pic>
        <p:nvPicPr>
          <p:cNvPr id="5"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1739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 y="1585248"/>
            <a:ext cx="7772400" cy="4632141"/>
          </a:xfrm>
          <a:prstGeom prst="rect">
            <a:avLst/>
          </a:prstGeom>
        </p:spPr>
      </p:pic>
      <p:sp>
        <p:nvSpPr>
          <p:cNvPr id="7" name="TextBox 6"/>
          <p:cNvSpPr txBox="1"/>
          <p:nvPr/>
        </p:nvSpPr>
        <p:spPr>
          <a:xfrm>
            <a:off x="1457324" y="6480071"/>
            <a:ext cx="6967348" cy="261610"/>
          </a:xfrm>
          <a:prstGeom prst="rect">
            <a:avLst/>
          </a:prstGeom>
          <a:noFill/>
        </p:spPr>
        <p:txBody>
          <a:bodyPr wrap="square" rtlCol="0">
            <a:spAutoFit/>
          </a:bodyPr>
          <a:lstStyle/>
          <a:p>
            <a:r>
              <a:rPr lang="en-US" sz="1100" dirty="0" smtClean="0"/>
              <a:t>Note: All international averages exclude Australia. For “Health,” international averages exclude Canada.</a:t>
            </a:r>
          </a:p>
        </p:txBody>
      </p:sp>
    </p:spTree>
    <p:extLst>
      <p:ext uri="{BB962C8B-B14F-4D97-AF65-F5344CB8AC3E}">
        <p14:creationId xmlns:p14="http://schemas.microsoft.com/office/powerpoint/2010/main" val="30408828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1">
              <a:lumMod val="85000"/>
            </a:schemeClr>
          </a:solidFill>
          <a:ln>
            <a:solidFill>
              <a:schemeClr val="accent1"/>
            </a:solidFill>
          </a:ln>
        </p:spPr>
        <p:txBody>
          <a:bodyPr>
            <a:normAutofit/>
          </a:bodyPr>
          <a:lstStyle/>
          <a:p>
            <a:pPr algn="l"/>
            <a:r>
              <a:rPr lang="en-US" dirty="0" smtClean="0"/>
              <a:t>Slide Modules you can add to your presentation:</a:t>
            </a:r>
            <a:endParaRPr lang="en-US" dirty="0"/>
          </a:p>
        </p:txBody>
      </p:sp>
      <p:sp>
        <p:nvSpPr>
          <p:cNvPr id="3" name="Content Placeholder 2"/>
          <p:cNvSpPr>
            <a:spLocks noGrp="1"/>
          </p:cNvSpPr>
          <p:nvPr>
            <p:ph type="subTitle" idx="1"/>
          </p:nvPr>
        </p:nvSpPr>
        <p:spPr>
          <a:xfrm>
            <a:off x="728662" y="3600450"/>
            <a:ext cx="7729538" cy="2825750"/>
          </a:xfrm>
        </p:spPr>
        <p:txBody>
          <a:bodyPr>
            <a:noAutofit/>
          </a:bodyPr>
          <a:lstStyle/>
          <a:p>
            <a:pPr marL="182880" algn="l">
              <a:buFont typeface="Wingdings" charset="2"/>
              <a:buChar char="q"/>
            </a:pPr>
            <a:r>
              <a:rPr lang="en-US" sz="2800" dirty="0" smtClean="0"/>
              <a:t>Sample tasks</a:t>
            </a:r>
          </a:p>
          <a:p>
            <a:pPr marL="182880" algn="l">
              <a:buFont typeface="Wingdings" charset="2"/>
              <a:buChar char="q"/>
            </a:pPr>
            <a:r>
              <a:rPr lang="en-US" sz="2800" dirty="0" smtClean="0"/>
              <a:t>Education and Skills Online</a:t>
            </a:r>
          </a:p>
          <a:p>
            <a:pPr marL="182880" algn="l">
              <a:buFont typeface="Wingdings" charset="2"/>
              <a:buChar char="q"/>
            </a:pPr>
            <a:r>
              <a:rPr lang="en-US" sz="2800" dirty="0" smtClean="0"/>
              <a:t>More PIAAC Resources</a:t>
            </a:r>
          </a:p>
          <a:p>
            <a:pPr marL="182880" algn="l">
              <a:buFont typeface="Wingdings" charset="2"/>
              <a:buChar char="q"/>
            </a:pPr>
            <a:r>
              <a:rPr lang="en-US" sz="2800" dirty="0" smtClean="0"/>
              <a:t>Modules focused on specific populations and issues.</a:t>
            </a:r>
            <a:endParaRPr lang="en-US" sz="2800" dirty="0"/>
          </a:p>
        </p:txBody>
      </p:sp>
      <p:pic>
        <p:nvPicPr>
          <p:cNvPr id="4"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184666"/>
          </a:xfrm>
          <a:prstGeom prst="rect">
            <a:avLst/>
          </a:prstGeom>
        </p:spPr>
        <p:txBody>
          <a:bodyPr>
            <a:normAutofit fontScale="55000" lnSpcReduction="20000"/>
          </a:bodyPr>
          <a:lstStyle/>
          <a:p>
            <a:pPr algn="r">
              <a:defRPr/>
            </a:pPr>
            <a:fld id="{CB2B57F1-B685-442E-AF28-85E8A6C2BA58}" type="slidenum">
              <a:rPr lang="en-US" sz="1200" smtClean="0">
                <a:solidFill>
                  <a:schemeClr val="tx1"/>
                </a:solidFill>
              </a:rPr>
              <a:pPr algn="r">
                <a:defRPr/>
              </a:pPr>
              <a:t>3</a:t>
            </a:fld>
            <a:endParaRPr lang="en-US" sz="1200" dirty="0">
              <a:solidFill>
                <a:schemeClr val="tx1"/>
              </a:solidFill>
            </a:endParaRPr>
          </a:p>
        </p:txBody>
      </p:sp>
      <p:sp>
        <p:nvSpPr>
          <p:cNvPr id="108" name="TextBox 107"/>
          <p:cNvSpPr txBox="1"/>
          <p:nvPr/>
        </p:nvSpPr>
        <p:spPr>
          <a:xfrm>
            <a:off x="3276600" y="2050856"/>
            <a:ext cx="5638800" cy="3539430"/>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Calibri" panose="020F0502020204030204" pitchFamily="34" charset="0"/>
              </a:rPr>
              <a:t>Scores</a:t>
            </a:r>
            <a:r>
              <a:rPr lang="en-US" sz="2800" dirty="0" smtClean="0">
                <a:latin typeface="Calibri" panose="020F0502020204030204" pitchFamily="34" charset="0"/>
              </a:rPr>
              <a:t> on literacy ranged </a:t>
            </a:r>
            <a:r>
              <a:rPr lang="en-US" sz="2800" dirty="0">
                <a:latin typeface="Calibri" panose="020F0502020204030204" pitchFamily="34" charset="0"/>
              </a:rPr>
              <a:t>from 250 (</a:t>
            </a:r>
            <a:r>
              <a:rPr lang="en-US" sz="2800" dirty="0" smtClean="0">
                <a:latin typeface="Calibri" panose="020F0502020204030204" pitchFamily="34" charset="0"/>
              </a:rPr>
              <a:t>Italy) to 296 </a:t>
            </a:r>
            <a:r>
              <a:rPr lang="en-US" sz="2800" dirty="0">
                <a:latin typeface="Calibri" panose="020F0502020204030204" pitchFamily="34" charset="0"/>
              </a:rPr>
              <a:t>(Japan</a:t>
            </a:r>
            <a:r>
              <a:rPr lang="en-US" sz="2800" dirty="0" smtClean="0">
                <a:latin typeface="Calibri" panose="020F0502020204030204" pitchFamily="34" charset="0"/>
              </a:rPr>
              <a:t>)</a:t>
            </a:r>
          </a:p>
          <a:p>
            <a:pPr marL="342900" indent="-342900">
              <a:buFont typeface="Arial" panose="020B0604020202020204" pitchFamily="34" charset="0"/>
              <a:buChar char="•"/>
            </a:pPr>
            <a:endParaRPr lang="en-US" sz="2800" dirty="0" smtClean="0">
              <a:latin typeface="Calibri" panose="020F0502020204030204" pitchFamily="34" charset="0"/>
            </a:endParaRPr>
          </a:p>
          <a:p>
            <a:pPr marL="342900" lvl="0" indent="-342900">
              <a:buFont typeface="Arial" panose="020B0604020202020204" pitchFamily="34" charset="0"/>
              <a:buChar char="•"/>
            </a:pPr>
            <a:r>
              <a:rPr lang="en-US" sz="2800" dirty="0">
                <a:latin typeface="Calibri" panose="020F0502020204030204" pitchFamily="34" charset="0"/>
              </a:rPr>
              <a:t>U.S. scores were:</a:t>
            </a:r>
          </a:p>
          <a:p>
            <a:pPr marL="800100" lvl="1" indent="-342900">
              <a:buFont typeface="Arial" panose="020B0604020202020204" pitchFamily="34" charset="0"/>
              <a:buChar char="•"/>
            </a:pPr>
            <a:r>
              <a:rPr lang="en-US" sz="2800" dirty="0">
                <a:latin typeface="Calibri" panose="020F0502020204030204" pitchFamily="34" charset="0"/>
              </a:rPr>
              <a:t>Lower than in 7</a:t>
            </a:r>
            <a:r>
              <a:rPr lang="en-US" sz="2800" dirty="0" smtClean="0">
                <a:latin typeface="Calibri" panose="020F0502020204030204" pitchFamily="34" charset="0"/>
              </a:rPr>
              <a:t> </a:t>
            </a:r>
            <a:r>
              <a:rPr lang="en-US" sz="2800" dirty="0">
                <a:latin typeface="Calibri" panose="020F0502020204030204" pitchFamily="34" charset="0"/>
              </a:rPr>
              <a:t>countries</a:t>
            </a:r>
          </a:p>
          <a:p>
            <a:pPr marL="800100" lvl="1" indent="-342900">
              <a:buFont typeface="Arial" panose="020B0604020202020204" pitchFamily="34" charset="0"/>
              <a:buChar char="•"/>
            </a:pPr>
            <a:r>
              <a:rPr lang="en-US" sz="2800" dirty="0">
                <a:latin typeface="Calibri" panose="020F0502020204030204" pitchFamily="34" charset="0"/>
              </a:rPr>
              <a:t>Not significantly different than in </a:t>
            </a:r>
            <a:r>
              <a:rPr lang="en-US" sz="2800" dirty="0" smtClean="0">
                <a:latin typeface="Calibri" panose="020F0502020204030204" pitchFamily="34" charset="0"/>
              </a:rPr>
              <a:t>8 </a:t>
            </a:r>
            <a:r>
              <a:rPr lang="en-US" sz="2800" dirty="0">
                <a:latin typeface="Calibri" panose="020F0502020204030204" pitchFamily="34" charset="0"/>
              </a:rPr>
              <a:t>countries</a:t>
            </a:r>
          </a:p>
          <a:p>
            <a:pPr marL="800100" lvl="1" indent="-342900">
              <a:buFont typeface="Arial" panose="020B0604020202020204" pitchFamily="34" charset="0"/>
              <a:buChar char="•"/>
            </a:pPr>
            <a:r>
              <a:rPr lang="en-US" sz="2800" dirty="0">
                <a:latin typeface="Calibri" panose="020F0502020204030204" pitchFamily="34" charset="0"/>
              </a:rPr>
              <a:t>Higher than in </a:t>
            </a:r>
            <a:r>
              <a:rPr lang="en-US" sz="2800" dirty="0" smtClean="0">
                <a:latin typeface="Calibri" panose="020F0502020204030204" pitchFamily="34" charset="0"/>
              </a:rPr>
              <a:t>6 </a:t>
            </a:r>
            <a:r>
              <a:rPr lang="en-US" sz="2800" dirty="0">
                <a:latin typeface="Calibri" panose="020F0502020204030204" pitchFamily="34" charset="0"/>
              </a:rPr>
              <a:t>countries</a:t>
            </a:r>
          </a:p>
        </p:txBody>
      </p:sp>
      <p:sp>
        <p:nvSpPr>
          <p:cNvPr id="30" name="Title 29"/>
          <p:cNvSpPr>
            <a:spLocks noGrp="1"/>
          </p:cNvSpPr>
          <p:nvPr>
            <p:ph type="title"/>
          </p:nvPr>
        </p:nvSpPr>
        <p:spPr>
          <a:xfrm>
            <a:off x="281074" y="119630"/>
            <a:ext cx="8405726" cy="1205498"/>
          </a:xfrm>
          <a:solidFill>
            <a:schemeClr val="bg1">
              <a:lumMod val="85000"/>
            </a:schemeClr>
          </a:solidFill>
          <a:ln>
            <a:solidFill>
              <a:srgbClr val="0070C0"/>
            </a:solidFill>
          </a:ln>
        </p:spPr>
        <p:txBody>
          <a:bodyPr>
            <a:noAutofit/>
          </a:bodyPr>
          <a:lstStyle/>
          <a:p>
            <a:pPr algn="l"/>
            <a:r>
              <a:rPr lang="en-US" sz="2800" dirty="0" smtClean="0"/>
              <a:t>The U.S. average </a:t>
            </a:r>
            <a:r>
              <a:rPr lang="en-US" sz="2800" b="1" dirty="0" smtClean="0"/>
              <a:t>literacy</a:t>
            </a:r>
            <a:r>
              <a:rPr lang="en-US" sz="2800" dirty="0" smtClean="0"/>
              <a:t> score (272) did </a:t>
            </a:r>
            <a:r>
              <a:rPr lang="en-US" sz="2800" dirty="0"/>
              <a:t>not differ significantly from </a:t>
            </a:r>
            <a:r>
              <a:rPr lang="en-US" sz="2800" dirty="0" smtClean="0"/>
              <a:t>the international average (273)</a:t>
            </a:r>
            <a:endParaRPr lang="en-US" sz="2800" dirty="0"/>
          </a:p>
        </p:txBody>
      </p:sp>
      <p:sp>
        <p:nvSpPr>
          <p:cNvPr id="29" name="TextBox 28"/>
          <p:cNvSpPr txBox="1"/>
          <p:nvPr/>
        </p:nvSpPr>
        <p:spPr>
          <a:xfrm>
            <a:off x="701058" y="1274063"/>
            <a:ext cx="1310187" cy="430887"/>
          </a:xfrm>
          <a:prstGeom prst="rect">
            <a:avLst/>
          </a:prstGeom>
          <a:noFill/>
        </p:spPr>
        <p:txBody>
          <a:bodyPr wrap="square" rtlCol="0">
            <a:spAutoFit/>
          </a:bodyPr>
          <a:lstStyle/>
          <a:p>
            <a:pPr algn="ctr"/>
            <a:r>
              <a:rPr lang="en-US" sz="2200" dirty="0" smtClean="0"/>
              <a:t>Literacy</a:t>
            </a:r>
            <a:endParaRPr lang="en-US" sz="2200" dirty="0"/>
          </a:p>
        </p:txBody>
      </p:sp>
      <p:sp>
        <p:nvSpPr>
          <p:cNvPr id="31" name="TextBox 30"/>
          <p:cNvSpPr txBox="1"/>
          <p:nvPr/>
        </p:nvSpPr>
        <p:spPr>
          <a:xfrm>
            <a:off x="700898" y="1652530"/>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Japan</a:t>
            </a:r>
            <a:endParaRPr lang="en-US" sz="1100" dirty="0"/>
          </a:p>
        </p:txBody>
      </p:sp>
      <p:sp>
        <p:nvSpPr>
          <p:cNvPr id="35" name="TextBox 34"/>
          <p:cNvSpPr txBox="1"/>
          <p:nvPr/>
        </p:nvSpPr>
        <p:spPr>
          <a:xfrm>
            <a:off x="700852" y="1859599"/>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Finland</a:t>
            </a:r>
            <a:endParaRPr lang="en-US" sz="1100" dirty="0"/>
          </a:p>
        </p:txBody>
      </p:sp>
      <p:sp>
        <p:nvSpPr>
          <p:cNvPr id="36" name="TextBox 35"/>
          <p:cNvSpPr txBox="1"/>
          <p:nvPr/>
        </p:nvSpPr>
        <p:spPr>
          <a:xfrm>
            <a:off x="700985" y="2053343"/>
            <a:ext cx="1310173"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Netherlands</a:t>
            </a:r>
            <a:endParaRPr lang="en-US" sz="1100" dirty="0"/>
          </a:p>
        </p:txBody>
      </p:sp>
      <p:sp>
        <p:nvSpPr>
          <p:cNvPr id="42" name="TextBox 41"/>
          <p:cNvSpPr txBox="1"/>
          <p:nvPr/>
        </p:nvSpPr>
        <p:spPr>
          <a:xfrm>
            <a:off x="700839" y="2255218"/>
            <a:ext cx="1310185"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Sweden</a:t>
            </a:r>
            <a:endParaRPr lang="en-US" sz="1100" dirty="0"/>
          </a:p>
        </p:txBody>
      </p:sp>
      <p:sp>
        <p:nvSpPr>
          <p:cNvPr id="43" name="TextBox 42"/>
          <p:cNvSpPr txBox="1"/>
          <p:nvPr/>
        </p:nvSpPr>
        <p:spPr>
          <a:xfrm>
            <a:off x="700839" y="2453416"/>
            <a:ext cx="1310186"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Norway</a:t>
            </a:r>
            <a:endParaRPr lang="en-US" sz="1100" dirty="0"/>
          </a:p>
        </p:txBody>
      </p:sp>
      <p:sp>
        <p:nvSpPr>
          <p:cNvPr id="44" name="TextBox 43"/>
          <p:cNvSpPr txBox="1"/>
          <p:nvPr/>
        </p:nvSpPr>
        <p:spPr>
          <a:xfrm>
            <a:off x="700864" y="2653239"/>
            <a:ext cx="1310161"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Estonia</a:t>
            </a:r>
            <a:endParaRPr lang="en-US" sz="1100" dirty="0"/>
          </a:p>
        </p:txBody>
      </p:sp>
      <p:sp>
        <p:nvSpPr>
          <p:cNvPr id="45" name="TextBox 44"/>
          <p:cNvSpPr txBox="1"/>
          <p:nvPr/>
        </p:nvSpPr>
        <p:spPr>
          <a:xfrm>
            <a:off x="700954" y="2849448"/>
            <a:ext cx="1310162" cy="169277"/>
          </a:xfrm>
          <a:prstGeom prst="rect">
            <a:avLst/>
          </a:prstGeom>
          <a:solidFill>
            <a:srgbClr val="8EB4E3"/>
          </a:solidFill>
          <a:ln>
            <a:solidFill>
              <a:schemeClr val="tx1"/>
            </a:solidFill>
          </a:ln>
        </p:spPr>
        <p:txBody>
          <a:bodyPr wrap="square" lIns="0" tIns="0" rIns="0" bIns="0" rtlCol="0">
            <a:spAutoFit/>
          </a:bodyPr>
          <a:lstStyle/>
          <a:p>
            <a:pPr algn="ctr"/>
            <a:r>
              <a:rPr lang="en-US" sz="1100" dirty="0" smtClean="0"/>
              <a:t>Flanders-Belgium</a:t>
            </a:r>
            <a:endParaRPr lang="en-US" sz="1100" dirty="0"/>
          </a:p>
        </p:txBody>
      </p:sp>
      <p:sp>
        <p:nvSpPr>
          <p:cNvPr id="46" name="TextBox 45"/>
          <p:cNvSpPr txBox="1"/>
          <p:nvPr/>
        </p:nvSpPr>
        <p:spPr>
          <a:xfrm>
            <a:off x="700963" y="3252580"/>
            <a:ext cx="1310153"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Slovak Rep.</a:t>
            </a:r>
            <a:endParaRPr lang="en-US" sz="1100" dirty="0"/>
          </a:p>
        </p:txBody>
      </p:sp>
      <p:sp>
        <p:nvSpPr>
          <p:cNvPr id="47" name="TextBox 46"/>
          <p:cNvSpPr txBox="1"/>
          <p:nvPr/>
        </p:nvSpPr>
        <p:spPr>
          <a:xfrm>
            <a:off x="700929" y="4404355"/>
            <a:ext cx="1310187" cy="169277"/>
          </a:xfrm>
          <a:prstGeom prst="rect">
            <a:avLst/>
          </a:prstGeom>
          <a:noFill/>
          <a:ln>
            <a:solidFill>
              <a:schemeClr val="tx1"/>
            </a:solidFill>
          </a:ln>
        </p:spPr>
        <p:txBody>
          <a:bodyPr wrap="square" lIns="0" tIns="0" rIns="0" bIns="0" rtlCol="0">
            <a:spAutoFit/>
          </a:bodyPr>
          <a:lstStyle/>
          <a:p>
            <a:pPr algn="ctr"/>
            <a:r>
              <a:rPr lang="en-US" sz="1100" dirty="0" smtClean="0"/>
              <a:t>Germany</a:t>
            </a:r>
            <a:endParaRPr lang="en-US" sz="1100" dirty="0"/>
          </a:p>
        </p:txBody>
      </p:sp>
      <p:sp>
        <p:nvSpPr>
          <p:cNvPr id="48" name="TextBox 47"/>
          <p:cNvSpPr txBox="1"/>
          <p:nvPr/>
        </p:nvSpPr>
        <p:spPr>
          <a:xfrm>
            <a:off x="700837" y="5400501"/>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France</a:t>
            </a:r>
            <a:endParaRPr lang="en-US" sz="1100" dirty="0"/>
          </a:p>
        </p:txBody>
      </p:sp>
      <p:sp>
        <p:nvSpPr>
          <p:cNvPr id="49" name="TextBox 48"/>
          <p:cNvSpPr txBox="1"/>
          <p:nvPr/>
        </p:nvSpPr>
        <p:spPr>
          <a:xfrm>
            <a:off x="700880" y="3054511"/>
            <a:ext cx="1310152"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Czech Rep.</a:t>
            </a:r>
            <a:endParaRPr lang="en-US" sz="1100" dirty="0"/>
          </a:p>
        </p:txBody>
      </p:sp>
      <p:sp>
        <p:nvSpPr>
          <p:cNvPr id="50" name="TextBox 49"/>
          <p:cNvSpPr txBox="1"/>
          <p:nvPr/>
        </p:nvSpPr>
        <p:spPr>
          <a:xfrm>
            <a:off x="700880" y="3449306"/>
            <a:ext cx="1310145"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Canada</a:t>
            </a:r>
            <a:endParaRPr lang="en-US" sz="1100" dirty="0"/>
          </a:p>
        </p:txBody>
      </p:sp>
      <p:sp>
        <p:nvSpPr>
          <p:cNvPr id="51" name="TextBox 50"/>
          <p:cNvSpPr txBox="1"/>
          <p:nvPr/>
        </p:nvSpPr>
        <p:spPr>
          <a:xfrm>
            <a:off x="700880" y="5788494"/>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Italy</a:t>
            </a:r>
            <a:endParaRPr lang="en-US" sz="1100" dirty="0"/>
          </a:p>
        </p:txBody>
      </p:sp>
      <p:sp>
        <p:nvSpPr>
          <p:cNvPr id="52" name="TextBox 51"/>
          <p:cNvSpPr txBox="1"/>
          <p:nvPr/>
        </p:nvSpPr>
        <p:spPr>
          <a:xfrm>
            <a:off x="700971" y="5597029"/>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Spain</a:t>
            </a:r>
            <a:endParaRPr lang="en-US" sz="1100" dirty="0"/>
          </a:p>
        </p:txBody>
      </p:sp>
      <p:sp>
        <p:nvSpPr>
          <p:cNvPr id="53" name="TextBox 52"/>
          <p:cNvSpPr txBox="1"/>
          <p:nvPr/>
        </p:nvSpPr>
        <p:spPr>
          <a:xfrm>
            <a:off x="700686" y="3834082"/>
            <a:ext cx="1310145" cy="169277"/>
          </a:xfrm>
          <a:prstGeom prst="rect">
            <a:avLst/>
          </a:prstGeom>
          <a:noFill/>
          <a:ln>
            <a:solidFill>
              <a:schemeClr val="tx1"/>
            </a:solidFill>
          </a:ln>
        </p:spPr>
        <p:txBody>
          <a:bodyPr wrap="square" lIns="0" tIns="0" rIns="0" bIns="0" rtlCol="0">
            <a:spAutoFit/>
          </a:bodyPr>
          <a:lstStyle/>
          <a:p>
            <a:pPr algn="ctr"/>
            <a:r>
              <a:rPr lang="en-US" sz="1100" dirty="0" smtClean="0"/>
              <a:t>U.K.</a:t>
            </a:r>
            <a:endParaRPr lang="en-US" sz="1100" dirty="0"/>
          </a:p>
        </p:txBody>
      </p:sp>
      <p:sp>
        <p:nvSpPr>
          <p:cNvPr id="54" name="TextBox 53"/>
          <p:cNvSpPr txBox="1"/>
          <p:nvPr/>
        </p:nvSpPr>
        <p:spPr>
          <a:xfrm>
            <a:off x="701016" y="4213408"/>
            <a:ext cx="1310156" cy="169277"/>
          </a:xfrm>
          <a:prstGeom prst="rect">
            <a:avLst/>
          </a:prstGeom>
          <a:noFill/>
          <a:ln>
            <a:solidFill>
              <a:schemeClr val="tx1"/>
            </a:solidFill>
          </a:ln>
        </p:spPr>
        <p:txBody>
          <a:bodyPr wrap="square" lIns="0" tIns="0" rIns="0" bIns="0" rtlCol="0">
            <a:spAutoFit/>
          </a:bodyPr>
          <a:lstStyle/>
          <a:p>
            <a:pPr algn="ctr"/>
            <a:r>
              <a:rPr lang="en-US" sz="1100" dirty="0" smtClean="0"/>
              <a:t>Denmark</a:t>
            </a:r>
            <a:endParaRPr lang="en-US" sz="1100" dirty="0"/>
          </a:p>
        </p:txBody>
      </p:sp>
      <p:sp>
        <p:nvSpPr>
          <p:cNvPr id="55" name="TextBox 54"/>
          <p:cNvSpPr txBox="1"/>
          <p:nvPr/>
        </p:nvSpPr>
        <p:spPr>
          <a:xfrm>
            <a:off x="704695" y="4031939"/>
            <a:ext cx="1310187" cy="169277"/>
          </a:xfrm>
          <a:prstGeom prst="rect">
            <a:avLst/>
          </a:prstGeom>
          <a:solidFill>
            <a:srgbClr val="FF8B25"/>
          </a:solidFill>
        </p:spPr>
        <p:txBody>
          <a:bodyPr wrap="square" lIns="0" tIns="0" rIns="0" bIns="0" rtlCol="0">
            <a:spAutoFit/>
          </a:bodyPr>
          <a:lstStyle/>
          <a:p>
            <a:pPr algn="ctr"/>
            <a:r>
              <a:rPr lang="en-US" sz="1100" dirty="0" smtClean="0">
                <a:solidFill>
                  <a:schemeClr val="bg1"/>
                </a:solidFill>
              </a:rPr>
              <a:t>United States</a:t>
            </a:r>
            <a:endParaRPr lang="en-US" sz="1100" dirty="0">
              <a:solidFill>
                <a:schemeClr val="bg1"/>
              </a:solidFill>
            </a:endParaRPr>
          </a:p>
        </p:txBody>
      </p:sp>
      <p:sp>
        <p:nvSpPr>
          <p:cNvPr id="56" name="TextBox 55"/>
          <p:cNvSpPr txBox="1"/>
          <p:nvPr/>
        </p:nvSpPr>
        <p:spPr>
          <a:xfrm>
            <a:off x="700836" y="5207223"/>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solidFill>
                  <a:srgbClr val="000000"/>
                </a:solidFill>
              </a:rPr>
              <a:t>Ireland</a:t>
            </a:r>
            <a:endParaRPr lang="en-US" sz="1100" dirty="0">
              <a:solidFill>
                <a:srgbClr val="000000"/>
              </a:solidFill>
            </a:endParaRPr>
          </a:p>
        </p:txBody>
      </p:sp>
      <p:sp>
        <p:nvSpPr>
          <p:cNvPr id="57" name="TextBox 56"/>
          <p:cNvSpPr txBox="1"/>
          <p:nvPr/>
        </p:nvSpPr>
        <p:spPr>
          <a:xfrm>
            <a:off x="700686" y="5000915"/>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Poland</a:t>
            </a:r>
            <a:endParaRPr lang="en-US" sz="1100" dirty="0"/>
          </a:p>
        </p:txBody>
      </p:sp>
      <p:sp>
        <p:nvSpPr>
          <p:cNvPr id="58" name="TextBox 57"/>
          <p:cNvSpPr txBox="1"/>
          <p:nvPr/>
        </p:nvSpPr>
        <p:spPr>
          <a:xfrm>
            <a:off x="701058" y="4808589"/>
            <a:ext cx="1310187" cy="169277"/>
          </a:xfrm>
          <a:prstGeom prst="rect">
            <a:avLst/>
          </a:prstGeom>
          <a:solidFill>
            <a:srgbClr val="C6D9F1"/>
          </a:solidFill>
          <a:ln>
            <a:solidFill>
              <a:schemeClr val="tx1"/>
            </a:solidFill>
          </a:ln>
        </p:spPr>
        <p:txBody>
          <a:bodyPr wrap="square" lIns="0" tIns="0" rIns="0" bIns="0" rtlCol="0">
            <a:spAutoFit/>
          </a:bodyPr>
          <a:lstStyle/>
          <a:p>
            <a:pPr algn="ctr"/>
            <a:r>
              <a:rPr lang="en-US" sz="1100" dirty="0" smtClean="0"/>
              <a:t>Cyprus</a:t>
            </a:r>
            <a:endParaRPr lang="en-US" sz="1100" dirty="0"/>
          </a:p>
        </p:txBody>
      </p:sp>
      <p:sp>
        <p:nvSpPr>
          <p:cNvPr id="59" name="TextBox 58"/>
          <p:cNvSpPr txBox="1"/>
          <p:nvPr/>
        </p:nvSpPr>
        <p:spPr>
          <a:xfrm>
            <a:off x="700780" y="4610996"/>
            <a:ext cx="1310187" cy="169277"/>
          </a:xfrm>
          <a:prstGeom prst="rect">
            <a:avLst/>
          </a:prstGeom>
          <a:noFill/>
          <a:ln>
            <a:solidFill>
              <a:schemeClr val="tx1"/>
            </a:solidFill>
          </a:ln>
        </p:spPr>
        <p:txBody>
          <a:bodyPr wrap="square" lIns="0" tIns="0" rIns="0" bIns="0" rtlCol="0">
            <a:spAutoFit/>
          </a:bodyPr>
          <a:lstStyle/>
          <a:p>
            <a:pPr algn="ctr"/>
            <a:r>
              <a:rPr lang="en-US" sz="1100" dirty="0" smtClean="0"/>
              <a:t>Austria</a:t>
            </a:r>
            <a:endParaRPr lang="en-US" sz="1100" dirty="0"/>
          </a:p>
        </p:txBody>
      </p:sp>
      <p:sp>
        <p:nvSpPr>
          <p:cNvPr id="60" name="TextBox 59"/>
          <p:cNvSpPr txBox="1"/>
          <p:nvPr/>
        </p:nvSpPr>
        <p:spPr>
          <a:xfrm>
            <a:off x="701058" y="3643647"/>
            <a:ext cx="1310145"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t>Korea, Rep. of</a:t>
            </a:r>
            <a:endParaRPr lang="en-US" sz="1100" dirty="0"/>
          </a:p>
        </p:txBody>
      </p:sp>
      <p:pic>
        <p:nvPicPr>
          <p:cNvPr id="61"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2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fade">
                                      <p:cBhvr>
                                        <p:cTn id="16" dur="500"/>
                                        <p:tgtEl>
                                          <p:spTgt spid="4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5"/>
                                        </p:tgtEl>
                                        <p:attrNameLst>
                                          <p:attrName>style.visibility</p:attrName>
                                        </p:attrNameLst>
                                      </p:cBhvr>
                                      <p:to>
                                        <p:strVal val="visible"/>
                                      </p:to>
                                    </p:set>
                                    <p:animEffect transition="in" filter="fade">
                                      <p:cBhvr>
                                        <p:cTn id="25" dur="500"/>
                                        <p:tgtEl>
                                          <p:spTgt spid="4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fade">
                                      <p:cBhvr>
                                        <p:cTn id="28" dur="500"/>
                                        <p:tgtEl>
                                          <p:spTgt spid="4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500"/>
                                        <p:tgtEl>
                                          <p:spTgt spid="4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0"/>
                                        </p:tgtEl>
                                        <p:attrNameLst>
                                          <p:attrName>style.visibility</p:attrName>
                                        </p:attrNameLst>
                                      </p:cBhvr>
                                      <p:to>
                                        <p:strVal val="visible"/>
                                      </p:to>
                                    </p:set>
                                    <p:animEffect transition="in" filter="fade">
                                      <p:cBhvr>
                                        <p:cTn id="34" dur="500"/>
                                        <p:tgtEl>
                                          <p:spTgt spid="5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fade">
                                      <p:cBhvr>
                                        <p:cTn id="37" dur="500"/>
                                        <p:tgtEl>
                                          <p:spTgt spid="6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3"/>
                                        </p:tgtEl>
                                        <p:attrNameLst>
                                          <p:attrName>style.visibility</p:attrName>
                                        </p:attrNameLst>
                                      </p:cBhvr>
                                      <p:to>
                                        <p:strVal val="visible"/>
                                      </p:to>
                                    </p:set>
                                    <p:animEffect transition="in" filter="fade">
                                      <p:cBhvr>
                                        <p:cTn id="40" dur="500"/>
                                        <p:tgtEl>
                                          <p:spTgt spid="5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500"/>
                                        <p:tgtEl>
                                          <p:spTgt spid="5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fade">
                                      <p:cBhvr>
                                        <p:cTn id="46" dur="500"/>
                                        <p:tgtEl>
                                          <p:spTgt spid="4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500"/>
                                        <p:tgtEl>
                                          <p:spTgt spid="5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fade">
                                      <p:cBhvr>
                                        <p:cTn id="52" dur="500"/>
                                        <p:tgtEl>
                                          <p:spTgt spid="5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fade">
                                      <p:cBhvr>
                                        <p:cTn id="55" dur="500"/>
                                        <p:tgtEl>
                                          <p:spTgt spid="5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6"/>
                                        </p:tgtEl>
                                        <p:attrNameLst>
                                          <p:attrName>style.visibility</p:attrName>
                                        </p:attrNameLst>
                                      </p:cBhvr>
                                      <p:to>
                                        <p:strVal val="visible"/>
                                      </p:to>
                                    </p:set>
                                    <p:animEffect transition="in" filter="fade">
                                      <p:cBhvr>
                                        <p:cTn id="58" dur="500"/>
                                        <p:tgtEl>
                                          <p:spTgt spid="5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fade">
                                      <p:cBhvr>
                                        <p:cTn id="61" dur="500"/>
                                        <p:tgtEl>
                                          <p:spTgt spid="4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500"/>
                                        <p:tgtEl>
                                          <p:spTgt spid="52"/>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fade">
                                      <p:cBhvr>
                                        <p:cTn id="6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5" grpId="0" animBg="1"/>
      <p:bldP spid="36"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6" grpId="0" animBg="1"/>
      <p:bldP spid="57" grpId="0" animBg="1"/>
      <p:bldP spid="58" grpId="0" animBg="1"/>
      <p:bldP spid="59"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0999"/>
            <a:ext cx="8763000" cy="1367985"/>
          </a:xfrm>
          <a:solidFill>
            <a:schemeClr val="bg1">
              <a:lumMod val="85000"/>
            </a:schemeClr>
          </a:solidFill>
          <a:ln w="19050">
            <a:solidFill>
              <a:srgbClr val="0070C0"/>
            </a:solidFill>
          </a:ln>
        </p:spPr>
        <p:txBody>
          <a:bodyPr>
            <a:noAutofit/>
          </a:bodyPr>
          <a:lstStyle/>
          <a:p>
            <a:pPr algn="l"/>
            <a:r>
              <a:rPr lang="en-US" sz="2800" dirty="0" smtClean="0"/>
              <a:t>Larger percentages of U.S. adults performed at the top (Level 4/5) and the bottom (Level 1 or below) of the distribution in </a:t>
            </a:r>
            <a:r>
              <a:rPr lang="en-US" sz="2800" b="1" dirty="0" smtClean="0"/>
              <a:t>literacy</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AD4D5E4A-5EAB-48BB-A1F4-D110A795C05D}" type="slidenum">
              <a:rPr lang="en-US" smtClean="0"/>
              <a:pPr/>
              <a:t>4</a:t>
            </a:fld>
            <a:endParaRPr lang="en-US" dirty="0"/>
          </a:p>
        </p:txBody>
      </p:sp>
      <p:pic>
        <p:nvPicPr>
          <p:cNvPr id="6" name="Picture 3"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45" y="2410768"/>
            <a:ext cx="8971121" cy="2596039"/>
          </a:xfrm>
          <a:prstGeom prst="rect">
            <a:avLst/>
          </a:prstGeom>
        </p:spPr>
      </p:pic>
      <p:sp>
        <p:nvSpPr>
          <p:cNvPr id="5" name="Right Brace 4"/>
          <p:cNvSpPr/>
          <p:nvPr/>
        </p:nvSpPr>
        <p:spPr>
          <a:xfrm rot="16200000">
            <a:off x="2671825" y="2030742"/>
            <a:ext cx="276106" cy="1104900"/>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Right Brace 8"/>
          <p:cNvSpPr/>
          <p:nvPr/>
        </p:nvSpPr>
        <p:spPr>
          <a:xfrm rot="16200000">
            <a:off x="2616756" y="2830863"/>
            <a:ext cx="252896" cy="971551"/>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2517971" y="2075806"/>
            <a:ext cx="583814" cy="369332"/>
          </a:xfrm>
          <a:prstGeom prst="rect">
            <a:avLst/>
          </a:prstGeom>
          <a:noFill/>
        </p:spPr>
        <p:txBody>
          <a:bodyPr wrap="none" rtlCol="0">
            <a:spAutoFit/>
          </a:bodyPr>
          <a:lstStyle/>
          <a:p>
            <a:r>
              <a:rPr lang="en-US" b="1" dirty="0" smtClean="0">
                <a:solidFill>
                  <a:srgbClr val="1F497D"/>
                </a:solidFill>
              </a:rPr>
              <a:t>18%</a:t>
            </a:r>
            <a:endParaRPr lang="en-US" b="1" dirty="0">
              <a:solidFill>
                <a:srgbClr val="1F497D"/>
              </a:solidFill>
            </a:endParaRPr>
          </a:p>
        </p:txBody>
      </p:sp>
      <p:sp>
        <p:nvSpPr>
          <p:cNvPr id="11" name="TextBox 10"/>
          <p:cNvSpPr txBox="1"/>
          <p:nvPr/>
        </p:nvSpPr>
        <p:spPr>
          <a:xfrm>
            <a:off x="2451297" y="2899168"/>
            <a:ext cx="583814" cy="369332"/>
          </a:xfrm>
          <a:prstGeom prst="rect">
            <a:avLst/>
          </a:prstGeom>
          <a:noFill/>
        </p:spPr>
        <p:txBody>
          <a:bodyPr wrap="none" rtlCol="0">
            <a:spAutoFit/>
          </a:bodyPr>
          <a:lstStyle/>
          <a:p>
            <a:r>
              <a:rPr lang="en-US" b="1" dirty="0" smtClean="0">
                <a:solidFill>
                  <a:srgbClr val="1F497D"/>
                </a:solidFill>
              </a:rPr>
              <a:t>16%</a:t>
            </a:r>
            <a:endParaRPr lang="en-US" b="1" dirty="0">
              <a:solidFill>
                <a:srgbClr val="1F497D"/>
              </a:solidFill>
            </a:endParaRPr>
          </a:p>
        </p:txBody>
      </p:sp>
      <p:sp>
        <p:nvSpPr>
          <p:cNvPr id="10" name="TextBox 9"/>
          <p:cNvSpPr txBox="1"/>
          <p:nvPr/>
        </p:nvSpPr>
        <p:spPr>
          <a:xfrm>
            <a:off x="228600" y="5805280"/>
            <a:ext cx="8662797" cy="430887"/>
          </a:xfrm>
          <a:prstGeom prst="rect">
            <a:avLst/>
          </a:prstGeom>
          <a:noFill/>
        </p:spPr>
        <p:txBody>
          <a:bodyPr wrap="square" rtlCol="0">
            <a:spAutoFit/>
          </a:bodyPr>
          <a:lstStyle/>
          <a:p>
            <a:r>
              <a:rPr lang="en-US" sz="1100" dirty="0" smtClean="0"/>
              <a:t>NOTE: United </a:t>
            </a:r>
            <a:r>
              <a:rPr lang="en-US" sz="1100" dirty="0"/>
              <a:t>States data are the U.S. PIAAC 2012/2014 data</a:t>
            </a:r>
            <a:r>
              <a:rPr lang="en-US" sz="1100" dirty="0" smtClean="0"/>
              <a:t>. </a:t>
            </a:r>
            <a:r>
              <a:rPr lang="en-US" sz="1100" dirty="0"/>
              <a:t>PIAAC 2012 international average based on all countries and regions that participated in PIAAC 2012 as reported in the 2012 </a:t>
            </a:r>
            <a:r>
              <a:rPr lang="en-US" sz="1100" i="1" dirty="0"/>
              <a:t>First Look </a:t>
            </a:r>
            <a:r>
              <a:rPr lang="en-US" sz="1100" dirty="0"/>
              <a:t>(NCES 2013-008). </a:t>
            </a:r>
          </a:p>
        </p:txBody>
      </p:sp>
    </p:spTree>
    <p:extLst>
      <p:ext uri="{BB962C8B-B14F-4D97-AF65-F5344CB8AC3E}">
        <p14:creationId xmlns:p14="http://schemas.microsoft.com/office/powerpoint/2010/main" val="1292761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3765" y="152475"/>
            <a:ext cx="8768786" cy="1163728"/>
          </a:xfrm>
          <a:solidFill>
            <a:schemeClr val="bg1">
              <a:lumMod val="85000"/>
            </a:schemeClr>
          </a:solidFill>
          <a:ln>
            <a:solidFill>
              <a:srgbClr val="0070C0"/>
            </a:solidFill>
          </a:ln>
        </p:spPr>
        <p:txBody>
          <a:bodyPr anchor="t">
            <a:noAutofit/>
          </a:bodyPr>
          <a:lstStyle/>
          <a:p>
            <a:pPr algn="l"/>
            <a:r>
              <a:rPr lang="en-US" sz="2800" dirty="0" smtClean="0"/>
              <a:t>These descriptions of the </a:t>
            </a:r>
            <a:r>
              <a:rPr lang="en-US" sz="2800" b="1" dirty="0" smtClean="0"/>
              <a:t>PIAAC Proficiency </a:t>
            </a:r>
            <a:r>
              <a:rPr lang="en-US" sz="2800" b="1" dirty="0"/>
              <a:t>L</a:t>
            </a:r>
            <a:r>
              <a:rPr lang="en-US" sz="2800" b="1" dirty="0" smtClean="0"/>
              <a:t>evels for Literacy</a:t>
            </a:r>
            <a:r>
              <a:rPr lang="en-US" sz="2800" dirty="0" smtClean="0"/>
              <a:t> define what adults can do at each level.</a:t>
            </a:r>
            <a:endParaRPr lang="en-US" sz="2800" dirty="0"/>
          </a:p>
        </p:txBody>
      </p:sp>
      <p:sp>
        <p:nvSpPr>
          <p:cNvPr id="3" name="Slide Number Placeholder 2"/>
          <p:cNvSpPr>
            <a:spLocks noGrp="1"/>
          </p:cNvSpPr>
          <p:nvPr>
            <p:ph type="sldNum" sz="quarter" idx="12"/>
          </p:nvPr>
        </p:nvSpPr>
        <p:spPr/>
        <p:txBody>
          <a:bodyPr/>
          <a:lstStyle/>
          <a:p>
            <a:fld id="{CD4CD8E9-1693-45D6-9FD5-D63BDA356D9F}" type="slidenum">
              <a:rPr lang="en-US" smtClean="0"/>
              <a:pPr/>
              <a:t>5</a:t>
            </a:fld>
            <a:endParaRPr lang="en-US" dirty="0"/>
          </a:p>
        </p:txBody>
      </p:sp>
      <p:graphicFrame>
        <p:nvGraphicFramePr>
          <p:cNvPr id="9" name="Diagram 8"/>
          <p:cNvGraphicFramePr/>
          <p:nvPr>
            <p:extLst/>
          </p:nvPr>
        </p:nvGraphicFramePr>
        <p:xfrm>
          <a:off x="236087" y="1244600"/>
          <a:ext cx="8839199" cy="4920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203764" y="2608866"/>
            <a:ext cx="993530" cy="923330"/>
          </a:xfrm>
          <a:prstGeom prst="rect">
            <a:avLst/>
          </a:prstGeom>
          <a:noFill/>
        </p:spPr>
        <p:txBody>
          <a:bodyPr wrap="square" rtlCol="0">
            <a:spAutoFit/>
          </a:bodyPr>
          <a:lstStyle/>
          <a:p>
            <a:r>
              <a:rPr lang="en-US" b="1" dirty="0" smtClean="0"/>
              <a:t>Below Level 1 (0-175)</a:t>
            </a:r>
          </a:p>
        </p:txBody>
      </p:sp>
      <p:sp>
        <p:nvSpPr>
          <p:cNvPr id="11" name="TextBox 10"/>
          <p:cNvSpPr txBox="1"/>
          <p:nvPr/>
        </p:nvSpPr>
        <p:spPr>
          <a:xfrm>
            <a:off x="1676400" y="2480867"/>
            <a:ext cx="1200847" cy="646331"/>
          </a:xfrm>
          <a:prstGeom prst="rect">
            <a:avLst/>
          </a:prstGeom>
          <a:noFill/>
        </p:spPr>
        <p:txBody>
          <a:bodyPr wrap="square" rtlCol="0">
            <a:spAutoFit/>
          </a:bodyPr>
          <a:lstStyle/>
          <a:p>
            <a:r>
              <a:rPr lang="en-US" b="1" dirty="0" smtClean="0"/>
              <a:t>Level 1 (176-225)</a:t>
            </a:r>
          </a:p>
        </p:txBody>
      </p:sp>
      <p:sp>
        <p:nvSpPr>
          <p:cNvPr id="12" name="TextBox 11"/>
          <p:cNvSpPr txBox="1"/>
          <p:nvPr/>
        </p:nvSpPr>
        <p:spPr>
          <a:xfrm>
            <a:off x="3208986" y="2285700"/>
            <a:ext cx="1177159" cy="646331"/>
          </a:xfrm>
          <a:prstGeom prst="rect">
            <a:avLst/>
          </a:prstGeom>
          <a:noFill/>
        </p:spPr>
        <p:txBody>
          <a:bodyPr wrap="square" rtlCol="0">
            <a:spAutoFit/>
          </a:bodyPr>
          <a:lstStyle/>
          <a:p>
            <a:r>
              <a:rPr lang="en-US" b="1" dirty="0" smtClean="0"/>
              <a:t>Level 2 (226-275)</a:t>
            </a:r>
          </a:p>
        </p:txBody>
      </p:sp>
      <p:sp>
        <p:nvSpPr>
          <p:cNvPr id="14" name="TextBox 13"/>
          <p:cNvSpPr txBox="1"/>
          <p:nvPr/>
        </p:nvSpPr>
        <p:spPr>
          <a:xfrm>
            <a:off x="4572000" y="1954600"/>
            <a:ext cx="1290145" cy="646331"/>
          </a:xfrm>
          <a:prstGeom prst="rect">
            <a:avLst/>
          </a:prstGeom>
          <a:noFill/>
        </p:spPr>
        <p:txBody>
          <a:bodyPr wrap="square" rtlCol="0">
            <a:spAutoFit/>
          </a:bodyPr>
          <a:lstStyle/>
          <a:p>
            <a:r>
              <a:rPr lang="en-US" b="1" dirty="0" smtClean="0"/>
              <a:t>Level 3 (276-325)</a:t>
            </a:r>
          </a:p>
        </p:txBody>
      </p:sp>
      <p:sp>
        <p:nvSpPr>
          <p:cNvPr id="15" name="TextBox 14"/>
          <p:cNvSpPr txBox="1"/>
          <p:nvPr/>
        </p:nvSpPr>
        <p:spPr>
          <a:xfrm>
            <a:off x="6096000" y="1639369"/>
            <a:ext cx="1295400" cy="646331"/>
          </a:xfrm>
          <a:prstGeom prst="rect">
            <a:avLst/>
          </a:prstGeom>
          <a:noFill/>
        </p:spPr>
        <p:txBody>
          <a:bodyPr wrap="square" rtlCol="0">
            <a:spAutoFit/>
          </a:bodyPr>
          <a:lstStyle/>
          <a:p>
            <a:r>
              <a:rPr lang="en-US" b="1" dirty="0" smtClean="0"/>
              <a:t>Level 4 (326-375)</a:t>
            </a:r>
          </a:p>
        </p:txBody>
      </p:sp>
      <p:sp>
        <p:nvSpPr>
          <p:cNvPr id="16" name="TextBox 15"/>
          <p:cNvSpPr txBox="1"/>
          <p:nvPr/>
        </p:nvSpPr>
        <p:spPr>
          <a:xfrm>
            <a:off x="7620001" y="1316203"/>
            <a:ext cx="1219200" cy="646331"/>
          </a:xfrm>
          <a:prstGeom prst="rect">
            <a:avLst/>
          </a:prstGeom>
          <a:noFill/>
        </p:spPr>
        <p:txBody>
          <a:bodyPr wrap="square" rtlCol="0">
            <a:spAutoFit/>
          </a:bodyPr>
          <a:lstStyle/>
          <a:p>
            <a:r>
              <a:rPr lang="en-US" b="1" dirty="0" smtClean="0"/>
              <a:t>Level 5 (376-500)</a:t>
            </a:r>
          </a:p>
        </p:txBody>
      </p:sp>
      <p:pic>
        <p:nvPicPr>
          <p:cNvPr id="13" name="Picture 3" descr="image00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7864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2888" y="196290"/>
            <a:ext cx="8700945" cy="1046723"/>
          </a:xfrm>
          <a:solidFill>
            <a:schemeClr val="bg1">
              <a:lumMod val="85000"/>
            </a:schemeClr>
          </a:solidFill>
          <a:ln>
            <a:solidFill>
              <a:srgbClr val="0070C0"/>
            </a:solidFill>
          </a:ln>
        </p:spPr>
        <p:txBody>
          <a:bodyPr>
            <a:noAutofit/>
          </a:bodyPr>
          <a:lstStyle/>
          <a:p>
            <a:pPr algn="l"/>
            <a:r>
              <a:rPr lang="en-US" sz="2800" dirty="0" smtClean="0"/>
              <a:t>The U.S. average numeracy score (257) was lower than the international average (269).</a:t>
            </a:r>
            <a:endParaRPr lang="en-US" sz="2800" dirty="0"/>
          </a:p>
        </p:txBody>
      </p:sp>
      <p:sp>
        <p:nvSpPr>
          <p:cNvPr id="4" name="Slide Number Placeholder 3"/>
          <p:cNvSpPr>
            <a:spLocks noGrp="1"/>
          </p:cNvSpPr>
          <p:nvPr>
            <p:ph type="sldNum" sz="quarter" idx="12"/>
          </p:nvPr>
        </p:nvSpPr>
        <p:spPr>
          <a:prstGeom prst="rect">
            <a:avLst/>
          </a:prstGeom>
        </p:spPr>
        <p:txBody>
          <a:bodyPr/>
          <a:lstStyle/>
          <a:p>
            <a:pPr>
              <a:defRPr/>
            </a:pPr>
            <a:fld id="{CB2B57F1-B685-442E-AF28-85E8A6C2BA58}" type="slidenum">
              <a:rPr lang="en-US" smtClean="0"/>
              <a:pPr>
                <a:defRPr/>
              </a:pPr>
              <a:t>6</a:t>
            </a:fld>
            <a:endParaRPr lang="en-US" dirty="0"/>
          </a:p>
        </p:txBody>
      </p:sp>
      <p:sp>
        <p:nvSpPr>
          <p:cNvPr id="95" name="TextBox 94"/>
          <p:cNvSpPr txBox="1"/>
          <p:nvPr/>
        </p:nvSpPr>
        <p:spPr>
          <a:xfrm>
            <a:off x="3276600" y="1870145"/>
            <a:ext cx="5638800" cy="3539430"/>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Numeracy scores </a:t>
            </a:r>
            <a:r>
              <a:rPr lang="en-US" sz="2800" dirty="0"/>
              <a:t>ranged from 246 (</a:t>
            </a:r>
            <a:r>
              <a:rPr lang="en-US" sz="2800" dirty="0" smtClean="0"/>
              <a:t>Spain) to 288 </a:t>
            </a:r>
            <a:r>
              <a:rPr lang="en-US" sz="2800" dirty="0"/>
              <a:t>(Japan</a:t>
            </a:r>
            <a:r>
              <a:rPr lang="en-US" sz="2800" dirty="0" smtClean="0"/>
              <a:t>)</a:t>
            </a:r>
          </a:p>
          <a:p>
            <a:pPr marL="342900" indent="-342900">
              <a:buFont typeface="Arial" panose="020B0604020202020204" pitchFamily="34" charset="0"/>
              <a:buChar char="•"/>
            </a:pPr>
            <a:endParaRPr lang="en-US" sz="2800" dirty="0" smtClean="0"/>
          </a:p>
          <a:p>
            <a:pPr marL="342900" lvl="0" indent="-342900">
              <a:buFont typeface="Arial" panose="020B0604020202020204" pitchFamily="34" charset="0"/>
              <a:buChar char="•"/>
            </a:pPr>
            <a:r>
              <a:rPr lang="en-US" sz="2800" dirty="0"/>
              <a:t>U.S. scores were:</a:t>
            </a:r>
          </a:p>
          <a:p>
            <a:pPr marL="800100" lvl="1" indent="-342900">
              <a:buFont typeface="Arial" panose="020B0604020202020204" pitchFamily="34" charset="0"/>
              <a:buChar char="•"/>
            </a:pPr>
            <a:r>
              <a:rPr lang="en-US" sz="2800" dirty="0"/>
              <a:t>Lower than in </a:t>
            </a:r>
            <a:r>
              <a:rPr lang="en-US" sz="2800" dirty="0" smtClean="0"/>
              <a:t>16 </a:t>
            </a:r>
            <a:r>
              <a:rPr lang="en-US" sz="2800" dirty="0"/>
              <a:t>countries</a:t>
            </a:r>
          </a:p>
          <a:p>
            <a:pPr marL="800100" lvl="1" indent="-342900">
              <a:buFont typeface="Arial" panose="020B0604020202020204" pitchFamily="34" charset="0"/>
              <a:buChar char="•"/>
            </a:pPr>
            <a:r>
              <a:rPr lang="en-US" sz="2800" dirty="0"/>
              <a:t>Not significantly different than in </a:t>
            </a:r>
            <a:r>
              <a:rPr lang="en-US" sz="2800" dirty="0" smtClean="0"/>
              <a:t>2 </a:t>
            </a:r>
            <a:r>
              <a:rPr lang="en-US" sz="2800" dirty="0"/>
              <a:t>countries</a:t>
            </a:r>
          </a:p>
          <a:p>
            <a:pPr marL="800100" lvl="1" indent="-342900">
              <a:buFont typeface="Arial" panose="020B0604020202020204" pitchFamily="34" charset="0"/>
              <a:buChar char="•"/>
            </a:pPr>
            <a:r>
              <a:rPr lang="en-US" sz="2800" dirty="0"/>
              <a:t>Higher than in 3</a:t>
            </a:r>
            <a:r>
              <a:rPr lang="en-US" sz="2800" dirty="0" smtClean="0"/>
              <a:t> </a:t>
            </a:r>
            <a:r>
              <a:rPr lang="en-US" sz="2800" dirty="0"/>
              <a:t>countries</a:t>
            </a:r>
          </a:p>
        </p:txBody>
      </p:sp>
      <p:sp>
        <p:nvSpPr>
          <p:cNvPr id="29" name="TextBox 28"/>
          <p:cNvSpPr txBox="1"/>
          <p:nvPr/>
        </p:nvSpPr>
        <p:spPr>
          <a:xfrm>
            <a:off x="892415" y="1680042"/>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Japan</a:t>
            </a:r>
            <a:endParaRPr lang="en-US" sz="1100" dirty="0"/>
          </a:p>
        </p:txBody>
      </p:sp>
      <p:sp>
        <p:nvSpPr>
          <p:cNvPr id="30" name="TextBox 29"/>
          <p:cNvSpPr txBox="1"/>
          <p:nvPr/>
        </p:nvSpPr>
        <p:spPr>
          <a:xfrm>
            <a:off x="892254" y="1865880"/>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Finland</a:t>
            </a:r>
            <a:endParaRPr lang="en-US" sz="1100" dirty="0"/>
          </a:p>
        </p:txBody>
      </p:sp>
      <p:sp>
        <p:nvSpPr>
          <p:cNvPr id="31" name="TextBox 30"/>
          <p:cNvSpPr txBox="1"/>
          <p:nvPr/>
        </p:nvSpPr>
        <p:spPr>
          <a:xfrm>
            <a:off x="891598" y="2064349"/>
            <a:ext cx="1310162"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Flanders-Belgium</a:t>
            </a:r>
            <a:endParaRPr lang="en-US" sz="1100" dirty="0"/>
          </a:p>
        </p:txBody>
      </p:sp>
      <p:sp>
        <p:nvSpPr>
          <p:cNvPr id="32" name="TextBox 31"/>
          <p:cNvSpPr txBox="1"/>
          <p:nvPr/>
        </p:nvSpPr>
        <p:spPr>
          <a:xfrm>
            <a:off x="892415" y="2253203"/>
            <a:ext cx="131017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Netherlands</a:t>
            </a:r>
            <a:endParaRPr lang="en-US" sz="1100" dirty="0"/>
          </a:p>
        </p:txBody>
      </p:sp>
      <p:sp>
        <p:nvSpPr>
          <p:cNvPr id="33" name="TextBox 32"/>
          <p:cNvSpPr txBox="1"/>
          <p:nvPr/>
        </p:nvSpPr>
        <p:spPr>
          <a:xfrm>
            <a:off x="892415" y="2453302"/>
            <a:ext cx="131018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Sweden</a:t>
            </a:r>
            <a:endParaRPr lang="en-US" sz="1100" dirty="0"/>
          </a:p>
        </p:txBody>
      </p:sp>
      <p:sp>
        <p:nvSpPr>
          <p:cNvPr id="34" name="TextBox 33"/>
          <p:cNvSpPr txBox="1"/>
          <p:nvPr/>
        </p:nvSpPr>
        <p:spPr>
          <a:xfrm>
            <a:off x="892345" y="2654127"/>
            <a:ext cx="1310186"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Norway</a:t>
            </a:r>
            <a:endParaRPr lang="en-US" sz="1100" dirty="0"/>
          </a:p>
        </p:txBody>
      </p:sp>
      <p:sp>
        <p:nvSpPr>
          <p:cNvPr id="35" name="TextBox 34"/>
          <p:cNvSpPr txBox="1"/>
          <p:nvPr/>
        </p:nvSpPr>
        <p:spPr>
          <a:xfrm>
            <a:off x="892444" y="2850544"/>
            <a:ext cx="1310156"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Denmark</a:t>
            </a:r>
            <a:endParaRPr lang="en-US" sz="1100" dirty="0"/>
          </a:p>
        </p:txBody>
      </p:sp>
      <p:sp>
        <p:nvSpPr>
          <p:cNvPr id="36" name="TextBox 35"/>
          <p:cNvSpPr txBox="1"/>
          <p:nvPr/>
        </p:nvSpPr>
        <p:spPr>
          <a:xfrm>
            <a:off x="892345" y="3045065"/>
            <a:ext cx="1310153"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Slovak Rep.</a:t>
            </a:r>
            <a:endParaRPr lang="en-US" sz="1100" dirty="0"/>
          </a:p>
        </p:txBody>
      </p:sp>
      <p:sp>
        <p:nvSpPr>
          <p:cNvPr id="37" name="TextBox 36"/>
          <p:cNvSpPr txBox="1"/>
          <p:nvPr/>
        </p:nvSpPr>
        <p:spPr>
          <a:xfrm>
            <a:off x="892448" y="3252203"/>
            <a:ext cx="1310152"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Czech Rep.</a:t>
            </a:r>
            <a:endParaRPr lang="en-US" sz="1100" dirty="0"/>
          </a:p>
        </p:txBody>
      </p:sp>
      <p:sp>
        <p:nvSpPr>
          <p:cNvPr id="38" name="TextBox 37"/>
          <p:cNvSpPr txBox="1"/>
          <p:nvPr/>
        </p:nvSpPr>
        <p:spPr>
          <a:xfrm>
            <a:off x="892311" y="3450319"/>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Austria</a:t>
            </a:r>
            <a:endParaRPr lang="en-US" sz="1100" dirty="0"/>
          </a:p>
        </p:txBody>
      </p:sp>
      <p:sp>
        <p:nvSpPr>
          <p:cNvPr id="39" name="TextBox 38"/>
          <p:cNvSpPr txBox="1"/>
          <p:nvPr/>
        </p:nvSpPr>
        <p:spPr>
          <a:xfrm>
            <a:off x="892311" y="3646792"/>
            <a:ext cx="1310161"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Estonia</a:t>
            </a:r>
            <a:endParaRPr lang="en-US" sz="1100" dirty="0"/>
          </a:p>
        </p:txBody>
      </p:sp>
      <p:sp>
        <p:nvSpPr>
          <p:cNvPr id="40" name="TextBox 39"/>
          <p:cNvSpPr txBox="1"/>
          <p:nvPr/>
        </p:nvSpPr>
        <p:spPr>
          <a:xfrm>
            <a:off x="892448" y="3849107"/>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Germany</a:t>
            </a:r>
            <a:endParaRPr lang="en-US" sz="1100" dirty="0"/>
          </a:p>
        </p:txBody>
      </p:sp>
      <p:sp>
        <p:nvSpPr>
          <p:cNvPr id="44" name="TextBox 43"/>
          <p:cNvSpPr txBox="1"/>
          <p:nvPr/>
        </p:nvSpPr>
        <p:spPr>
          <a:xfrm>
            <a:off x="892299" y="4047264"/>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Canada</a:t>
            </a:r>
            <a:endParaRPr lang="en-US" sz="1100" dirty="0"/>
          </a:p>
        </p:txBody>
      </p:sp>
      <p:sp>
        <p:nvSpPr>
          <p:cNvPr id="45" name="TextBox 44"/>
          <p:cNvSpPr txBox="1"/>
          <p:nvPr/>
        </p:nvSpPr>
        <p:spPr>
          <a:xfrm>
            <a:off x="892448" y="4241849"/>
            <a:ext cx="1310187"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Cyprus</a:t>
            </a:r>
            <a:endParaRPr lang="en-US" sz="1100" dirty="0"/>
          </a:p>
        </p:txBody>
      </p:sp>
      <p:sp>
        <p:nvSpPr>
          <p:cNvPr id="47" name="TextBox 46"/>
          <p:cNvSpPr txBox="1"/>
          <p:nvPr/>
        </p:nvSpPr>
        <p:spPr>
          <a:xfrm>
            <a:off x="892490" y="4428061"/>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Korea, Rep. of</a:t>
            </a:r>
            <a:endParaRPr lang="en-US" sz="1100" dirty="0"/>
          </a:p>
        </p:txBody>
      </p:sp>
      <p:sp>
        <p:nvSpPr>
          <p:cNvPr id="48" name="TextBox 47"/>
          <p:cNvSpPr txBox="1"/>
          <p:nvPr/>
        </p:nvSpPr>
        <p:spPr>
          <a:xfrm>
            <a:off x="892298" y="4622011"/>
            <a:ext cx="1310145" cy="169277"/>
          </a:xfrm>
          <a:prstGeom prst="rect">
            <a:avLst/>
          </a:prstGeom>
          <a:solidFill>
            <a:srgbClr val="58C858"/>
          </a:solidFill>
          <a:ln>
            <a:solidFill>
              <a:schemeClr val="tx1"/>
            </a:solidFill>
          </a:ln>
        </p:spPr>
        <p:txBody>
          <a:bodyPr wrap="square" lIns="0" tIns="0" rIns="0" bIns="0" rtlCol="0">
            <a:spAutoFit/>
          </a:bodyPr>
          <a:lstStyle/>
          <a:p>
            <a:pPr algn="ctr"/>
            <a:r>
              <a:rPr lang="en-US" sz="1100" dirty="0" smtClean="0"/>
              <a:t>U.K.</a:t>
            </a:r>
            <a:endParaRPr lang="en-US" sz="1100" dirty="0"/>
          </a:p>
        </p:txBody>
      </p:sp>
      <p:sp>
        <p:nvSpPr>
          <p:cNvPr id="53" name="TextBox 52"/>
          <p:cNvSpPr txBox="1"/>
          <p:nvPr/>
        </p:nvSpPr>
        <p:spPr>
          <a:xfrm>
            <a:off x="892256" y="4812332"/>
            <a:ext cx="1310187" cy="169277"/>
          </a:xfrm>
          <a:prstGeom prst="rect">
            <a:avLst/>
          </a:prstGeom>
          <a:solidFill>
            <a:schemeClr val="bg1"/>
          </a:solidFill>
          <a:ln>
            <a:solidFill>
              <a:schemeClr val="tx1"/>
            </a:solidFill>
          </a:ln>
        </p:spPr>
        <p:txBody>
          <a:bodyPr wrap="square" lIns="0" tIns="0" rIns="0" bIns="0" rtlCol="0">
            <a:spAutoFit/>
          </a:bodyPr>
          <a:lstStyle/>
          <a:p>
            <a:pPr algn="ctr"/>
            <a:r>
              <a:rPr lang="en-US" sz="1100" dirty="0" smtClean="0">
                <a:solidFill>
                  <a:srgbClr val="000000"/>
                </a:solidFill>
              </a:rPr>
              <a:t>Poland</a:t>
            </a:r>
            <a:endParaRPr lang="en-US" sz="1100" dirty="0">
              <a:solidFill>
                <a:srgbClr val="000000"/>
              </a:solidFill>
            </a:endParaRPr>
          </a:p>
        </p:txBody>
      </p:sp>
      <p:sp>
        <p:nvSpPr>
          <p:cNvPr id="62" name="TextBox 61"/>
          <p:cNvSpPr txBox="1"/>
          <p:nvPr/>
        </p:nvSpPr>
        <p:spPr>
          <a:xfrm>
            <a:off x="892255" y="5191225"/>
            <a:ext cx="1310187" cy="169277"/>
          </a:xfrm>
          <a:prstGeom prst="rect">
            <a:avLst/>
          </a:prstGeom>
          <a:noFill/>
          <a:ln>
            <a:solidFill>
              <a:schemeClr val="tx1"/>
            </a:solidFill>
          </a:ln>
        </p:spPr>
        <p:txBody>
          <a:bodyPr wrap="square" lIns="0" tIns="0" rIns="0" bIns="0" rtlCol="0">
            <a:spAutoFit/>
          </a:bodyPr>
          <a:lstStyle/>
          <a:p>
            <a:pPr algn="ctr"/>
            <a:r>
              <a:rPr lang="en-US" sz="1100" dirty="0" smtClean="0"/>
              <a:t>Ireland</a:t>
            </a:r>
            <a:endParaRPr lang="en-US" sz="1100" dirty="0"/>
          </a:p>
        </p:txBody>
      </p:sp>
      <p:sp>
        <p:nvSpPr>
          <p:cNvPr id="71" name="TextBox 70"/>
          <p:cNvSpPr txBox="1"/>
          <p:nvPr/>
        </p:nvSpPr>
        <p:spPr>
          <a:xfrm>
            <a:off x="892254" y="5391554"/>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smtClean="0"/>
              <a:t>France</a:t>
            </a:r>
            <a:endParaRPr lang="en-US" sz="1100" dirty="0"/>
          </a:p>
        </p:txBody>
      </p:sp>
      <p:sp>
        <p:nvSpPr>
          <p:cNvPr id="72" name="TextBox 71"/>
          <p:cNvSpPr txBox="1"/>
          <p:nvPr/>
        </p:nvSpPr>
        <p:spPr>
          <a:xfrm>
            <a:off x="890957" y="5012653"/>
            <a:ext cx="1310187" cy="169277"/>
          </a:xfrm>
          <a:prstGeom prst="rect">
            <a:avLst/>
          </a:prstGeom>
          <a:solidFill>
            <a:srgbClr val="FF8B25"/>
          </a:solidFill>
        </p:spPr>
        <p:txBody>
          <a:bodyPr wrap="square" lIns="0" tIns="0" rIns="0" bIns="0" rtlCol="0">
            <a:spAutoFit/>
          </a:bodyPr>
          <a:lstStyle/>
          <a:p>
            <a:pPr algn="ctr"/>
            <a:r>
              <a:rPr lang="en-US" sz="1100" dirty="0" smtClean="0">
                <a:solidFill>
                  <a:schemeClr val="bg1"/>
                </a:solidFill>
              </a:rPr>
              <a:t>United States</a:t>
            </a:r>
            <a:endParaRPr lang="en-US" sz="1100" dirty="0">
              <a:solidFill>
                <a:schemeClr val="bg1"/>
              </a:solidFill>
            </a:endParaRPr>
          </a:p>
        </p:txBody>
      </p:sp>
      <p:sp>
        <p:nvSpPr>
          <p:cNvPr id="73" name="TextBox 72"/>
          <p:cNvSpPr txBox="1"/>
          <p:nvPr/>
        </p:nvSpPr>
        <p:spPr>
          <a:xfrm>
            <a:off x="892490" y="5593401"/>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smtClean="0"/>
              <a:t>Italy</a:t>
            </a:r>
            <a:endParaRPr lang="en-US" sz="1100" dirty="0"/>
          </a:p>
        </p:txBody>
      </p:sp>
      <p:sp>
        <p:nvSpPr>
          <p:cNvPr id="74" name="TextBox 73"/>
          <p:cNvSpPr txBox="1"/>
          <p:nvPr/>
        </p:nvSpPr>
        <p:spPr>
          <a:xfrm>
            <a:off x="892490" y="5792501"/>
            <a:ext cx="1310187" cy="169277"/>
          </a:xfrm>
          <a:prstGeom prst="rect">
            <a:avLst/>
          </a:prstGeom>
          <a:solidFill>
            <a:srgbClr val="C3EBC3"/>
          </a:solidFill>
          <a:ln>
            <a:solidFill>
              <a:schemeClr val="tx1"/>
            </a:solidFill>
          </a:ln>
        </p:spPr>
        <p:txBody>
          <a:bodyPr wrap="square" lIns="0" tIns="0" rIns="0" bIns="0" rtlCol="0">
            <a:spAutoFit/>
          </a:bodyPr>
          <a:lstStyle/>
          <a:p>
            <a:pPr algn="ctr"/>
            <a:r>
              <a:rPr lang="en-US" sz="1100" dirty="0" smtClean="0"/>
              <a:t>Spain</a:t>
            </a:r>
            <a:endParaRPr lang="en-US" sz="1100" dirty="0"/>
          </a:p>
        </p:txBody>
      </p:sp>
      <p:sp>
        <p:nvSpPr>
          <p:cNvPr id="75" name="TextBox 74"/>
          <p:cNvSpPr txBox="1"/>
          <p:nvPr/>
        </p:nvSpPr>
        <p:spPr>
          <a:xfrm>
            <a:off x="871907" y="1296422"/>
            <a:ext cx="1378120" cy="400110"/>
          </a:xfrm>
          <a:prstGeom prst="rect">
            <a:avLst/>
          </a:prstGeom>
          <a:noFill/>
        </p:spPr>
        <p:txBody>
          <a:bodyPr wrap="square" rtlCol="0">
            <a:spAutoFit/>
          </a:bodyPr>
          <a:lstStyle/>
          <a:p>
            <a:pPr algn="ctr"/>
            <a:r>
              <a:rPr lang="en-US" sz="2000" dirty="0" smtClean="0"/>
              <a:t>Numeracy</a:t>
            </a:r>
            <a:endParaRPr lang="en-US" sz="2000" dirty="0"/>
          </a:p>
        </p:txBody>
      </p:sp>
      <p:pic>
        <p:nvPicPr>
          <p:cNvPr id="76"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754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500"/>
                                        <p:tgtEl>
                                          <p:spTgt spid="3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500"/>
                                        <p:tgtEl>
                                          <p:spTgt spid="3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fade">
                                      <p:cBhvr>
                                        <p:cTn id="40" dur="500"/>
                                        <p:tgtEl>
                                          <p:spTgt spid="4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500"/>
                                        <p:tgtEl>
                                          <p:spTgt spid="4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5"/>
                                        </p:tgtEl>
                                        <p:attrNameLst>
                                          <p:attrName>style.visibility</p:attrName>
                                        </p:attrNameLst>
                                      </p:cBhvr>
                                      <p:to>
                                        <p:strVal val="visible"/>
                                      </p:to>
                                    </p:set>
                                    <p:animEffect transition="in" filter="fade">
                                      <p:cBhvr>
                                        <p:cTn id="46" dur="500"/>
                                        <p:tgtEl>
                                          <p:spTgt spid="4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fade">
                                      <p:cBhvr>
                                        <p:cTn id="49" dur="500"/>
                                        <p:tgtEl>
                                          <p:spTgt spid="4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fade">
                                      <p:cBhvr>
                                        <p:cTn id="52" dur="500"/>
                                        <p:tgtEl>
                                          <p:spTgt spid="4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fade">
                                      <p:cBhvr>
                                        <p:cTn id="55" dur="500"/>
                                        <p:tgtEl>
                                          <p:spTgt spid="5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2"/>
                                        </p:tgtEl>
                                        <p:attrNameLst>
                                          <p:attrName>style.visibility</p:attrName>
                                        </p:attrNameLst>
                                      </p:cBhvr>
                                      <p:to>
                                        <p:strVal val="visible"/>
                                      </p:to>
                                    </p:set>
                                    <p:animEffect transition="in" filter="fade">
                                      <p:cBhvr>
                                        <p:cTn id="58" dur="500"/>
                                        <p:tgtEl>
                                          <p:spTgt spid="6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fade">
                                      <p:cBhvr>
                                        <p:cTn id="61" dur="500"/>
                                        <p:tgtEl>
                                          <p:spTgt spid="7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73"/>
                                        </p:tgtEl>
                                        <p:attrNameLst>
                                          <p:attrName>style.visibility</p:attrName>
                                        </p:attrNameLst>
                                      </p:cBhvr>
                                      <p:to>
                                        <p:strVal val="visible"/>
                                      </p:to>
                                    </p:set>
                                    <p:animEffect transition="in" filter="fade">
                                      <p:cBhvr>
                                        <p:cTn id="64" dur="500"/>
                                        <p:tgtEl>
                                          <p:spTgt spid="7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fade">
                                      <p:cBhvr>
                                        <p:cTn id="67"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4" grpId="0" animBg="1"/>
      <p:bldP spid="45" grpId="0" animBg="1"/>
      <p:bldP spid="47" grpId="0" animBg="1"/>
      <p:bldP spid="48" grpId="0" animBg="1"/>
      <p:bldP spid="53" grpId="0" animBg="1"/>
      <p:bldP spid="62" grpId="0" animBg="1"/>
      <p:bldP spid="71" grpId="0" animBg="1"/>
      <p:bldP spid="73" grpId="0" animBg="1"/>
      <p:bldP spid="7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264385" y="331848"/>
            <a:ext cx="8514960" cy="1501272"/>
          </a:xfrm>
          <a:solidFill>
            <a:schemeClr val="bg1">
              <a:lumMod val="85000"/>
            </a:schemeClr>
          </a:solidFill>
          <a:ln>
            <a:solidFill>
              <a:srgbClr val="4F81BD"/>
            </a:solidFill>
          </a:ln>
        </p:spPr>
        <p:txBody>
          <a:bodyPr>
            <a:normAutofit/>
          </a:bodyPr>
          <a:lstStyle/>
          <a:p>
            <a:pPr algn="l"/>
            <a:r>
              <a:rPr lang="en-US" sz="2800" dirty="0" smtClean="0"/>
              <a:t>About 3 in 10 U.S. adults performed at the bottom (Level 1 or below) of the distribution in </a:t>
            </a:r>
            <a:r>
              <a:rPr lang="en-US" sz="2800" b="1" dirty="0" smtClean="0"/>
              <a:t>numeracy</a:t>
            </a:r>
            <a:r>
              <a:rPr lang="en-US" sz="2800" dirty="0"/>
              <a:t>.</a:t>
            </a:r>
          </a:p>
        </p:txBody>
      </p:sp>
      <p:pic>
        <p:nvPicPr>
          <p:cNvPr id="4"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28600" y="5805280"/>
            <a:ext cx="8662797" cy="430887"/>
          </a:xfrm>
          <a:prstGeom prst="rect">
            <a:avLst/>
          </a:prstGeom>
          <a:noFill/>
        </p:spPr>
        <p:txBody>
          <a:bodyPr wrap="square" rtlCol="0">
            <a:spAutoFit/>
          </a:bodyPr>
          <a:lstStyle/>
          <a:p>
            <a:r>
              <a:rPr lang="en-US" sz="1100" dirty="0" smtClean="0"/>
              <a:t>NOTE: United </a:t>
            </a:r>
            <a:r>
              <a:rPr lang="en-US" sz="1100" dirty="0"/>
              <a:t>States data are the U.S. PIAAC 2012/2014 data</a:t>
            </a:r>
            <a:r>
              <a:rPr lang="en-US" sz="1100" dirty="0" smtClean="0"/>
              <a:t>. </a:t>
            </a:r>
            <a:r>
              <a:rPr lang="en-US" sz="1100" dirty="0"/>
              <a:t>PIAAC 2012 international average based on all countries and regions that participated in PIAAC 2012 as reported in the 2012 </a:t>
            </a:r>
            <a:r>
              <a:rPr lang="en-US" sz="1100" i="1" dirty="0"/>
              <a:t>First Look </a:t>
            </a:r>
            <a:r>
              <a:rPr lang="en-US" sz="1100" dirty="0"/>
              <a:t>(NCES 2013-008). </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0" y="2441345"/>
            <a:ext cx="8734520" cy="2523744"/>
          </a:xfrm>
          <a:prstGeom prst="rect">
            <a:avLst/>
          </a:prstGeom>
        </p:spPr>
      </p:pic>
      <p:sp>
        <p:nvSpPr>
          <p:cNvPr id="8" name="Right Brace 7"/>
          <p:cNvSpPr/>
          <p:nvPr/>
        </p:nvSpPr>
        <p:spPr>
          <a:xfrm rot="16200000">
            <a:off x="2990911" y="1711656"/>
            <a:ext cx="276106" cy="1743072"/>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Right Brace 8"/>
          <p:cNvSpPr/>
          <p:nvPr/>
        </p:nvSpPr>
        <p:spPr>
          <a:xfrm rot="16200000">
            <a:off x="2745343" y="2702277"/>
            <a:ext cx="252896" cy="1228724"/>
          </a:xfrm>
          <a:prstGeom prst="rightBrace">
            <a:avLst/>
          </a:prstGeom>
          <a:ln>
            <a:solidFill>
              <a:srgbClr val="1F497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2832296" y="2075806"/>
            <a:ext cx="587020" cy="369332"/>
          </a:xfrm>
          <a:prstGeom prst="rect">
            <a:avLst/>
          </a:prstGeom>
          <a:noFill/>
        </p:spPr>
        <p:txBody>
          <a:bodyPr wrap="none" rtlCol="0">
            <a:spAutoFit/>
          </a:bodyPr>
          <a:lstStyle/>
          <a:p>
            <a:r>
              <a:rPr lang="en-US" b="1" dirty="0">
                <a:solidFill>
                  <a:srgbClr val="1F497D"/>
                </a:solidFill>
              </a:rPr>
              <a:t>2</a:t>
            </a:r>
            <a:r>
              <a:rPr lang="en-US" b="1" dirty="0" smtClean="0">
                <a:solidFill>
                  <a:srgbClr val="1F497D"/>
                </a:solidFill>
              </a:rPr>
              <a:t>8%</a:t>
            </a:r>
            <a:endParaRPr lang="en-US" b="1" dirty="0">
              <a:solidFill>
                <a:srgbClr val="1F497D"/>
              </a:solidFill>
            </a:endParaRPr>
          </a:p>
        </p:txBody>
      </p:sp>
      <p:sp>
        <p:nvSpPr>
          <p:cNvPr id="11" name="TextBox 10"/>
          <p:cNvSpPr txBox="1"/>
          <p:nvPr/>
        </p:nvSpPr>
        <p:spPr>
          <a:xfrm>
            <a:off x="2575122" y="2899168"/>
            <a:ext cx="587020" cy="369332"/>
          </a:xfrm>
          <a:prstGeom prst="rect">
            <a:avLst/>
          </a:prstGeom>
          <a:noFill/>
        </p:spPr>
        <p:txBody>
          <a:bodyPr wrap="none" rtlCol="0">
            <a:spAutoFit/>
          </a:bodyPr>
          <a:lstStyle/>
          <a:p>
            <a:r>
              <a:rPr lang="en-US" b="1" dirty="0" smtClean="0">
                <a:solidFill>
                  <a:srgbClr val="1F497D"/>
                </a:solidFill>
              </a:rPr>
              <a:t>19%</a:t>
            </a:r>
            <a:endParaRPr lang="en-US" b="1" dirty="0">
              <a:solidFill>
                <a:srgbClr val="1F497D"/>
              </a:solidFill>
            </a:endParaRPr>
          </a:p>
        </p:txBody>
      </p:sp>
    </p:spTree>
    <p:extLst>
      <p:ext uri="{BB962C8B-B14F-4D97-AF65-F5344CB8AC3E}">
        <p14:creationId xmlns:p14="http://schemas.microsoft.com/office/powerpoint/2010/main" val="1498791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399" y="124928"/>
            <a:ext cx="8743765" cy="1321291"/>
          </a:xfrm>
          <a:solidFill>
            <a:schemeClr val="bg1">
              <a:lumMod val="85000"/>
            </a:schemeClr>
          </a:solidFill>
          <a:ln>
            <a:solidFill>
              <a:srgbClr val="0070C0"/>
            </a:solidFill>
          </a:ln>
        </p:spPr>
        <p:txBody>
          <a:bodyPr>
            <a:noAutofit/>
          </a:bodyPr>
          <a:lstStyle/>
          <a:p>
            <a:pPr algn="l"/>
            <a:r>
              <a:rPr lang="en-US" sz="2800" dirty="0" smtClean="0"/>
              <a:t>These descriptions of the </a:t>
            </a:r>
            <a:r>
              <a:rPr lang="en-US" sz="2800" b="1" dirty="0" smtClean="0"/>
              <a:t>PIAAC Proficiency Levels for Numeracy </a:t>
            </a:r>
            <a:r>
              <a:rPr lang="en-US" sz="2800" dirty="0" smtClean="0"/>
              <a:t>define what adults can do at each level.</a:t>
            </a:r>
            <a:endParaRPr lang="en-US" sz="2800" dirty="0"/>
          </a:p>
        </p:txBody>
      </p:sp>
      <p:sp>
        <p:nvSpPr>
          <p:cNvPr id="3" name="Slide Number Placeholder 2"/>
          <p:cNvSpPr>
            <a:spLocks noGrp="1"/>
          </p:cNvSpPr>
          <p:nvPr>
            <p:ph type="sldNum" sz="quarter" idx="12"/>
          </p:nvPr>
        </p:nvSpPr>
        <p:spPr/>
        <p:txBody>
          <a:bodyPr/>
          <a:lstStyle/>
          <a:p>
            <a:fld id="{CD4CD8E9-1693-45D6-9FD5-D63BDA356D9F}" type="slidenum">
              <a:rPr lang="en-US" smtClean="0"/>
              <a:pPr/>
              <a:t>8</a:t>
            </a:fld>
            <a:endParaRPr lang="en-US"/>
          </a:p>
        </p:txBody>
      </p:sp>
      <p:graphicFrame>
        <p:nvGraphicFramePr>
          <p:cNvPr id="9" name="Diagram 8"/>
          <p:cNvGraphicFramePr/>
          <p:nvPr>
            <p:extLst/>
          </p:nvPr>
        </p:nvGraphicFramePr>
        <p:xfrm>
          <a:off x="152400" y="1525518"/>
          <a:ext cx="8915400" cy="49825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136301" y="3008031"/>
            <a:ext cx="1219200" cy="923330"/>
          </a:xfrm>
          <a:prstGeom prst="rect">
            <a:avLst/>
          </a:prstGeom>
          <a:noFill/>
        </p:spPr>
        <p:txBody>
          <a:bodyPr wrap="square" rtlCol="0">
            <a:spAutoFit/>
          </a:bodyPr>
          <a:lstStyle/>
          <a:p>
            <a:r>
              <a:rPr lang="en-US" b="1" dirty="0" smtClean="0"/>
              <a:t>Below Level 1 (0-175)</a:t>
            </a:r>
            <a:endParaRPr lang="en-US" b="1" dirty="0"/>
          </a:p>
        </p:txBody>
      </p:sp>
      <p:sp>
        <p:nvSpPr>
          <p:cNvPr id="11" name="TextBox 10"/>
          <p:cNvSpPr txBox="1"/>
          <p:nvPr/>
        </p:nvSpPr>
        <p:spPr>
          <a:xfrm>
            <a:off x="1752600" y="2928903"/>
            <a:ext cx="1184940" cy="646331"/>
          </a:xfrm>
          <a:prstGeom prst="rect">
            <a:avLst/>
          </a:prstGeom>
          <a:noFill/>
        </p:spPr>
        <p:txBody>
          <a:bodyPr wrap="none" rtlCol="0">
            <a:spAutoFit/>
          </a:bodyPr>
          <a:lstStyle/>
          <a:p>
            <a:r>
              <a:rPr lang="en-US" b="1" dirty="0" smtClean="0"/>
              <a:t>Level 1</a:t>
            </a:r>
          </a:p>
          <a:p>
            <a:r>
              <a:rPr lang="en-US" b="1" dirty="0" smtClean="0"/>
              <a:t>(176-225)</a:t>
            </a:r>
            <a:endParaRPr lang="en-US" b="1" dirty="0"/>
          </a:p>
        </p:txBody>
      </p:sp>
      <p:sp>
        <p:nvSpPr>
          <p:cNvPr id="12" name="TextBox 11"/>
          <p:cNvSpPr txBox="1"/>
          <p:nvPr/>
        </p:nvSpPr>
        <p:spPr>
          <a:xfrm>
            <a:off x="3352800" y="2395819"/>
            <a:ext cx="1184940" cy="646331"/>
          </a:xfrm>
          <a:prstGeom prst="rect">
            <a:avLst/>
          </a:prstGeom>
          <a:noFill/>
        </p:spPr>
        <p:txBody>
          <a:bodyPr wrap="none" rtlCol="0">
            <a:spAutoFit/>
          </a:bodyPr>
          <a:lstStyle/>
          <a:p>
            <a:r>
              <a:rPr lang="en-US" b="1" dirty="0" smtClean="0"/>
              <a:t>Level 2 </a:t>
            </a:r>
          </a:p>
          <a:p>
            <a:r>
              <a:rPr lang="en-US" b="1" dirty="0" smtClean="0"/>
              <a:t>(226-275)</a:t>
            </a:r>
            <a:endParaRPr lang="en-US" b="1" dirty="0"/>
          </a:p>
        </p:txBody>
      </p:sp>
      <p:sp>
        <p:nvSpPr>
          <p:cNvPr id="14" name="TextBox 13"/>
          <p:cNvSpPr txBox="1"/>
          <p:nvPr/>
        </p:nvSpPr>
        <p:spPr>
          <a:xfrm>
            <a:off x="4800600" y="2119061"/>
            <a:ext cx="1184940" cy="646331"/>
          </a:xfrm>
          <a:prstGeom prst="rect">
            <a:avLst/>
          </a:prstGeom>
          <a:noFill/>
        </p:spPr>
        <p:txBody>
          <a:bodyPr wrap="none" rtlCol="0">
            <a:spAutoFit/>
          </a:bodyPr>
          <a:lstStyle/>
          <a:p>
            <a:r>
              <a:rPr lang="en-US" b="1" dirty="0" smtClean="0"/>
              <a:t>Level 3 </a:t>
            </a:r>
          </a:p>
          <a:p>
            <a:r>
              <a:rPr lang="en-US" b="1" dirty="0" smtClean="0"/>
              <a:t>(276-325)</a:t>
            </a:r>
            <a:endParaRPr lang="en-US" b="1" dirty="0"/>
          </a:p>
        </p:txBody>
      </p:sp>
      <p:sp>
        <p:nvSpPr>
          <p:cNvPr id="15" name="TextBox 14"/>
          <p:cNvSpPr txBox="1"/>
          <p:nvPr/>
        </p:nvSpPr>
        <p:spPr>
          <a:xfrm>
            <a:off x="6172200" y="1720911"/>
            <a:ext cx="1184940" cy="646331"/>
          </a:xfrm>
          <a:prstGeom prst="rect">
            <a:avLst/>
          </a:prstGeom>
          <a:noFill/>
        </p:spPr>
        <p:txBody>
          <a:bodyPr wrap="none" rtlCol="0">
            <a:spAutoFit/>
          </a:bodyPr>
          <a:lstStyle/>
          <a:p>
            <a:r>
              <a:rPr lang="en-US" b="1" dirty="0" smtClean="0"/>
              <a:t>Level 4 </a:t>
            </a:r>
          </a:p>
          <a:p>
            <a:r>
              <a:rPr lang="en-US" b="1" dirty="0" smtClean="0"/>
              <a:t>(326-375)</a:t>
            </a:r>
            <a:endParaRPr lang="en-US" b="1" dirty="0"/>
          </a:p>
        </p:txBody>
      </p:sp>
      <p:sp>
        <p:nvSpPr>
          <p:cNvPr id="16" name="TextBox 15"/>
          <p:cNvSpPr txBox="1"/>
          <p:nvPr/>
        </p:nvSpPr>
        <p:spPr>
          <a:xfrm>
            <a:off x="7711225" y="1362088"/>
            <a:ext cx="1184940" cy="646331"/>
          </a:xfrm>
          <a:prstGeom prst="rect">
            <a:avLst/>
          </a:prstGeom>
          <a:noFill/>
        </p:spPr>
        <p:txBody>
          <a:bodyPr wrap="none" rtlCol="0">
            <a:spAutoFit/>
          </a:bodyPr>
          <a:lstStyle/>
          <a:p>
            <a:r>
              <a:rPr lang="en-US" b="1" dirty="0" smtClean="0"/>
              <a:t>Level 5 </a:t>
            </a:r>
          </a:p>
          <a:p>
            <a:r>
              <a:rPr lang="en-US" b="1" dirty="0" smtClean="0"/>
              <a:t>(376-500)</a:t>
            </a:r>
            <a:endParaRPr lang="en-US" b="1" dirty="0"/>
          </a:p>
        </p:txBody>
      </p:sp>
      <p:pic>
        <p:nvPicPr>
          <p:cNvPr id="13" name="Picture 3" descr="image00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97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5691" y="128587"/>
            <a:ext cx="8919721" cy="1368064"/>
          </a:xfrm>
          <a:solidFill>
            <a:schemeClr val="bg1">
              <a:lumMod val="85000"/>
            </a:schemeClr>
          </a:solidFill>
          <a:ln>
            <a:solidFill>
              <a:srgbClr val="0070C0"/>
            </a:solidFill>
          </a:ln>
        </p:spPr>
        <p:txBody>
          <a:bodyPr>
            <a:noAutofit/>
          </a:bodyPr>
          <a:lstStyle/>
          <a:p>
            <a:pPr algn="l"/>
            <a:r>
              <a:rPr lang="en-US" sz="2800" dirty="0" smtClean="0">
                <a:solidFill>
                  <a:prstClr val="black"/>
                </a:solidFill>
              </a:rPr>
              <a:t>The U.S. average score in digital problem solving* (274) was also lower than the international average (283).</a:t>
            </a:r>
            <a:endParaRPr lang="en-US" sz="2800" dirty="0">
              <a:latin typeface="Calibri (Headings)"/>
            </a:endParaRPr>
          </a:p>
        </p:txBody>
      </p:sp>
      <p:sp>
        <p:nvSpPr>
          <p:cNvPr id="4" name="Slide Number Placeholder 3"/>
          <p:cNvSpPr>
            <a:spLocks noGrp="1"/>
          </p:cNvSpPr>
          <p:nvPr>
            <p:ph type="sldNum" sz="quarter" idx="12"/>
          </p:nvPr>
        </p:nvSpPr>
        <p:spPr>
          <a:xfrm>
            <a:off x="6553200" y="6356350"/>
            <a:ext cx="2133600" cy="184666"/>
          </a:xfrm>
          <a:prstGeom prst="rect">
            <a:avLst/>
          </a:prstGeom>
        </p:spPr>
        <p:txBody>
          <a:bodyPr/>
          <a:lstStyle/>
          <a:p>
            <a:pPr algn="r">
              <a:defRPr/>
            </a:pPr>
            <a:fld id="{CB2B57F1-B685-442E-AF28-85E8A6C2BA58}" type="slidenum">
              <a:rPr lang="en-US" sz="1200" smtClean="0">
                <a:solidFill>
                  <a:schemeClr val="tx1"/>
                </a:solidFill>
              </a:rPr>
              <a:pPr algn="r">
                <a:defRPr/>
              </a:pPr>
              <a:t>9</a:t>
            </a:fld>
            <a:endParaRPr lang="en-US" sz="1200" dirty="0">
              <a:solidFill>
                <a:schemeClr val="tx1"/>
              </a:solidFill>
            </a:endParaRPr>
          </a:p>
        </p:txBody>
      </p:sp>
      <p:sp>
        <p:nvSpPr>
          <p:cNvPr id="108" name="TextBox 107"/>
          <p:cNvSpPr txBox="1"/>
          <p:nvPr/>
        </p:nvSpPr>
        <p:spPr>
          <a:xfrm>
            <a:off x="2904427" y="1649051"/>
            <a:ext cx="6010973" cy="4401205"/>
          </a:xfrm>
          <a:prstGeom prst="rect">
            <a:avLst/>
          </a:prstGeom>
          <a:noFill/>
        </p:spPr>
        <p:txBody>
          <a:bodyPr wrap="square" rtlCol="0">
            <a:spAutoFit/>
          </a:bodyPr>
          <a:lstStyle/>
          <a:p>
            <a:pPr marL="342900" lvl="0" indent="-342900">
              <a:buFont typeface="Arial" panose="020B0604020202020204" pitchFamily="34" charset="0"/>
              <a:buChar char="•"/>
            </a:pPr>
            <a:r>
              <a:rPr lang="en-US" sz="2800" dirty="0" smtClean="0">
                <a:latin typeface="Calibri" panose="020F0502020204030204" pitchFamily="34" charset="0"/>
              </a:rPr>
              <a:t>Scores </a:t>
            </a:r>
            <a:r>
              <a:rPr lang="en-US" sz="2800" dirty="0">
                <a:latin typeface="Calibri" panose="020F0502020204030204" pitchFamily="34" charset="0"/>
              </a:rPr>
              <a:t>ranged from </a:t>
            </a:r>
            <a:r>
              <a:rPr lang="en-US" sz="2800" dirty="0" smtClean="0">
                <a:latin typeface="Calibri" panose="020F0502020204030204" pitchFamily="34" charset="0"/>
              </a:rPr>
              <a:t>274 (U.S.) to 294 </a:t>
            </a:r>
            <a:r>
              <a:rPr lang="en-US" sz="2800" dirty="0">
                <a:latin typeface="Calibri" panose="020F0502020204030204" pitchFamily="34" charset="0"/>
              </a:rPr>
              <a:t>(Japan</a:t>
            </a:r>
            <a:r>
              <a:rPr lang="en-US" sz="2800" dirty="0" smtClean="0">
                <a:latin typeface="Calibri" panose="020F0502020204030204" pitchFamily="34" charset="0"/>
              </a:rPr>
              <a:t>)</a:t>
            </a:r>
          </a:p>
          <a:p>
            <a:pPr marL="342900" lvl="0" indent="-342900">
              <a:buFont typeface="Arial" panose="020B0604020202020204" pitchFamily="34" charset="0"/>
              <a:buChar char="•"/>
            </a:pPr>
            <a:r>
              <a:rPr lang="en-US" sz="2800" dirty="0" smtClean="0">
                <a:latin typeface="Calibri" panose="020F0502020204030204" pitchFamily="34" charset="0"/>
              </a:rPr>
              <a:t>U.S. scores were:</a:t>
            </a:r>
          </a:p>
          <a:p>
            <a:pPr marL="800100" lvl="1" indent="-342900">
              <a:buFont typeface="Arial" panose="020B0604020202020204" pitchFamily="34" charset="0"/>
              <a:buChar char="•"/>
            </a:pPr>
            <a:r>
              <a:rPr lang="en-US" sz="2800" dirty="0" smtClean="0">
                <a:latin typeface="Calibri" panose="020F0502020204030204" pitchFamily="34" charset="0"/>
              </a:rPr>
              <a:t>Lower </a:t>
            </a:r>
            <a:r>
              <a:rPr lang="en-US" sz="2800" dirty="0">
                <a:latin typeface="Calibri" panose="020F0502020204030204" pitchFamily="34" charset="0"/>
              </a:rPr>
              <a:t>than in </a:t>
            </a:r>
            <a:r>
              <a:rPr lang="en-US" sz="2800" dirty="0" smtClean="0">
                <a:latin typeface="Calibri" panose="020F0502020204030204" pitchFamily="34" charset="0"/>
              </a:rPr>
              <a:t>16 </a:t>
            </a:r>
            <a:r>
              <a:rPr lang="en-US" sz="2800" dirty="0">
                <a:latin typeface="Calibri" panose="020F0502020204030204" pitchFamily="34" charset="0"/>
              </a:rPr>
              <a:t>countries</a:t>
            </a:r>
          </a:p>
          <a:p>
            <a:pPr marL="800100" lvl="1" indent="-342900">
              <a:buFont typeface="Arial" panose="020B0604020202020204" pitchFamily="34" charset="0"/>
              <a:buChar char="•"/>
            </a:pPr>
            <a:r>
              <a:rPr lang="en-US" sz="2800" dirty="0">
                <a:latin typeface="Calibri" panose="020F0502020204030204" pitchFamily="34" charset="0"/>
              </a:rPr>
              <a:t>Not significantly different than in 1</a:t>
            </a:r>
            <a:r>
              <a:rPr lang="en-US" sz="2800" dirty="0" smtClean="0">
                <a:latin typeface="Calibri" panose="020F0502020204030204" pitchFamily="34" charset="0"/>
              </a:rPr>
              <a:t> other country </a:t>
            </a:r>
          </a:p>
          <a:p>
            <a:pPr marL="800100" lvl="1" indent="-342900">
              <a:buFont typeface="Arial" panose="020B0604020202020204" pitchFamily="34" charset="0"/>
              <a:buChar char="•"/>
            </a:pPr>
            <a:r>
              <a:rPr lang="en-US" sz="2800" dirty="0" smtClean="0">
                <a:latin typeface="Calibri" panose="020F0502020204030204" pitchFamily="34" charset="0"/>
              </a:rPr>
              <a:t>Higher </a:t>
            </a:r>
            <a:r>
              <a:rPr lang="en-US" sz="2800" dirty="0">
                <a:latin typeface="Calibri" panose="020F0502020204030204" pitchFamily="34" charset="0"/>
              </a:rPr>
              <a:t>than </a:t>
            </a:r>
            <a:r>
              <a:rPr lang="en-US" sz="2800" dirty="0" smtClean="0">
                <a:latin typeface="Calibri" panose="020F0502020204030204" pitchFamily="34" charset="0"/>
              </a:rPr>
              <a:t>no other country</a:t>
            </a:r>
          </a:p>
          <a:p>
            <a:pPr marL="342900" lvl="0" indent="-342900">
              <a:buFont typeface="Arial" panose="020B0604020202020204" pitchFamily="34" charset="0"/>
              <a:buChar char="•"/>
            </a:pPr>
            <a:r>
              <a:rPr lang="en-US" sz="2800" dirty="0">
                <a:latin typeface="Calibri" panose="020F0502020204030204" pitchFamily="34" charset="0"/>
              </a:rPr>
              <a:t>Cyprus, France, Italy, and Spain did not include this domain in their assessment </a:t>
            </a:r>
          </a:p>
        </p:txBody>
      </p:sp>
      <p:sp>
        <p:nvSpPr>
          <p:cNvPr id="29" name="TextBox 28"/>
          <p:cNvSpPr txBox="1"/>
          <p:nvPr/>
        </p:nvSpPr>
        <p:spPr>
          <a:xfrm>
            <a:off x="864091" y="6341444"/>
            <a:ext cx="7989321" cy="369332"/>
          </a:xfrm>
          <a:prstGeom prst="rect">
            <a:avLst/>
          </a:prstGeom>
          <a:noFill/>
        </p:spPr>
        <p:txBody>
          <a:bodyPr wrap="square" rtlCol="0">
            <a:spAutoFit/>
          </a:bodyPr>
          <a:lstStyle/>
          <a:p>
            <a:pPr algn="ctr"/>
            <a:r>
              <a:rPr lang="en-US" dirty="0" smtClean="0"/>
              <a:t>* Officially problem solving in technology-rich environments  (PS-TRE)</a:t>
            </a:r>
            <a:endParaRPr lang="en-US" dirty="0"/>
          </a:p>
        </p:txBody>
      </p:sp>
      <p:sp>
        <p:nvSpPr>
          <p:cNvPr id="30" name="TextBox 29"/>
          <p:cNvSpPr txBox="1"/>
          <p:nvPr/>
        </p:nvSpPr>
        <p:spPr>
          <a:xfrm>
            <a:off x="844214" y="2051518"/>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Japan</a:t>
            </a:r>
            <a:endParaRPr lang="en-US" sz="1100" dirty="0"/>
          </a:p>
        </p:txBody>
      </p:sp>
      <p:sp>
        <p:nvSpPr>
          <p:cNvPr id="31" name="TextBox 30"/>
          <p:cNvSpPr txBox="1"/>
          <p:nvPr/>
        </p:nvSpPr>
        <p:spPr>
          <a:xfrm>
            <a:off x="844213" y="2244299"/>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Finland</a:t>
            </a:r>
            <a:endParaRPr lang="en-US" sz="1100" dirty="0"/>
          </a:p>
        </p:txBody>
      </p:sp>
      <p:sp>
        <p:nvSpPr>
          <p:cNvPr id="33" name="TextBox 32"/>
          <p:cNvSpPr txBox="1"/>
          <p:nvPr/>
        </p:nvSpPr>
        <p:spPr>
          <a:xfrm>
            <a:off x="844214" y="2443438"/>
            <a:ext cx="131018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Sweden</a:t>
            </a:r>
            <a:endParaRPr lang="en-US" sz="1100" dirty="0"/>
          </a:p>
        </p:txBody>
      </p:sp>
      <p:sp>
        <p:nvSpPr>
          <p:cNvPr id="34" name="TextBox 33"/>
          <p:cNvSpPr txBox="1"/>
          <p:nvPr/>
        </p:nvSpPr>
        <p:spPr>
          <a:xfrm>
            <a:off x="844214" y="2636403"/>
            <a:ext cx="1310186"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Norway</a:t>
            </a:r>
            <a:endParaRPr lang="en-US" sz="1100" dirty="0"/>
          </a:p>
        </p:txBody>
      </p:sp>
      <p:sp>
        <p:nvSpPr>
          <p:cNvPr id="35" name="TextBox 34"/>
          <p:cNvSpPr txBox="1"/>
          <p:nvPr/>
        </p:nvSpPr>
        <p:spPr>
          <a:xfrm>
            <a:off x="844227" y="2835410"/>
            <a:ext cx="131017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Netherlands</a:t>
            </a:r>
            <a:endParaRPr lang="en-US" sz="1100" dirty="0"/>
          </a:p>
        </p:txBody>
      </p:sp>
      <p:sp>
        <p:nvSpPr>
          <p:cNvPr id="36" name="TextBox 35"/>
          <p:cNvSpPr txBox="1"/>
          <p:nvPr/>
        </p:nvSpPr>
        <p:spPr>
          <a:xfrm>
            <a:off x="844450" y="3032956"/>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Austria</a:t>
            </a:r>
            <a:endParaRPr lang="en-US" sz="1100" dirty="0"/>
          </a:p>
        </p:txBody>
      </p:sp>
      <p:sp>
        <p:nvSpPr>
          <p:cNvPr id="37" name="TextBox 36"/>
          <p:cNvSpPr txBox="1"/>
          <p:nvPr/>
        </p:nvSpPr>
        <p:spPr>
          <a:xfrm>
            <a:off x="844213" y="3229373"/>
            <a:ext cx="1310156"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Denmark</a:t>
            </a:r>
            <a:endParaRPr lang="en-US" sz="1100" dirty="0"/>
          </a:p>
        </p:txBody>
      </p:sp>
      <p:sp>
        <p:nvSpPr>
          <p:cNvPr id="38" name="TextBox 37"/>
          <p:cNvSpPr txBox="1"/>
          <p:nvPr/>
        </p:nvSpPr>
        <p:spPr>
          <a:xfrm>
            <a:off x="844450" y="3433178"/>
            <a:ext cx="1310152"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Czech Rep.</a:t>
            </a:r>
            <a:endParaRPr lang="en-US" sz="1100" dirty="0"/>
          </a:p>
        </p:txBody>
      </p:sp>
      <p:sp>
        <p:nvSpPr>
          <p:cNvPr id="39" name="TextBox 38"/>
          <p:cNvSpPr txBox="1"/>
          <p:nvPr/>
        </p:nvSpPr>
        <p:spPr>
          <a:xfrm>
            <a:off x="844492" y="3631295"/>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Korea, Rep. of</a:t>
            </a:r>
            <a:endParaRPr lang="en-US" sz="1100" dirty="0"/>
          </a:p>
        </p:txBody>
      </p:sp>
      <p:sp>
        <p:nvSpPr>
          <p:cNvPr id="40" name="TextBox 39"/>
          <p:cNvSpPr txBox="1"/>
          <p:nvPr/>
        </p:nvSpPr>
        <p:spPr>
          <a:xfrm>
            <a:off x="844182" y="3833557"/>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Germany</a:t>
            </a:r>
            <a:endParaRPr lang="en-US" sz="1100" dirty="0"/>
          </a:p>
        </p:txBody>
      </p:sp>
      <p:sp>
        <p:nvSpPr>
          <p:cNvPr id="41" name="TextBox 40"/>
          <p:cNvSpPr txBox="1"/>
          <p:nvPr/>
        </p:nvSpPr>
        <p:spPr>
          <a:xfrm>
            <a:off x="844492" y="4026340"/>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Canada</a:t>
            </a:r>
            <a:endParaRPr lang="en-US" sz="1100" dirty="0"/>
          </a:p>
        </p:txBody>
      </p:sp>
      <p:sp>
        <p:nvSpPr>
          <p:cNvPr id="42" name="TextBox 41"/>
          <p:cNvSpPr txBox="1"/>
          <p:nvPr/>
        </p:nvSpPr>
        <p:spPr>
          <a:xfrm>
            <a:off x="844492" y="4225716"/>
            <a:ext cx="1310153"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Slovak Rep.</a:t>
            </a:r>
            <a:endParaRPr lang="en-US" sz="1100" dirty="0"/>
          </a:p>
        </p:txBody>
      </p:sp>
      <p:sp>
        <p:nvSpPr>
          <p:cNvPr id="43" name="TextBox 42"/>
          <p:cNvSpPr txBox="1"/>
          <p:nvPr/>
        </p:nvSpPr>
        <p:spPr>
          <a:xfrm>
            <a:off x="844174" y="4428201"/>
            <a:ext cx="1310162"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Flanders-Belgium</a:t>
            </a:r>
            <a:endParaRPr lang="en-US" sz="1100" dirty="0"/>
          </a:p>
        </p:txBody>
      </p:sp>
      <p:sp>
        <p:nvSpPr>
          <p:cNvPr id="44" name="TextBox 43"/>
          <p:cNvSpPr txBox="1"/>
          <p:nvPr/>
        </p:nvSpPr>
        <p:spPr>
          <a:xfrm>
            <a:off x="844182" y="4628712"/>
            <a:ext cx="1310145"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U.K.</a:t>
            </a:r>
            <a:endParaRPr lang="en-US" sz="1100" dirty="0"/>
          </a:p>
        </p:txBody>
      </p:sp>
      <p:sp>
        <p:nvSpPr>
          <p:cNvPr id="45" name="TextBox 44"/>
          <p:cNvSpPr txBox="1"/>
          <p:nvPr/>
        </p:nvSpPr>
        <p:spPr>
          <a:xfrm>
            <a:off x="844182" y="4823394"/>
            <a:ext cx="1310161"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Estonia</a:t>
            </a:r>
            <a:endParaRPr lang="en-US" sz="1100" dirty="0"/>
          </a:p>
        </p:txBody>
      </p:sp>
      <p:sp>
        <p:nvSpPr>
          <p:cNvPr id="46" name="TextBox 45"/>
          <p:cNvSpPr txBox="1"/>
          <p:nvPr/>
        </p:nvSpPr>
        <p:spPr>
          <a:xfrm>
            <a:off x="844140" y="5428631"/>
            <a:ext cx="1310187" cy="169277"/>
          </a:xfrm>
          <a:prstGeom prst="rect">
            <a:avLst/>
          </a:prstGeom>
          <a:solidFill>
            <a:srgbClr val="FF8B25"/>
          </a:solidFill>
        </p:spPr>
        <p:txBody>
          <a:bodyPr wrap="square" lIns="0" tIns="0" rIns="0" bIns="0" rtlCol="0">
            <a:spAutoFit/>
          </a:bodyPr>
          <a:lstStyle/>
          <a:p>
            <a:pPr algn="ctr"/>
            <a:r>
              <a:rPr lang="en-US" sz="1100" dirty="0" smtClean="0">
                <a:solidFill>
                  <a:schemeClr val="bg1"/>
                </a:solidFill>
              </a:rPr>
              <a:t>United States</a:t>
            </a:r>
            <a:endParaRPr lang="en-US" sz="1100" dirty="0">
              <a:solidFill>
                <a:schemeClr val="bg1"/>
              </a:solidFill>
            </a:endParaRPr>
          </a:p>
        </p:txBody>
      </p:sp>
      <p:sp>
        <p:nvSpPr>
          <p:cNvPr id="47" name="TextBox 46"/>
          <p:cNvSpPr txBox="1"/>
          <p:nvPr/>
        </p:nvSpPr>
        <p:spPr>
          <a:xfrm>
            <a:off x="845041" y="5018137"/>
            <a:ext cx="1310187" cy="169277"/>
          </a:xfrm>
          <a:prstGeom prst="rect">
            <a:avLst/>
          </a:prstGeom>
          <a:solidFill>
            <a:srgbClr val="B3A2C7"/>
          </a:solidFill>
          <a:ln>
            <a:solidFill>
              <a:schemeClr val="tx1"/>
            </a:solidFill>
          </a:ln>
        </p:spPr>
        <p:txBody>
          <a:bodyPr wrap="square" lIns="0" tIns="0" rIns="0" bIns="0" rtlCol="0">
            <a:spAutoFit/>
          </a:bodyPr>
          <a:lstStyle/>
          <a:p>
            <a:pPr algn="ctr"/>
            <a:r>
              <a:rPr lang="en-US" sz="1100" dirty="0" smtClean="0"/>
              <a:t>Ireland</a:t>
            </a:r>
            <a:endParaRPr lang="en-US" sz="1100" dirty="0"/>
          </a:p>
        </p:txBody>
      </p:sp>
      <p:sp>
        <p:nvSpPr>
          <p:cNvPr id="48" name="TextBox 47"/>
          <p:cNvSpPr txBox="1"/>
          <p:nvPr/>
        </p:nvSpPr>
        <p:spPr>
          <a:xfrm>
            <a:off x="841893" y="5217514"/>
            <a:ext cx="1310187" cy="169277"/>
          </a:xfrm>
          <a:prstGeom prst="rect">
            <a:avLst/>
          </a:prstGeom>
          <a:noFill/>
          <a:ln>
            <a:solidFill>
              <a:schemeClr val="tx1"/>
            </a:solidFill>
          </a:ln>
        </p:spPr>
        <p:txBody>
          <a:bodyPr wrap="square" lIns="0" tIns="0" rIns="0" bIns="0" rtlCol="0">
            <a:spAutoFit/>
          </a:bodyPr>
          <a:lstStyle/>
          <a:p>
            <a:pPr algn="ctr"/>
            <a:r>
              <a:rPr lang="en-US" sz="1100" dirty="0" smtClean="0"/>
              <a:t>Poland</a:t>
            </a:r>
            <a:endParaRPr lang="en-US" sz="1100" dirty="0"/>
          </a:p>
        </p:txBody>
      </p:sp>
      <p:sp>
        <p:nvSpPr>
          <p:cNvPr id="54" name="TextBox 53"/>
          <p:cNvSpPr txBox="1"/>
          <p:nvPr/>
        </p:nvSpPr>
        <p:spPr>
          <a:xfrm>
            <a:off x="864091" y="1690604"/>
            <a:ext cx="1310187" cy="400110"/>
          </a:xfrm>
          <a:prstGeom prst="rect">
            <a:avLst/>
          </a:prstGeom>
          <a:noFill/>
        </p:spPr>
        <p:txBody>
          <a:bodyPr wrap="square" rtlCol="0">
            <a:spAutoFit/>
          </a:bodyPr>
          <a:lstStyle/>
          <a:p>
            <a:pPr algn="ctr"/>
            <a:r>
              <a:rPr lang="en-US" sz="2000" dirty="0" smtClean="0"/>
              <a:t>PS-TRE</a:t>
            </a:r>
            <a:endParaRPr lang="en-US" sz="2000" dirty="0"/>
          </a:p>
        </p:txBody>
      </p:sp>
      <p:pic>
        <p:nvPicPr>
          <p:cNvPr id="55"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6710"/>
            <a:ext cx="14573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828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500"/>
                                        <p:tgtEl>
                                          <p:spTgt spid="4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500"/>
                                        <p:tgtEl>
                                          <p:spTgt spid="4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500"/>
                                        <p:tgtEl>
                                          <p:spTgt spid="4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500"/>
                                        <p:tgtEl>
                                          <p:spTgt spid="3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500"/>
                                        <p:tgtEl>
                                          <p:spTgt spid="3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500"/>
                                        <p:tgtEl>
                                          <p:spTgt spid="3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7" grpId="0" animBg="1"/>
      <p:bldP spid="4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8453</TotalTime>
  <Words>2310</Words>
  <Application>Microsoft Office PowerPoint</Application>
  <PresentationFormat>On-screen Show (4:3)</PresentationFormat>
  <Paragraphs>375</Paragraphs>
  <Slides>24</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ＭＳ Ｐゴシック</vt:lpstr>
      <vt:lpstr>Arial</vt:lpstr>
      <vt:lpstr>Arial Narrow</vt:lpstr>
      <vt:lpstr>Calibri</vt:lpstr>
      <vt:lpstr>Calibri (Headings)</vt:lpstr>
      <vt:lpstr>ITC Franklin Gothic Std Bk Cd</vt:lpstr>
      <vt:lpstr>Wingdings</vt:lpstr>
      <vt:lpstr>Office Theme</vt:lpstr>
      <vt:lpstr>PowerPoint Presentation</vt:lpstr>
      <vt:lpstr>How did we do compared to other countries?</vt:lpstr>
      <vt:lpstr>The U.S. average literacy score (272) did not differ significantly from the international average (273)</vt:lpstr>
      <vt:lpstr>Larger percentages of U.S. adults performed at the top (Level 4/5) and the bottom (Level 1 or below) of the distribution in literacy.</vt:lpstr>
      <vt:lpstr>These descriptions of the PIAAC Proficiency Levels for Literacy define what adults can do at each level.</vt:lpstr>
      <vt:lpstr>The U.S. average numeracy score (257) was lower than the international average (269).</vt:lpstr>
      <vt:lpstr>About 3 in 10 U.S. adults performed at the bottom (Level 1 or below) of the distribution in numeracy.</vt:lpstr>
      <vt:lpstr>These descriptions of the PIAAC Proficiency Levels for Numeracy define what adults can do at each level.</vt:lpstr>
      <vt:lpstr>The U.S. average score in digital problem solving* (274) was also lower than the international average (283).</vt:lpstr>
      <vt:lpstr>A higher proportion of U.S. adults are also at the lowest levels of digital problem solving. </vt:lpstr>
      <vt:lpstr>PowerPoint Presentation</vt:lpstr>
      <vt:lpstr>More Results for Numeracy</vt:lpstr>
      <vt:lpstr>More Results for Numeracy</vt:lpstr>
      <vt:lpstr>The U.S. average numeracy score in 2012 is lower than in 2003.</vt:lpstr>
      <vt:lpstr>U.S. adults at every education level are below the international average in numeracy.</vt:lpstr>
      <vt:lpstr>Employed adults in the U.S. had lower average numeracy scores than their peers internationally. </vt:lpstr>
      <vt:lpstr>U.S. Black and Hispanic adults had lower average numeracy scores than White adults. </vt:lpstr>
      <vt:lpstr>U.S. adults in each age group, except for ages 55-65, scored below the international average for their age group in numeracy.</vt:lpstr>
      <vt:lpstr>Larger percentages of U.S. adults age 25-34 and 35-44 performed at the top level (4/5) in numeracy than U.S. adults age 55-65 and 66-74.</vt:lpstr>
      <vt:lpstr> U.S. adults at each income level, except for the top quintile, scored lower in numeracy than the international average.</vt:lpstr>
      <vt:lpstr>PowerPoint Presentation</vt:lpstr>
      <vt:lpstr>The gaps in numeracy scores in the U.S. are larger than the international average by parental education, but not different by nativity status.</vt:lpstr>
      <vt:lpstr>PowerPoint Presentation</vt:lpstr>
      <vt:lpstr>Slide Modules you can add to your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U.S. results</dc:title>
  <dc:creator>Sondra  Stein</dc:creator>
  <cp:lastModifiedBy>Herz, Katie (Landeros)</cp:lastModifiedBy>
  <cp:revision>87</cp:revision>
  <dcterms:created xsi:type="dcterms:W3CDTF">2014-12-04T23:54:18Z</dcterms:created>
  <dcterms:modified xsi:type="dcterms:W3CDTF">2017-07-11T19:34:23Z</dcterms:modified>
</cp:coreProperties>
</file>