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823" r:id="rId4"/>
    <p:sldMasterId id="2147484030" r:id="rId5"/>
    <p:sldMasterId id="2147484047" r:id="rId6"/>
  </p:sldMasterIdLst>
  <p:notesMasterIdLst>
    <p:notesMasterId r:id="rId29"/>
  </p:notesMasterIdLst>
  <p:handoutMasterIdLst>
    <p:handoutMasterId r:id="rId30"/>
  </p:handoutMasterIdLst>
  <p:sldIdLst>
    <p:sldId id="475" r:id="rId7"/>
    <p:sldId id="504" r:id="rId8"/>
    <p:sldId id="256" r:id="rId9"/>
    <p:sldId id="319" r:id="rId10"/>
    <p:sldId id="299" r:id="rId11"/>
    <p:sldId id="348" r:id="rId12"/>
    <p:sldId id="355" r:id="rId13"/>
    <p:sldId id="360" r:id="rId14"/>
    <p:sldId id="356" r:id="rId15"/>
    <p:sldId id="357" r:id="rId16"/>
    <p:sldId id="358" r:id="rId17"/>
    <p:sldId id="364" r:id="rId18"/>
    <p:sldId id="361" r:id="rId19"/>
    <p:sldId id="359" r:id="rId20"/>
    <p:sldId id="362" r:id="rId21"/>
    <p:sldId id="363" r:id="rId22"/>
    <p:sldId id="365" r:id="rId23"/>
    <p:sldId id="366" r:id="rId24"/>
    <p:sldId id="291" r:id="rId25"/>
    <p:sldId id="292" r:id="rId26"/>
    <p:sldId id="276" r:id="rId27"/>
    <p:sldId id="502" r:id="rId2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IR 2021 Dark" id="{C88D72DA-A369-4A06-BDE6-35A09B087481}">
          <p14:sldIdLst>
            <p14:sldId id="475"/>
            <p14:sldId id="504"/>
            <p14:sldId id="256"/>
            <p14:sldId id="319"/>
            <p14:sldId id="299"/>
            <p14:sldId id="348"/>
            <p14:sldId id="355"/>
            <p14:sldId id="360"/>
            <p14:sldId id="356"/>
            <p14:sldId id="357"/>
            <p14:sldId id="358"/>
            <p14:sldId id="364"/>
            <p14:sldId id="361"/>
            <p14:sldId id="359"/>
            <p14:sldId id="362"/>
            <p14:sldId id="363"/>
            <p14:sldId id="365"/>
            <p14:sldId id="366"/>
            <p14:sldId id="291"/>
            <p14:sldId id="292"/>
            <p14:sldId id="276"/>
            <p14:sldId id="502"/>
          </p14:sldIdLst>
        </p14:section>
      </p14:sectionLst>
    </p:ext>
    <p:ext uri="{EFAFB233-063F-42B5-8137-9DF3F51BA10A}">
      <p15:sldGuideLst xmlns:p15="http://schemas.microsoft.com/office/powerpoint/2012/main">
        <p15:guide id="1" orient="horz" pos="821" userDrawn="1">
          <p15:clr>
            <a:srgbClr val="A4A3A4"/>
          </p15:clr>
        </p15:guide>
        <p15:guide id="2" pos="288" userDrawn="1">
          <p15:clr>
            <a:srgbClr val="A4A3A4"/>
          </p15:clr>
        </p15:guide>
        <p15:guide id="3" orient="horz" pos="9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38D30D-9566-286F-D1BF-C8485496997B}" name="Soroui, Jaleh" initials="SJ" userId="S::jsoroui@air.org::6aacfd43-6615-44e6-bea5-21a2f8afa53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116" clrIdx="1">
    <p:extLst>
      <p:ext uri="{19B8F6BF-5375-455C-9EA6-DF929625EA0E}">
        <p15:presenceInfo xmlns:p15="http://schemas.microsoft.com/office/powerpoint/2012/main" userId="Linda K. Reed" providerId="None"/>
      </p:ext>
    </p:extLst>
  </p:cmAuthor>
  <p:cmAuthor id="9" name="Soroui, Jaleh" initials="SJ" lastIdx="4" clrIdx="8">
    <p:extLst>
      <p:ext uri="{19B8F6BF-5375-455C-9EA6-DF929625EA0E}">
        <p15:presenceInfo xmlns:p15="http://schemas.microsoft.com/office/powerpoint/2012/main" userId="S::jsoroui@air.org::6aacfd43-6615-44e6-bea5-21a2f8afa536" providerId="AD"/>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Lesniak, Alexandra" initials="LA" lastIdx="1" clrIdx="9">
    <p:extLst>
      <p:ext uri="{19B8F6BF-5375-455C-9EA6-DF929625EA0E}">
        <p15:presenceInfo xmlns:p15="http://schemas.microsoft.com/office/powerpoint/2012/main" userId="S::alesniak@air.org::4bf8e151-1afc-4ebd-9356-a9fbe90743f3" providerId="AD"/>
      </p:ext>
    </p:extLst>
  </p:cmAuthor>
  <p:cmAuthor id="4" name="Note" initials="Note" lastIdx="12" clrIdx="3">
    <p:extLst>
      <p:ext uri="{19B8F6BF-5375-455C-9EA6-DF929625EA0E}">
        <p15:presenceInfo xmlns:p15="http://schemas.microsoft.com/office/powerpoint/2012/main" userId="Note" providerId="None"/>
      </p:ext>
    </p:extLst>
  </p:cmAuthor>
  <p:cmAuthor id="5" name="Jehle, Angela" initials="JA [2]" lastIdx="68"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BFBFBF"/>
    <a:srgbClr val="F3FBFE"/>
    <a:srgbClr val="FFFFFF"/>
    <a:srgbClr val="D1EEFC"/>
    <a:srgbClr val="000000"/>
    <a:srgbClr val="4485AA"/>
    <a:srgbClr val="B9BBBE"/>
    <a:srgbClr val="FFFF00"/>
    <a:srgbClr val="505A08"/>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77794B7-0F68-450A-8CF4-2D9CDB5CE098}">
  <a:tblStyle styleId="{577794B7-0F68-450A-8CF4-2D9CDB5CE098}" styleName="_AIR 2021">
    <a:wholeTbl>
      <a:tcTxStyle>
        <a:fontRef idx="minor">
          <a:schemeClr val="tx2"/>
        </a:fontRef>
        <a:schemeClr val="tx2"/>
      </a:tcTxStyle>
      <a:tcStyle>
        <a:tcBdr>
          <a:left>
            <a:ln>
              <a:noFill/>
            </a:ln>
          </a:left>
          <a:right>
            <a:ln>
              <a:noFill/>
            </a:ln>
          </a:right>
          <a:top>
            <a:ln>
              <a:noFill/>
            </a:ln>
          </a:top>
          <a:bottom>
            <a:ln w="9585" cmpd="sng">
              <a:solidFill>
                <a:schemeClr val="accent3"/>
              </a:solidFill>
            </a:ln>
          </a:bottom>
          <a:insideH>
            <a:ln w="9585" cmpd="sng">
              <a:solidFill>
                <a:schemeClr val="accent6"/>
              </a:solidFill>
            </a:ln>
          </a:insideH>
          <a:insideV>
            <a:ln w="9585" cmpd="sng">
              <a:solidFill>
                <a:schemeClr val="accent6"/>
              </a:solidFill>
            </a:ln>
          </a:insideV>
        </a:tcBdr>
        <a:fill>
          <a:noFill/>
        </a:fill>
      </a:tcStyle>
    </a:wholeTbl>
    <a:band1H>
      <a:tcStyle>
        <a:tcBdr/>
      </a:tcStyle>
    </a:band1H>
    <a:band2H>
      <a:tcStyle>
        <a:tcBdr/>
        <a:fill>
          <a:solidFill>
            <a:schemeClr val="bg2">
              <a:alpha val="25000"/>
            </a:schemeClr>
          </a:solidFill>
        </a:fill>
      </a:tcStyle>
    </a:band2H>
    <a:firstRow>
      <a:tcTxStyle b="on">
        <a:fontRef idx="minor">
          <a:prstClr val="white"/>
        </a:fontRef>
        <a:prstClr val="white"/>
      </a:tcTxStyle>
      <a:tcStyle>
        <a:tcBdr>
          <a:bottom>
            <a:ln w="58000" cmpd="sng">
              <a:solidFill>
                <a:schemeClr val="accent2"/>
              </a:solidFill>
            </a:ln>
          </a:bottom>
          <a:insideH>
            <a:ln>
              <a:noFill/>
            </a:ln>
          </a:insideH>
          <a:insideV>
            <a:ln w="9525" cmpd="sng">
              <a:solidFill>
                <a:prstClr val="white"/>
              </a:solid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82662" autoAdjust="0"/>
  </p:normalViewPr>
  <p:slideViewPr>
    <p:cSldViewPr snapToGrid="0">
      <p:cViewPr varScale="1">
        <p:scale>
          <a:sx n="84" d="100"/>
          <a:sy n="84" d="100"/>
        </p:scale>
        <p:origin x="732" y="84"/>
      </p:cViewPr>
      <p:guideLst>
        <p:guide orient="horz" pos="821"/>
        <p:guide pos="288"/>
        <p:guide orient="horz" pos="912"/>
      </p:guideLst>
    </p:cSldViewPr>
  </p:slideViewPr>
  <p:outlineViewPr>
    <p:cViewPr>
      <p:scale>
        <a:sx n="33" d="100"/>
        <a:sy n="33" d="100"/>
      </p:scale>
      <p:origin x="0" y="-3147"/>
    </p:cViewPr>
  </p:outlineViewPr>
  <p:notesTextViewPr>
    <p:cViewPr>
      <p:scale>
        <a:sx n="100" d="100"/>
        <a:sy n="100" d="100"/>
      </p:scale>
      <p:origin x="0" y="0"/>
    </p:cViewPr>
  </p:notesTextViewPr>
  <p:sorterViewPr>
    <p:cViewPr>
      <p:scale>
        <a:sx n="66" d="100"/>
        <a:sy n="66" d="100"/>
      </p:scale>
      <p:origin x="0" y="-1377"/>
    </p:cViewPr>
  </p:sorterViewPr>
  <p:notesViewPr>
    <p:cSldViewPr snapToGrid="0">
      <p:cViewPr>
        <p:scale>
          <a:sx n="66" d="100"/>
          <a:sy n="66" d="100"/>
        </p:scale>
        <p:origin x="3339" y="4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hyperlink" Target="https://www.migrationpolicy.org/programs/transatlantic-council-migration" TargetMode="External"/><Relationship Id="rId2" Type="http://schemas.openxmlformats.org/officeDocument/2006/relationships/hyperlink" Target="https://www.migrationpolicy.org/programs/latin-america-caribbean-initiative" TargetMode="External"/><Relationship Id="rId1" Type="http://schemas.openxmlformats.org/officeDocument/2006/relationships/hyperlink" Target="https://www.migrationpolicy.org/programs/national-center-immigrant-integration-policy" TargetMode="External"/><Relationship Id="rId6" Type="http://schemas.openxmlformats.org/officeDocument/2006/relationships/hyperlink" Target="https://www.migrationpolicy.org/programs/migration-information-source" TargetMode="External"/><Relationship Id="rId5" Type="http://schemas.openxmlformats.org/officeDocument/2006/relationships/hyperlink" Target="https://www.migrationpolicy.org/programs/international-program" TargetMode="External"/><Relationship Id="rId4" Type="http://schemas.openxmlformats.org/officeDocument/2006/relationships/hyperlink" Target="https://www.migrationpolicy.org/programs/migration-data-hub"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migrationpolicy.org/programs/latin-america-caribbean-initiative" TargetMode="External"/><Relationship Id="rId2" Type="http://schemas.openxmlformats.org/officeDocument/2006/relationships/hyperlink" Target="https://www.migrationpolicy.org/programs/international-program" TargetMode="External"/><Relationship Id="rId1" Type="http://schemas.openxmlformats.org/officeDocument/2006/relationships/hyperlink" Target="https://www.migrationpolicy.org/programs/national-center-immigrant-integration-policy" TargetMode="External"/><Relationship Id="rId6" Type="http://schemas.openxmlformats.org/officeDocument/2006/relationships/hyperlink" Target="https://www.migrationpolicy.org/programs/migration-data-hub" TargetMode="External"/><Relationship Id="rId5" Type="http://schemas.openxmlformats.org/officeDocument/2006/relationships/hyperlink" Target="https://www.migrationpolicy.org/programs/migration-information-source" TargetMode="External"/><Relationship Id="rId4" Type="http://schemas.openxmlformats.org/officeDocument/2006/relationships/hyperlink" Target="https://www.migrationpolicy.org/programs/transatlantic-council-migration"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E7024E-B567-4566-8601-CD5803547DD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C119D10-10A1-4DB7-8429-1B1B348EED4A}">
      <dgm:prSet/>
      <dgm:spPr/>
      <dgm:t>
        <a:bodyPr/>
        <a:lstStyle/>
        <a:p>
          <a:r>
            <a:rPr lang="en-US" b="0" u="sng" dirty="0">
              <a:solidFill>
                <a:schemeClr val="bg1"/>
              </a:solidFill>
            </a:rPr>
            <a:t>U.S. Immigration Policy Program</a:t>
          </a:r>
          <a:endParaRPr lang="en-US" u="sng" dirty="0">
            <a:solidFill>
              <a:schemeClr val="bg1"/>
            </a:solidFill>
          </a:endParaRPr>
        </a:p>
      </dgm:t>
    </dgm:pt>
    <dgm:pt modelId="{1EF4B57A-D29C-462E-A83E-68633A001B60}" type="parTrans" cxnId="{E7A05A52-ED85-4E64-B5ED-9832E048E5E6}">
      <dgm:prSet/>
      <dgm:spPr/>
      <dgm:t>
        <a:bodyPr/>
        <a:lstStyle/>
        <a:p>
          <a:endParaRPr lang="en-US" u="none">
            <a:solidFill>
              <a:schemeClr val="bg1"/>
            </a:solidFill>
          </a:endParaRPr>
        </a:p>
      </dgm:t>
    </dgm:pt>
    <dgm:pt modelId="{AD7A7895-C344-42AF-987B-E6C075CB0FA7}" type="sibTrans" cxnId="{E7A05A52-ED85-4E64-B5ED-9832E048E5E6}">
      <dgm:prSet/>
      <dgm:spPr/>
      <dgm:t>
        <a:bodyPr/>
        <a:lstStyle/>
        <a:p>
          <a:endParaRPr lang="en-US" u="none">
            <a:solidFill>
              <a:schemeClr val="bg1"/>
            </a:solidFill>
          </a:endParaRPr>
        </a:p>
      </dgm:t>
    </dgm:pt>
    <dgm:pt modelId="{F869E0B8-7548-4043-A834-9CBDB0338399}">
      <dgm:prSet/>
      <dgm:spPr>
        <a:solidFill>
          <a:schemeClr val="accent1"/>
        </a:solidFill>
      </dgm:spPr>
      <dgm:t>
        <a:bodyPr/>
        <a:lstStyle/>
        <a:p>
          <a:r>
            <a:rPr lang="en-US" b="0" u="none"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National Center on Immigrant Integration Policy</a:t>
          </a:r>
          <a:endParaRPr lang="en-US" u="none" dirty="0">
            <a:solidFill>
              <a:schemeClr val="bg1"/>
            </a:solidFill>
          </a:endParaRPr>
        </a:p>
      </dgm:t>
    </dgm:pt>
    <dgm:pt modelId="{02797B48-1B4A-42A0-AD80-7FC3B897CF21}" type="parTrans" cxnId="{F0FC2CAA-D205-4226-981B-1593899ACE25}">
      <dgm:prSet/>
      <dgm:spPr/>
      <dgm:t>
        <a:bodyPr/>
        <a:lstStyle/>
        <a:p>
          <a:endParaRPr lang="en-US" u="none">
            <a:solidFill>
              <a:schemeClr val="bg1"/>
            </a:solidFill>
          </a:endParaRPr>
        </a:p>
      </dgm:t>
    </dgm:pt>
    <dgm:pt modelId="{7FD47C44-8D3F-4D0C-A641-46E0CEF90C09}" type="sibTrans" cxnId="{F0FC2CAA-D205-4226-981B-1593899ACE25}">
      <dgm:prSet/>
      <dgm:spPr/>
      <dgm:t>
        <a:bodyPr/>
        <a:lstStyle/>
        <a:p>
          <a:endParaRPr lang="en-US" u="none">
            <a:solidFill>
              <a:schemeClr val="bg1"/>
            </a:solidFill>
          </a:endParaRPr>
        </a:p>
      </dgm:t>
    </dgm:pt>
    <dgm:pt modelId="{0B375F91-7F4B-453B-B877-842C71CE5233}">
      <dgm:prSet/>
      <dgm:spPr>
        <a:solidFill>
          <a:schemeClr val="accent3"/>
        </a:solidFill>
      </dgm:spPr>
      <dgm:t>
        <a:bodyPr/>
        <a:lstStyle/>
        <a:p>
          <a:r>
            <a:rPr lang="en-US" b="0" u="none"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Latin America &amp; Caribbean Initiative</a:t>
          </a:r>
          <a:endParaRPr lang="en-US" u="none" dirty="0">
            <a:solidFill>
              <a:schemeClr val="bg1"/>
            </a:solidFill>
          </a:endParaRPr>
        </a:p>
      </dgm:t>
    </dgm:pt>
    <dgm:pt modelId="{97A2337A-1136-41AB-AA27-F3461D403295}" type="parTrans" cxnId="{91785C71-D8F6-48EE-BE87-84AD27259D15}">
      <dgm:prSet/>
      <dgm:spPr/>
      <dgm:t>
        <a:bodyPr/>
        <a:lstStyle/>
        <a:p>
          <a:endParaRPr lang="en-US" u="none">
            <a:solidFill>
              <a:schemeClr val="bg1"/>
            </a:solidFill>
          </a:endParaRPr>
        </a:p>
      </dgm:t>
    </dgm:pt>
    <dgm:pt modelId="{5AA5766F-4C02-419F-BC49-779DBA58557F}" type="sibTrans" cxnId="{91785C71-D8F6-48EE-BE87-84AD27259D15}">
      <dgm:prSet/>
      <dgm:spPr/>
      <dgm:t>
        <a:bodyPr/>
        <a:lstStyle/>
        <a:p>
          <a:endParaRPr lang="en-US" u="none">
            <a:solidFill>
              <a:schemeClr val="bg1"/>
            </a:solidFill>
          </a:endParaRPr>
        </a:p>
      </dgm:t>
    </dgm:pt>
    <dgm:pt modelId="{D9142736-EB63-4852-BC89-B1D0ABEB3CD9}">
      <dgm:prSet/>
      <dgm:spPr>
        <a:solidFill>
          <a:schemeClr val="accent4"/>
        </a:solidFill>
      </dgm:spPr>
      <dgm:t>
        <a:bodyPr/>
        <a:lstStyle/>
        <a:p>
          <a:r>
            <a:rPr lang="en-US" b="0" u="none"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Transatlantic Council on Migration</a:t>
          </a:r>
          <a:endParaRPr lang="en-US" u="none" dirty="0">
            <a:solidFill>
              <a:schemeClr val="bg1"/>
            </a:solidFill>
          </a:endParaRPr>
        </a:p>
      </dgm:t>
    </dgm:pt>
    <dgm:pt modelId="{E278498A-609C-422A-8CF4-0C642A32B322}" type="parTrans" cxnId="{6852087E-F258-425B-B3AD-5784AE4DA2B7}">
      <dgm:prSet/>
      <dgm:spPr/>
      <dgm:t>
        <a:bodyPr/>
        <a:lstStyle/>
        <a:p>
          <a:endParaRPr lang="en-US" u="none">
            <a:solidFill>
              <a:schemeClr val="bg1"/>
            </a:solidFill>
          </a:endParaRPr>
        </a:p>
      </dgm:t>
    </dgm:pt>
    <dgm:pt modelId="{F64431D9-44C0-4174-85D7-F2791570FE29}" type="sibTrans" cxnId="{6852087E-F258-425B-B3AD-5784AE4DA2B7}">
      <dgm:prSet/>
      <dgm:spPr/>
      <dgm:t>
        <a:bodyPr/>
        <a:lstStyle/>
        <a:p>
          <a:endParaRPr lang="en-US" u="none">
            <a:solidFill>
              <a:schemeClr val="bg1"/>
            </a:solidFill>
          </a:endParaRPr>
        </a:p>
      </dgm:t>
    </dgm:pt>
    <dgm:pt modelId="{B1B6BC90-F0E3-4A1D-B632-2E5497ECC365}">
      <dgm:prSet/>
      <dgm:spPr>
        <a:solidFill>
          <a:schemeClr val="tx2"/>
        </a:solidFill>
      </dgm:spPr>
      <dgm:t>
        <a:bodyPr/>
        <a:lstStyle/>
        <a:p>
          <a:r>
            <a:rPr lang="en-US" b="0" u="none"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Migration Data Hub</a:t>
          </a:r>
          <a:endParaRPr lang="en-US" u="none" dirty="0">
            <a:solidFill>
              <a:schemeClr val="bg1"/>
            </a:solidFill>
          </a:endParaRPr>
        </a:p>
      </dgm:t>
    </dgm:pt>
    <dgm:pt modelId="{152D43A0-F90D-4AF7-82D8-F8AB9FFA9392}" type="parTrans" cxnId="{93F80DE1-252E-462C-98D2-5B388A80E48E}">
      <dgm:prSet/>
      <dgm:spPr/>
      <dgm:t>
        <a:bodyPr/>
        <a:lstStyle/>
        <a:p>
          <a:endParaRPr lang="en-US" u="none">
            <a:solidFill>
              <a:schemeClr val="bg1"/>
            </a:solidFill>
          </a:endParaRPr>
        </a:p>
      </dgm:t>
    </dgm:pt>
    <dgm:pt modelId="{23D135DC-E40F-4356-B080-041FDC0CBE0B}" type="sibTrans" cxnId="{93F80DE1-252E-462C-98D2-5B388A80E48E}">
      <dgm:prSet/>
      <dgm:spPr/>
      <dgm:t>
        <a:bodyPr/>
        <a:lstStyle/>
        <a:p>
          <a:endParaRPr lang="en-US" u="none">
            <a:solidFill>
              <a:schemeClr val="bg1"/>
            </a:solidFill>
          </a:endParaRPr>
        </a:p>
      </dgm:t>
    </dgm:pt>
    <dgm:pt modelId="{A8BD55B9-8BE8-4C44-A858-8599FFE4A676}">
      <dgm:prSet/>
      <dgm:spPr>
        <a:solidFill>
          <a:schemeClr val="accent6"/>
        </a:solidFill>
      </dgm:spPr>
      <dgm:t>
        <a:bodyPr/>
        <a:lstStyle/>
        <a:p>
          <a:r>
            <a:rPr lang="en-US" b="0" u="none"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International Program</a:t>
          </a:r>
          <a:endParaRPr lang="en-US" u="none" dirty="0">
            <a:solidFill>
              <a:schemeClr val="bg1"/>
            </a:solidFill>
          </a:endParaRPr>
        </a:p>
      </dgm:t>
    </dgm:pt>
    <dgm:pt modelId="{B3F5FF16-4B3C-4584-B1A3-EF27C55CC9EA}" type="parTrans" cxnId="{2CBB3F71-75CB-4EF1-ABE9-12D5E6FBB382}">
      <dgm:prSet/>
      <dgm:spPr/>
      <dgm:t>
        <a:bodyPr/>
        <a:lstStyle/>
        <a:p>
          <a:endParaRPr lang="en-US"/>
        </a:p>
      </dgm:t>
    </dgm:pt>
    <dgm:pt modelId="{29D63518-03B6-4E3C-8718-18EA4B9CD13D}" type="sibTrans" cxnId="{2CBB3F71-75CB-4EF1-ABE9-12D5E6FBB382}">
      <dgm:prSet/>
      <dgm:spPr/>
      <dgm:t>
        <a:bodyPr/>
        <a:lstStyle/>
        <a:p>
          <a:endParaRPr lang="en-US"/>
        </a:p>
      </dgm:t>
    </dgm:pt>
    <dgm:pt modelId="{2D8E08D4-1181-420F-A2CA-45A33FE55C88}">
      <dgm:prSet/>
      <dgm:spPr>
        <a:solidFill>
          <a:schemeClr val="accent5"/>
        </a:solidFill>
      </dgm:spPr>
      <dgm:t>
        <a:bodyPr/>
        <a:lstStyle/>
        <a:p>
          <a:r>
            <a:rPr lang="en-US" b="0" u="none"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Migration Information Source</a:t>
          </a:r>
          <a:endParaRPr lang="en-US" u="none" dirty="0">
            <a:solidFill>
              <a:schemeClr val="bg1"/>
            </a:solidFill>
          </a:endParaRPr>
        </a:p>
      </dgm:t>
    </dgm:pt>
    <dgm:pt modelId="{3FD82457-BD39-4EC6-8CC2-DF53E52F4A0F}" type="parTrans" cxnId="{FDD7FB9B-151E-4158-8E02-0B0F5C049A0A}">
      <dgm:prSet/>
      <dgm:spPr/>
      <dgm:t>
        <a:bodyPr/>
        <a:lstStyle/>
        <a:p>
          <a:endParaRPr lang="en-US"/>
        </a:p>
      </dgm:t>
    </dgm:pt>
    <dgm:pt modelId="{8DAE540C-B598-4D13-A1D1-9FF4CC01D140}" type="sibTrans" cxnId="{FDD7FB9B-151E-4158-8E02-0B0F5C049A0A}">
      <dgm:prSet/>
      <dgm:spPr/>
      <dgm:t>
        <a:bodyPr/>
        <a:lstStyle/>
        <a:p>
          <a:endParaRPr lang="en-US"/>
        </a:p>
      </dgm:t>
    </dgm:pt>
    <dgm:pt modelId="{66C751C7-16C9-4B1B-BEF0-CA1C68E38FB8}" type="pres">
      <dgm:prSet presAssocID="{2BE7024E-B567-4566-8601-CD5803547DD8}" presName="diagram" presStyleCnt="0">
        <dgm:presLayoutVars>
          <dgm:dir/>
          <dgm:resizeHandles val="exact"/>
        </dgm:presLayoutVars>
      </dgm:prSet>
      <dgm:spPr/>
    </dgm:pt>
    <dgm:pt modelId="{83F7EBB0-DF56-4394-8674-A37A5E39B04A}" type="pres">
      <dgm:prSet presAssocID="{0C119D10-10A1-4DB7-8429-1B1B348EED4A}" presName="node" presStyleLbl="node1" presStyleIdx="0" presStyleCnt="7">
        <dgm:presLayoutVars>
          <dgm:bulletEnabled val="1"/>
        </dgm:presLayoutVars>
      </dgm:prSet>
      <dgm:spPr/>
    </dgm:pt>
    <dgm:pt modelId="{5E553457-0F2C-422D-9AB7-B3D63DC41A3E}" type="pres">
      <dgm:prSet presAssocID="{AD7A7895-C344-42AF-987B-E6C075CB0FA7}" presName="sibTrans" presStyleCnt="0"/>
      <dgm:spPr/>
    </dgm:pt>
    <dgm:pt modelId="{8CF3AF4A-1544-4483-BF36-AF86FCE4DC5F}" type="pres">
      <dgm:prSet presAssocID="{F869E0B8-7548-4043-A834-9CBDB0338399}" presName="node" presStyleLbl="node1" presStyleIdx="1" presStyleCnt="7">
        <dgm:presLayoutVars>
          <dgm:bulletEnabled val="1"/>
        </dgm:presLayoutVars>
      </dgm:prSet>
      <dgm:spPr/>
    </dgm:pt>
    <dgm:pt modelId="{4DF0C088-89BC-4C90-A84F-1464864F3CCF}" type="pres">
      <dgm:prSet presAssocID="{7FD47C44-8D3F-4D0C-A641-46E0CEF90C09}" presName="sibTrans" presStyleCnt="0"/>
      <dgm:spPr/>
    </dgm:pt>
    <dgm:pt modelId="{D46E697A-C888-44C4-9E96-2978E76952A2}" type="pres">
      <dgm:prSet presAssocID="{A8BD55B9-8BE8-4C44-A858-8599FFE4A676}" presName="node" presStyleLbl="node1" presStyleIdx="2" presStyleCnt="7">
        <dgm:presLayoutVars>
          <dgm:bulletEnabled val="1"/>
        </dgm:presLayoutVars>
      </dgm:prSet>
      <dgm:spPr/>
    </dgm:pt>
    <dgm:pt modelId="{19363D9F-3B26-43DC-ACDA-85A59F961C0F}" type="pres">
      <dgm:prSet presAssocID="{29D63518-03B6-4E3C-8718-18EA4B9CD13D}" presName="sibTrans" presStyleCnt="0"/>
      <dgm:spPr/>
    </dgm:pt>
    <dgm:pt modelId="{44B7747C-9C04-4FF9-B205-9F5547F711D7}" type="pres">
      <dgm:prSet presAssocID="{0B375F91-7F4B-453B-B877-842C71CE5233}" presName="node" presStyleLbl="node1" presStyleIdx="3" presStyleCnt="7">
        <dgm:presLayoutVars>
          <dgm:bulletEnabled val="1"/>
        </dgm:presLayoutVars>
      </dgm:prSet>
      <dgm:spPr/>
    </dgm:pt>
    <dgm:pt modelId="{FDC982F3-95FD-406E-AB5C-63FFB429F7DC}" type="pres">
      <dgm:prSet presAssocID="{5AA5766F-4C02-419F-BC49-779DBA58557F}" presName="sibTrans" presStyleCnt="0"/>
      <dgm:spPr/>
    </dgm:pt>
    <dgm:pt modelId="{87DD88E2-5B44-4F3F-8849-7946B9D48260}" type="pres">
      <dgm:prSet presAssocID="{D9142736-EB63-4852-BC89-B1D0ABEB3CD9}" presName="node" presStyleLbl="node1" presStyleIdx="4" presStyleCnt="7">
        <dgm:presLayoutVars>
          <dgm:bulletEnabled val="1"/>
        </dgm:presLayoutVars>
      </dgm:prSet>
      <dgm:spPr/>
    </dgm:pt>
    <dgm:pt modelId="{70D2759F-29E0-4219-B9F7-8673A8FE867B}" type="pres">
      <dgm:prSet presAssocID="{F64431D9-44C0-4174-85D7-F2791570FE29}" presName="sibTrans" presStyleCnt="0"/>
      <dgm:spPr/>
    </dgm:pt>
    <dgm:pt modelId="{F6129561-13EB-4294-ACD1-180EEF17EDA5}" type="pres">
      <dgm:prSet presAssocID="{2D8E08D4-1181-420F-A2CA-45A33FE55C88}" presName="node" presStyleLbl="node1" presStyleIdx="5" presStyleCnt="7">
        <dgm:presLayoutVars>
          <dgm:bulletEnabled val="1"/>
        </dgm:presLayoutVars>
      </dgm:prSet>
      <dgm:spPr/>
    </dgm:pt>
    <dgm:pt modelId="{36CBE417-7586-4B72-9680-C9D286036906}" type="pres">
      <dgm:prSet presAssocID="{8DAE540C-B598-4D13-A1D1-9FF4CC01D140}" presName="sibTrans" presStyleCnt="0"/>
      <dgm:spPr/>
    </dgm:pt>
    <dgm:pt modelId="{5A39F67F-34DF-4C13-B3D1-1795DBAFAC63}" type="pres">
      <dgm:prSet presAssocID="{B1B6BC90-F0E3-4A1D-B632-2E5497ECC365}" presName="node" presStyleLbl="node1" presStyleIdx="6" presStyleCnt="7">
        <dgm:presLayoutVars>
          <dgm:bulletEnabled val="1"/>
        </dgm:presLayoutVars>
      </dgm:prSet>
      <dgm:spPr/>
    </dgm:pt>
  </dgm:ptLst>
  <dgm:cxnLst>
    <dgm:cxn modelId="{2648953E-DFFA-4DCA-807E-B2003796EAE2}" type="presOf" srcId="{0C119D10-10A1-4DB7-8429-1B1B348EED4A}" destId="{83F7EBB0-DF56-4394-8674-A37A5E39B04A}" srcOrd="0" destOrd="0" presId="urn:microsoft.com/office/officeart/2005/8/layout/default"/>
    <dgm:cxn modelId="{1404906B-1056-47D3-987A-8BEAB68548E1}" type="presOf" srcId="{F869E0B8-7548-4043-A834-9CBDB0338399}" destId="{8CF3AF4A-1544-4483-BF36-AF86FCE4DC5F}" srcOrd="0" destOrd="0" presId="urn:microsoft.com/office/officeart/2005/8/layout/default"/>
    <dgm:cxn modelId="{2CBB3F71-75CB-4EF1-ABE9-12D5E6FBB382}" srcId="{2BE7024E-B567-4566-8601-CD5803547DD8}" destId="{A8BD55B9-8BE8-4C44-A858-8599FFE4A676}" srcOrd="2" destOrd="0" parTransId="{B3F5FF16-4B3C-4584-B1A3-EF27C55CC9EA}" sibTransId="{29D63518-03B6-4E3C-8718-18EA4B9CD13D}"/>
    <dgm:cxn modelId="{91785C71-D8F6-48EE-BE87-84AD27259D15}" srcId="{2BE7024E-B567-4566-8601-CD5803547DD8}" destId="{0B375F91-7F4B-453B-B877-842C71CE5233}" srcOrd="3" destOrd="0" parTransId="{97A2337A-1136-41AB-AA27-F3461D403295}" sibTransId="{5AA5766F-4C02-419F-BC49-779DBA58557F}"/>
    <dgm:cxn modelId="{E7A05A52-ED85-4E64-B5ED-9832E048E5E6}" srcId="{2BE7024E-B567-4566-8601-CD5803547DD8}" destId="{0C119D10-10A1-4DB7-8429-1B1B348EED4A}" srcOrd="0" destOrd="0" parTransId="{1EF4B57A-D29C-462E-A83E-68633A001B60}" sibTransId="{AD7A7895-C344-42AF-987B-E6C075CB0FA7}"/>
    <dgm:cxn modelId="{6852087E-F258-425B-B3AD-5784AE4DA2B7}" srcId="{2BE7024E-B567-4566-8601-CD5803547DD8}" destId="{D9142736-EB63-4852-BC89-B1D0ABEB3CD9}" srcOrd="4" destOrd="0" parTransId="{E278498A-609C-422A-8CF4-0C642A32B322}" sibTransId="{F64431D9-44C0-4174-85D7-F2791570FE29}"/>
    <dgm:cxn modelId="{0EE4DE87-E6B1-4723-B91F-26AE7274BDD9}" type="presOf" srcId="{0B375F91-7F4B-453B-B877-842C71CE5233}" destId="{44B7747C-9C04-4FF9-B205-9F5547F711D7}" srcOrd="0" destOrd="0" presId="urn:microsoft.com/office/officeart/2005/8/layout/default"/>
    <dgm:cxn modelId="{35716796-90D3-430D-8ADB-90BED6B5B623}" type="presOf" srcId="{2BE7024E-B567-4566-8601-CD5803547DD8}" destId="{66C751C7-16C9-4B1B-BEF0-CA1C68E38FB8}" srcOrd="0" destOrd="0" presId="urn:microsoft.com/office/officeart/2005/8/layout/default"/>
    <dgm:cxn modelId="{FDD7FB9B-151E-4158-8E02-0B0F5C049A0A}" srcId="{2BE7024E-B567-4566-8601-CD5803547DD8}" destId="{2D8E08D4-1181-420F-A2CA-45A33FE55C88}" srcOrd="5" destOrd="0" parTransId="{3FD82457-BD39-4EC6-8CC2-DF53E52F4A0F}" sibTransId="{8DAE540C-B598-4D13-A1D1-9FF4CC01D140}"/>
    <dgm:cxn modelId="{F0FC2CAA-D205-4226-981B-1593899ACE25}" srcId="{2BE7024E-B567-4566-8601-CD5803547DD8}" destId="{F869E0B8-7548-4043-A834-9CBDB0338399}" srcOrd="1" destOrd="0" parTransId="{02797B48-1B4A-42A0-AD80-7FC3B897CF21}" sibTransId="{7FD47C44-8D3F-4D0C-A641-46E0CEF90C09}"/>
    <dgm:cxn modelId="{0A1A0FB8-CD3E-4773-ABD9-0DD3E280C1D5}" type="presOf" srcId="{2D8E08D4-1181-420F-A2CA-45A33FE55C88}" destId="{F6129561-13EB-4294-ACD1-180EEF17EDA5}" srcOrd="0" destOrd="0" presId="urn:microsoft.com/office/officeart/2005/8/layout/default"/>
    <dgm:cxn modelId="{93F80DE1-252E-462C-98D2-5B388A80E48E}" srcId="{2BE7024E-B567-4566-8601-CD5803547DD8}" destId="{B1B6BC90-F0E3-4A1D-B632-2E5497ECC365}" srcOrd="6" destOrd="0" parTransId="{152D43A0-F90D-4AF7-82D8-F8AB9FFA9392}" sibTransId="{23D135DC-E40F-4356-B080-041FDC0CBE0B}"/>
    <dgm:cxn modelId="{6BF1A3E2-1896-4CD4-AC4B-4F47828B56D8}" type="presOf" srcId="{D9142736-EB63-4852-BC89-B1D0ABEB3CD9}" destId="{87DD88E2-5B44-4F3F-8849-7946B9D48260}" srcOrd="0" destOrd="0" presId="urn:microsoft.com/office/officeart/2005/8/layout/default"/>
    <dgm:cxn modelId="{EFDE55EC-24CD-4CD9-B891-C09E3ACBEAF0}" type="presOf" srcId="{B1B6BC90-F0E3-4A1D-B632-2E5497ECC365}" destId="{5A39F67F-34DF-4C13-B3D1-1795DBAFAC63}" srcOrd="0" destOrd="0" presId="urn:microsoft.com/office/officeart/2005/8/layout/default"/>
    <dgm:cxn modelId="{BEDD1CFD-E671-4343-990E-2B3D3EC8A56E}" type="presOf" srcId="{A8BD55B9-8BE8-4C44-A858-8599FFE4A676}" destId="{D46E697A-C888-44C4-9E96-2978E76952A2}" srcOrd="0" destOrd="0" presId="urn:microsoft.com/office/officeart/2005/8/layout/default"/>
    <dgm:cxn modelId="{4AB4B6E0-AEA5-429C-B34D-48B0A66893A5}" type="presParOf" srcId="{66C751C7-16C9-4B1B-BEF0-CA1C68E38FB8}" destId="{83F7EBB0-DF56-4394-8674-A37A5E39B04A}" srcOrd="0" destOrd="0" presId="urn:microsoft.com/office/officeart/2005/8/layout/default"/>
    <dgm:cxn modelId="{81039BD4-B50F-4BBC-8180-C4DDBB68FE55}" type="presParOf" srcId="{66C751C7-16C9-4B1B-BEF0-CA1C68E38FB8}" destId="{5E553457-0F2C-422D-9AB7-B3D63DC41A3E}" srcOrd="1" destOrd="0" presId="urn:microsoft.com/office/officeart/2005/8/layout/default"/>
    <dgm:cxn modelId="{1B932007-AD89-4D0F-A6FE-ED78E2D960CD}" type="presParOf" srcId="{66C751C7-16C9-4B1B-BEF0-CA1C68E38FB8}" destId="{8CF3AF4A-1544-4483-BF36-AF86FCE4DC5F}" srcOrd="2" destOrd="0" presId="urn:microsoft.com/office/officeart/2005/8/layout/default"/>
    <dgm:cxn modelId="{4F4B037F-5566-44A1-A764-B02D11719F8C}" type="presParOf" srcId="{66C751C7-16C9-4B1B-BEF0-CA1C68E38FB8}" destId="{4DF0C088-89BC-4C90-A84F-1464864F3CCF}" srcOrd="3" destOrd="0" presId="urn:microsoft.com/office/officeart/2005/8/layout/default"/>
    <dgm:cxn modelId="{2528021C-F32F-451D-A2B9-12C0DA25B18B}" type="presParOf" srcId="{66C751C7-16C9-4B1B-BEF0-CA1C68E38FB8}" destId="{D46E697A-C888-44C4-9E96-2978E76952A2}" srcOrd="4" destOrd="0" presId="urn:microsoft.com/office/officeart/2005/8/layout/default"/>
    <dgm:cxn modelId="{941F3DBD-619F-409C-AA31-7B9104B7B2A0}" type="presParOf" srcId="{66C751C7-16C9-4B1B-BEF0-CA1C68E38FB8}" destId="{19363D9F-3B26-43DC-ACDA-85A59F961C0F}" srcOrd="5" destOrd="0" presId="urn:microsoft.com/office/officeart/2005/8/layout/default"/>
    <dgm:cxn modelId="{0A48B6C4-CFCD-4314-82EB-5A226564EA1C}" type="presParOf" srcId="{66C751C7-16C9-4B1B-BEF0-CA1C68E38FB8}" destId="{44B7747C-9C04-4FF9-B205-9F5547F711D7}" srcOrd="6" destOrd="0" presId="urn:microsoft.com/office/officeart/2005/8/layout/default"/>
    <dgm:cxn modelId="{08A7CCA6-8F89-4850-B8DF-66BF790D36E9}" type="presParOf" srcId="{66C751C7-16C9-4B1B-BEF0-CA1C68E38FB8}" destId="{FDC982F3-95FD-406E-AB5C-63FFB429F7DC}" srcOrd="7" destOrd="0" presId="urn:microsoft.com/office/officeart/2005/8/layout/default"/>
    <dgm:cxn modelId="{0B353E2B-C5DB-4625-9086-83BDCD053188}" type="presParOf" srcId="{66C751C7-16C9-4B1B-BEF0-CA1C68E38FB8}" destId="{87DD88E2-5B44-4F3F-8849-7946B9D48260}" srcOrd="8" destOrd="0" presId="urn:microsoft.com/office/officeart/2005/8/layout/default"/>
    <dgm:cxn modelId="{53EB7F2A-686D-43F8-93DC-947AB4A65F95}" type="presParOf" srcId="{66C751C7-16C9-4B1B-BEF0-CA1C68E38FB8}" destId="{70D2759F-29E0-4219-B9F7-8673A8FE867B}" srcOrd="9" destOrd="0" presId="urn:microsoft.com/office/officeart/2005/8/layout/default"/>
    <dgm:cxn modelId="{05BE31A1-CA67-464C-A916-0F8CA3738904}" type="presParOf" srcId="{66C751C7-16C9-4B1B-BEF0-CA1C68E38FB8}" destId="{F6129561-13EB-4294-ACD1-180EEF17EDA5}" srcOrd="10" destOrd="0" presId="urn:microsoft.com/office/officeart/2005/8/layout/default"/>
    <dgm:cxn modelId="{08181F0E-3D20-4F17-8BA2-400F66234017}" type="presParOf" srcId="{66C751C7-16C9-4B1B-BEF0-CA1C68E38FB8}" destId="{36CBE417-7586-4B72-9680-C9D286036906}" srcOrd="11" destOrd="0" presId="urn:microsoft.com/office/officeart/2005/8/layout/default"/>
    <dgm:cxn modelId="{04533DCF-ACE7-4374-8232-5A501A9FC376}" type="presParOf" srcId="{66C751C7-16C9-4B1B-BEF0-CA1C68E38FB8}" destId="{5A39F67F-34DF-4C13-B3D1-1795DBAFAC6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7EBB0-DF56-4394-8674-A37A5E39B04A}">
      <dsp:nvSpPr>
        <dsp:cNvPr id="0" name=""/>
        <dsp:cNvSpPr/>
      </dsp:nvSpPr>
      <dsp:spPr>
        <a:xfrm>
          <a:off x="3080" y="58703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u="sng" kern="1200" dirty="0">
              <a:solidFill>
                <a:schemeClr val="bg1"/>
              </a:solidFill>
            </a:rPr>
            <a:t>U.S. Immigration Policy Program</a:t>
          </a:r>
          <a:endParaRPr lang="en-US" sz="2500" u="sng" kern="1200" dirty="0">
            <a:solidFill>
              <a:schemeClr val="bg1"/>
            </a:solidFill>
          </a:endParaRPr>
        </a:p>
      </dsp:txBody>
      <dsp:txXfrm>
        <a:off x="3080" y="587032"/>
        <a:ext cx="2444055" cy="1466433"/>
      </dsp:txXfrm>
    </dsp:sp>
    <dsp:sp modelId="{8CF3AF4A-1544-4483-BF36-AF86FCE4DC5F}">
      <dsp:nvSpPr>
        <dsp:cNvPr id="0" name=""/>
        <dsp:cNvSpPr/>
      </dsp:nvSpPr>
      <dsp:spPr>
        <a:xfrm>
          <a:off x="2691541" y="587032"/>
          <a:ext cx="2444055" cy="1466433"/>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u="none"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National Center on Immigrant Integration Policy</a:t>
          </a:r>
          <a:endParaRPr lang="en-US" sz="2500" u="none" kern="1200" dirty="0">
            <a:solidFill>
              <a:schemeClr val="bg1"/>
            </a:solidFill>
          </a:endParaRPr>
        </a:p>
      </dsp:txBody>
      <dsp:txXfrm>
        <a:off x="2691541" y="587032"/>
        <a:ext cx="2444055" cy="1466433"/>
      </dsp:txXfrm>
    </dsp:sp>
    <dsp:sp modelId="{D46E697A-C888-44C4-9E96-2978E76952A2}">
      <dsp:nvSpPr>
        <dsp:cNvPr id="0" name=""/>
        <dsp:cNvSpPr/>
      </dsp:nvSpPr>
      <dsp:spPr>
        <a:xfrm>
          <a:off x="5380002" y="587032"/>
          <a:ext cx="2444055" cy="146643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u="none"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International Program</a:t>
          </a:r>
          <a:endParaRPr lang="en-US" sz="2500" u="none" kern="1200" dirty="0">
            <a:solidFill>
              <a:schemeClr val="bg1"/>
            </a:solidFill>
          </a:endParaRPr>
        </a:p>
      </dsp:txBody>
      <dsp:txXfrm>
        <a:off x="5380002" y="587032"/>
        <a:ext cx="2444055" cy="1466433"/>
      </dsp:txXfrm>
    </dsp:sp>
    <dsp:sp modelId="{44B7747C-9C04-4FF9-B205-9F5547F711D7}">
      <dsp:nvSpPr>
        <dsp:cNvPr id="0" name=""/>
        <dsp:cNvSpPr/>
      </dsp:nvSpPr>
      <dsp:spPr>
        <a:xfrm>
          <a:off x="8068463" y="587032"/>
          <a:ext cx="2444055" cy="1466433"/>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u="none"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Latin America &amp; Caribbean Initiative</a:t>
          </a:r>
          <a:endParaRPr lang="en-US" sz="2500" u="none" kern="1200" dirty="0">
            <a:solidFill>
              <a:schemeClr val="bg1"/>
            </a:solidFill>
          </a:endParaRPr>
        </a:p>
      </dsp:txBody>
      <dsp:txXfrm>
        <a:off x="8068463" y="587032"/>
        <a:ext cx="2444055" cy="1466433"/>
      </dsp:txXfrm>
    </dsp:sp>
    <dsp:sp modelId="{87DD88E2-5B44-4F3F-8849-7946B9D48260}">
      <dsp:nvSpPr>
        <dsp:cNvPr id="0" name=""/>
        <dsp:cNvSpPr/>
      </dsp:nvSpPr>
      <dsp:spPr>
        <a:xfrm>
          <a:off x="1347311" y="2297871"/>
          <a:ext cx="2444055" cy="1466433"/>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u="none"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Transatlantic Council on Migration</a:t>
          </a:r>
          <a:endParaRPr lang="en-US" sz="2500" u="none" kern="1200" dirty="0">
            <a:solidFill>
              <a:schemeClr val="bg1"/>
            </a:solidFill>
          </a:endParaRPr>
        </a:p>
      </dsp:txBody>
      <dsp:txXfrm>
        <a:off x="1347311" y="2297871"/>
        <a:ext cx="2444055" cy="1466433"/>
      </dsp:txXfrm>
    </dsp:sp>
    <dsp:sp modelId="{F6129561-13EB-4294-ACD1-180EEF17EDA5}">
      <dsp:nvSpPr>
        <dsp:cNvPr id="0" name=""/>
        <dsp:cNvSpPr/>
      </dsp:nvSpPr>
      <dsp:spPr>
        <a:xfrm>
          <a:off x="4035772" y="2297871"/>
          <a:ext cx="2444055" cy="1466433"/>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u="none"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Migration Information Source</a:t>
          </a:r>
          <a:endParaRPr lang="en-US" sz="2500" u="none" kern="1200" dirty="0">
            <a:solidFill>
              <a:schemeClr val="bg1"/>
            </a:solidFill>
          </a:endParaRPr>
        </a:p>
      </dsp:txBody>
      <dsp:txXfrm>
        <a:off x="4035772" y="2297871"/>
        <a:ext cx="2444055" cy="1466433"/>
      </dsp:txXfrm>
    </dsp:sp>
    <dsp:sp modelId="{5A39F67F-34DF-4C13-B3D1-1795DBAFAC63}">
      <dsp:nvSpPr>
        <dsp:cNvPr id="0" name=""/>
        <dsp:cNvSpPr/>
      </dsp:nvSpPr>
      <dsp:spPr>
        <a:xfrm>
          <a:off x="6724233" y="2297871"/>
          <a:ext cx="2444055" cy="1466433"/>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u="none"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Migration Data Hub</a:t>
          </a:r>
          <a:endParaRPr lang="en-US" sz="2500" u="none" kern="1200" dirty="0">
            <a:solidFill>
              <a:schemeClr val="bg1"/>
            </a:solidFill>
          </a:endParaRPr>
        </a:p>
      </dsp:txBody>
      <dsp:txXfrm>
        <a:off x="672423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0940A39-6E2A-47F1-B1DE-3C5EF13B16C0}"/>
              </a:ext>
            </a:extLst>
          </p:cNvPr>
          <p:cNvSpPr>
            <a:spLocks noGrp="1"/>
          </p:cNvSpPr>
          <p:nvPr>
            <p:ph type="ftr" sz="quarter" idx="2"/>
          </p:nvPr>
        </p:nvSpPr>
        <p:spPr>
          <a:xfrm>
            <a:off x="4" y="8772593"/>
            <a:ext cx="4151082" cy="248124"/>
          </a:xfrm>
          <a:prstGeom prst="rect">
            <a:avLst/>
          </a:prstGeom>
        </p:spPr>
        <p:txBody>
          <a:bodyPr vert="horz" lIns="93324" tIns="46662" rIns="93324" bIns="46662" rtlCol="0" anchor="b" anchorCtr="0">
            <a:spAutoFit/>
          </a:bodyPr>
          <a:lstStyle>
            <a:lvl1pPr algn="l">
              <a:defRPr sz="1000">
                <a:latin typeface="Calibri"/>
              </a:defRPr>
            </a:lvl1pPr>
          </a:lstStyle>
          <a:p>
            <a:endParaRPr lang="en-US" dirty="0"/>
          </a:p>
        </p:txBody>
      </p:sp>
      <p:sp>
        <p:nvSpPr>
          <p:cNvPr id="7" name="Date Placeholder 8">
            <a:extLst>
              <a:ext uri="{FF2B5EF4-FFF2-40B4-BE49-F238E27FC236}">
                <a16:creationId xmlns:a16="http://schemas.microsoft.com/office/drawing/2014/main" id="{FB99857B-69BF-4D95-B8FE-D0E61886A0CA}"/>
              </a:ext>
            </a:extLst>
          </p:cNvPr>
          <p:cNvSpPr>
            <a:spLocks noGrp="1"/>
          </p:cNvSpPr>
          <p:nvPr>
            <p:ph type="dt" idx="1"/>
          </p:nvPr>
        </p:nvSpPr>
        <p:spPr>
          <a:xfrm>
            <a:off x="4680856" y="8772593"/>
            <a:ext cx="925513" cy="290286"/>
          </a:xfrm>
          <a:prstGeom prst="rect">
            <a:avLst/>
          </a:prstGeom>
        </p:spPr>
        <p:txBody>
          <a:bodyPr vert="horz" lIns="91440" tIns="45720" rIns="91440" bIns="45720" rtlCol="0"/>
          <a:lstStyle>
            <a:lvl1pPr algn="r">
              <a:defRPr sz="1000"/>
            </a:lvl1pPr>
          </a:lstStyle>
          <a:p>
            <a:endParaRPr lang="en-US" dirty="0"/>
          </a:p>
        </p:txBody>
      </p:sp>
      <p:sp>
        <p:nvSpPr>
          <p:cNvPr id="8" name="Rectangle 7">
            <a:extLst>
              <a:ext uri="{FF2B5EF4-FFF2-40B4-BE49-F238E27FC236}">
                <a16:creationId xmlns:a16="http://schemas.microsoft.com/office/drawing/2014/main" id="{9C569C08-8E6E-491E-8D68-0121C96C16A6}"/>
              </a:ext>
            </a:extLst>
          </p:cNvPr>
          <p:cNvSpPr/>
          <p:nvPr/>
        </p:nvSpPr>
        <p:spPr>
          <a:xfrm>
            <a:off x="0" y="8697066"/>
            <a:ext cx="6629726" cy="61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BAFAA0A-C753-4979-8706-66E7E1D143AD}"/>
              </a:ext>
            </a:extLst>
          </p:cNvPr>
          <p:cNvSpPr txBox="1"/>
          <p:nvPr/>
        </p:nvSpPr>
        <p:spPr>
          <a:xfrm>
            <a:off x="0" y="9062879"/>
            <a:ext cx="28232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AMERICAN INSTITUTES FOR RESEARCH® | AIR.ORG</a:t>
            </a:r>
          </a:p>
        </p:txBody>
      </p:sp>
      <p:sp>
        <p:nvSpPr>
          <p:cNvPr id="10" name="Slide Number Placeholder 6">
            <a:extLst>
              <a:ext uri="{FF2B5EF4-FFF2-40B4-BE49-F238E27FC236}">
                <a16:creationId xmlns:a16="http://schemas.microsoft.com/office/drawing/2014/main" id="{8A7ACA4B-2672-449C-95EC-D4B821494F54}"/>
              </a:ext>
            </a:extLst>
          </p:cNvPr>
          <p:cNvSpPr>
            <a:spLocks noGrp="1"/>
          </p:cNvSpPr>
          <p:nvPr>
            <p:ph type="sldNum" sz="quarter" idx="3"/>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73150" y="457200"/>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0B897954-AAB2-4D80-ACAB-CAF509F7D69C}"/>
              </a:ext>
            </a:extLst>
          </p:cNvPr>
          <p:cNvSpPr txBox="1"/>
          <p:nvPr/>
        </p:nvSpPr>
        <p:spPr>
          <a:xfrm>
            <a:off x="0" y="9062879"/>
            <a:ext cx="28232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AMERICAN INSTITUTES FOR RESEARCH® | AIR.ORG</a:t>
            </a:r>
          </a:p>
        </p:txBody>
      </p:sp>
      <p:sp>
        <p:nvSpPr>
          <p:cNvPr id="7" name="Slide Number Placeholder 6"/>
          <p:cNvSpPr>
            <a:spLocks noGrp="1"/>
          </p:cNvSpPr>
          <p:nvPr>
            <p:ph type="sldNum" sz="quarter" idx="5"/>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a:p>
        </p:txBody>
      </p:sp>
      <p:sp>
        <p:nvSpPr>
          <p:cNvPr id="8" name="Slide Image Placeholder 7">
            <a:extLst>
              <a:ext uri="{FF2B5EF4-FFF2-40B4-BE49-F238E27FC236}">
                <a16:creationId xmlns:a16="http://schemas.microsoft.com/office/drawing/2014/main" id="{6337F073-C5EA-459B-8488-1FB9F055C4B6}"/>
              </a:ext>
            </a:extLst>
          </p:cNvPr>
          <p:cNvSpPr>
            <a:spLocks noGrp="1" noRot="1" noChangeAspect="1"/>
          </p:cNvSpPr>
          <p:nvPr>
            <p:ph type="sldImg"/>
          </p:nvPr>
        </p:nvSpPr>
        <p:spPr/>
      </p:sp>
      <p:sp>
        <p:nvSpPr>
          <p:cNvPr id="9" name="Notes Placeholder 8">
            <a:extLst>
              <a:ext uri="{FF2B5EF4-FFF2-40B4-BE49-F238E27FC236}">
                <a16:creationId xmlns:a16="http://schemas.microsoft.com/office/drawing/2014/main" id="{E4A1CB20-7986-4126-B90D-618734188CDB}"/>
              </a:ext>
            </a:extLst>
          </p:cNvPr>
          <p:cNvSpPr>
            <a:spLocks noGrp="1"/>
          </p:cNvSpPr>
          <p:nvPr>
            <p:ph type="body" idx="1"/>
          </p:nvPr>
        </p:nvSpPr>
        <p:spPr/>
        <p:txBody>
          <a:bodyPr/>
          <a:lstStyle/>
          <a:p>
            <a:pPr marL="457200" marR="0">
              <a:lnSpc>
                <a:spcPct val="90000"/>
              </a:lnSpc>
              <a:spcBef>
                <a:spcPts val="0"/>
              </a:spcBef>
              <a:spcAft>
                <a:spcPts val="0"/>
              </a:spcAft>
            </a:pPr>
            <a:r>
              <a:rPr lang="en-US" sz="1200" b="1" spc="-10" dirty="0">
                <a:solidFill>
                  <a:srgbClr val="006FA0"/>
                </a:solidFill>
                <a:effectLst/>
                <a:latin typeface="Calibri" panose="020F0502020204030204" pitchFamily="34" charset="0"/>
                <a:ea typeface="Calibri" panose="020F0502020204030204" pitchFamily="34" charset="0"/>
                <a:cs typeface="ITC Franklin Gothic Std MedCd"/>
              </a:rPr>
              <a:t>ENGAGE EVERYONE</a:t>
            </a:r>
            <a:endParaRPr lang="en-US" sz="1200" b="1" dirty="0">
              <a:solidFill>
                <a:srgbClr val="006F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90000"/>
              </a:lnSpc>
              <a:spcBef>
                <a:spcPts val="0"/>
              </a:spcBef>
              <a:spcAft>
                <a:spcPts val="2400"/>
              </a:spcAft>
            </a:pPr>
            <a:r>
              <a:rPr lang="en-US" sz="1200" b="0" spc="-20" dirty="0">
                <a:solidFill>
                  <a:srgbClr val="4C4C4E"/>
                </a:solidFill>
                <a:effectLst/>
                <a:latin typeface="Calibri" panose="020F0502020204030204" pitchFamily="34" charset="0"/>
                <a:ea typeface="Calibri" panose="020F0502020204030204" pitchFamily="34" charset="0"/>
                <a:cs typeface="Calibri" panose="020F0502020204030204" pitchFamily="34" charset="0"/>
              </a:rPr>
              <a:t>Consider participants’ needs (e.g., visual, auditory, sensory, cognitive, physical, and language). Establish meeting norms to encourage participation. Ask participants if they can see and hear. Designate a meeting monitor to address audio/visual issues and respond to virtual participants’ comments and questions</a:t>
            </a:r>
          </a:p>
          <a:p>
            <a:pPr marL="457200" marR="0">
              <a:lnSpc>
                <a:spcPct val="90000"/>
              </a:lnSpc>
              <a:spcBef>
                <a:spcPts val="0"/>
              </a:spcBef>
              <a:spcAft>
                <a:spcPts val="2400"/>
              </a:spcAft>
            </a:pPr>
            <a:endParaRPr lang="en-US" sz="1200" b="0" spc="-20" dirty="0">
              <a:solidFill>
                <a:srgbClr val="4C4C4E"/>
              </a:solidFill>
              <a:effectLst/>
              <a:latin typeface="Calibri" panose="020F0502020204030204" pitchFamily="34" charset="0"/>
              <a:cs typeface="Calibri" panose="020F0502020204030204" pitchFamily="34" charset="0"/>
            </a:endParaRPr>
          </a:p>
          <a:p>
            <a:pPr marL="457200" marR="0">
              <a:lnSpc>
                <a:spcPct val="90000"/>
              </a:lnSpc>
              <a:spcBef>
                <a:spcPts val="0"/>
              </a:spcBef>
              <a:spcAft>
                <a:spcPts val="0"/>
              </a:spcAft>
            </a:pPr>
            <a:r>
              <a:rPr lang="en-US" sz="1200" b="1" dirty="0">
                <a:solidFill>
                  <a:srgbClr val="006FA0"/>
                </a:solidFill>
                <a:effectLst/>
                <a:latin typeface="Calibri" panose="020F0502020204030204" pitchFamily="34" charset="0"/>
                <a:ea typeface="Calibri" panose="020F0502020204030204" pitchFamily="34" charset="0"/>
                <a:cs typeface="ITC Franklin Gothic Std MedCd"/>
              </a:rPr>
              <a:t>BE HEARD AND SEEN</a:t>
            </a:r>
            <a:endParaRPr lang="en-US" sz="1200" b="1" dirty="0">
              <a:solidFill>
                <a:srgbClr val="006F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90000"/>
              </a:lnSpc>
              <a:spcBef>
                <a:spcPts val="0"/>
              </a:spcBef>
              <a:spcAft>
                <a:spcPts val="2400"/>
              </a:spcAft>
            </a:pPr>
            <a:r>
              <a:rPr lang="en-US" sz="1200" b="0" dirty="0">
                <a:solidFill>
                  <a:srgbClr val="4C4C4E"/>
                </a:solidFill>
                <a:effectLst/>
                <a:latin typeface="Calibri" panose="020F0502020204030204" pitchFamily="34" charset="0"/>
                <a:ea typeface="Calibri" panose="020F0502020204030204" pitchFamily="34" charset="0"/>
                <a:cs typeface="Calibri" panose="020F0502020204030204" pitchFamily="34" charset="0"/>
              </a:rPr>
              <a:t>Project your voice when speaking. Permit one speaker at a time and avoid overlapping and sidebar conversations. Allow people to see your facial expressions and body language clearly. Position everyone so they can be seen on-screen. For virtual participants, promote webcam use.</a:t>
            </a:r>
          </a:p>
          <a:p>
            <a:pPr marL="457200" marR="0">
              <a:lnSpc>
                <a:spcPct val="90000"/>
              </a:lnSpc>
              <a:spcBef>
                <a:spcPts val="0"/>
              </a:spcBef>
              <a:spcAft>
                <a:spcPts val="2400"/>
              </a:spcAft>
            </a:pPr>
            <a:endParaRPr lang="en-US" sz="1200" b="0" dirty="0">
              <a:solidFill>
                <a:srgbClr val="4C4C4E"/>
              </a:solidFill>
              <a:effectLst/>
              <a:latin typeface="Calibri" panose="020F0502020204030204" pitchFamily="34" charset="0"/>
              <a:cs typeface="Calibri" panose="020F0502020204030204" pitchFamily="34" charset="0"/>
            </a:endParaRPr>
          </a:p>
          <a:p>
            <a:pPr marL="457200" marR="0">
              <a:lnSpc>
                <a:spcPct val="90000"/>
              </a:lnSpc>
              <a:spcBef>
                <a:spcPts val="0"/>
              </a:spcBef>
              <a:spcAft>
                <a:spcPts val="0"/>
              </a:spcAft>
            </a:pPr>
            <a:r>
              <a:rPr lang="en-US" sz="1200" b="1" dirty="0">
                <a:solidFill>
                  <a:srgbClr val="006FA0"/>
                </a:solidFill>
                <a:effectLst/>
                <a:latin typeface="Calibri" panose="020F0502020204030204" pitchFamily="34" charset="0"/>
                <a:ea typeface="Calibri" panose="020F0502020204030204" pitchFamily="34" charset="0"/>
                <a:cs typeface="ITC Franklin Gothic Std MedCd"/>
              </a:rPr>
              <a:t>ACKNOWLEDGE SPEAKER</a:t>
            </a:r>
          </a:p>
          <a:p>
            <a:pPr marL="457200" marR="0">
              <a:lnSpc>
                <a:spcPct val="90000"/>
              </a:lnSpc>
              <a:spcBef>
                <a:spcPts val="0"/>
              </a:spcBef>
              <a:spcAft>
                <a:spcPts val="2400"/>
              </a:spcAft>
            </a:pPr>
            <a:r>
              <a:rPr lang="en-US" sz="1200" b="0" dirty="0">
                <a:solidFill>
                  <a:srgbClr val="4C4C4E"/>
                </a:solidFill>
                <a:effectLst/>
                <a:latin typeface="Calibri" panose="020F0502020204030204" pitchFamily="34" charset="0"/>
                <a:ea typeface="Calibri" panose="020F0502020204030204" pitchFamily="34" charset="0"/>
                <a:cs typeface="Calibri" panose="020F0502020204030204" pitchFamily="34" charset="0"/>
              </a:rPr>
              <a:t>Raise your hand or provide another auditory or visual cue before speaking to identify yourself as the speaker. State your name for those who cannot see you. When asking for questions or comments, allow 5 to 7 seconds for participants to unmute phones. Be comfortable with wait time.</a:t>
            </a:r>
          </a:p>
          <a:p>
            <a:pPr marL="457200" marR="0">
              <a:lnSpc>
                <a:spcPct val="90000"/>
              </a:lnSpc>
              <a:spcBef>
                <a:spcPts val="0"/>
              </a:spcBef>
              <a:spcAft>
                <a:spcPts val="2400"/>
              </a:spcAft>
            </a:pPr>
            <a:endParaRPr lang="en-US" sz="1200" b="0" dirty="0">
              <a:solidFill>
                <a:srgbClr val="4C4C4E"/>
              </a:solidFill>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90000"/>
              </a:lnSpc>
              <a:spcBef>
                <a:spcPts val="600"/>
              </a:spcBef>
              <a:spcAft>
                <a:spcPts val="0"/>
              </a:spcAft>
            </a:pPr>
            <a:r>
              <a:rPr lang="en-US" sz="1200" b="1" dirty="0">
                <a:solidFill>
                  <a:schemeClr val="accent2"/>
                </a:solidFill>
                <a:effectLst/>
                <a:latin typeface="Calibri" panose="020F0502020204030204" pitchFamily="34" charset="0"/>
                <a:ea typeface="Calibri" panose="020F0502020204030204" pitchFamily="34" charset="0"/>
                <a:cs typeface="ITC Franklin Gothic Std MedCd"/>
              </a:rPr>
              <a:t>MAXIMIZE MICROPHONES</a:t>
            </a:r>
            <a:endParaRPr lang="en-US"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90000"/>
              </a:lnSpc>
              <a:spcBef>
                <a:spcPts val="0"/>
              </a:spcBef>
              <a:spcAft>
                <a:spcPts val="2400"/>
              </a:spcAft>
            </a:pPr>
            <a:r>
              <a:rPr lang="en-US" sz="1200" b="0" dirty="0">
                <a:solidFill>
                  <a:srgbClr val="4C4C4E"/>
                </a:solidFill>
                <a:effectLst/>
                <a:latin typeface="Calibri" panose="020F0502020204030204" pitchFamily="34" charset="0"/>
                <a:ea typeface="Calibri" panose="020F0502020204030204" pitchFamily="34" charset="0"/>
                <a:cs typeface="Calibri" panose="020F0502020204030204" pitchFamily="34" charset="0"/>
              </a:rPr>
              <a:t>Microphone(s) are needed for face-to-face and virtual meetings and are critical for engaging remote colleagues and persons with hearing loss. Set up microphone(s) for the facilitator and attendees and ensure that hand-held microphones are available for groups with audience participation. Ensure speakers are near a microphone.</a:t>
            </a:r>
          </a:p>
          <a:p>
            <a:pPr marL="457200" marR="0">
              <a:lnSpc>
                <a:spcPct val="90000"/>
              </a:lnSpc>
              <a:spcBef>
                <a:spcPts val="0"/>
              </a:spcBef>
              <a:spcAft>
                <a:spcPts val="2400"/>
              </a:spcAft>
            </a:pPr>
            <a:endParaRPr lang="en-US" sz="1200" b="0" dirty="0">
              <a:solidFill>
                <a:srgbClr val="4C4C4E"/>
              </a:solidFill>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90000"/>
              </a:lnSpc>
              <a:spcBef>
                <a:spcPts val="600"/>
              </a:spcBef>
              <a:spcAft>
                <a:spcPts val="0"/>
              </a:spcAft>
            </a:pPr>
            <a:r>
              <a:rPr lang="en-US" sz="1200" b="1" dirty="0">
                <a:solidFill>
                  <a:schemeClr val="accent2"/>
                </a:solidFill>
                <a:effectLst/>
                <a:latin typeface="Calibri" panose="020F0502020204030204" pitchFamily="34" charset="0"/>
                <a:ea typeface="Calibri" panose="020F0502020204030204" pitchFamily="34" charset="0"/>
                <a:cs typeface="ITC Franklin Gothic Std MedCd"/>
              </a:rPr>
              <a:t>MINIMIZE NOISE</a:t>
            </a:r>
            <a:endParaRPr lang="en-US"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90000"/>
              </a:lnSpc>
              <a:spcBef>
                <a:spcPts val="0"/>
              </a:spcBef>
              <a:spcAft>
                <a:spcPts val="2400"/>
              </a:spcAft>
            </a:pPr>
            <a:r>
              <a:rPr lang="en-US" sz="1200" b="0" dirty="0">
                <a:solidFill>
                  <a:srgbClr val="4C4C4E"/>
                </a:solidFill>
                <a:effectLst/>
                <a:latin typeface="Calibri" panose="020F0502020204030204" pitchFamily="34" charset="0"/>
                <a:ea typeface="Calibri" panose="020F0502020204030204" pitchFamily="34" charset="0"/>
                <a:cs typeface="Calibri" panose="020F0502020204030204" pitchFamily="34" charset="0"/>
              </a:rPr>
              <a:t>Avoid moving around or shuffling materials on a desk. Eliminate crunching or chewing noises and loud typing, which interfere with sound quality for virtual participants and are amplified by microphones and hearing aids. Speak from a stationary position to keep the audio clear. Mute your phone or computer when not speaking.</a:t>
            </a:r>
          </a:p>
          <a:p>
            <a:pPr marL="457200" marR="0">
              <a:lnSpc>
                <a:spcPct val="90000"/>
              </a:lnSpc>
              <a:spcBef>
                <a:spcPts val="0"/>
              </a:spcBef>
              <a:spcAft>
                <a:spcPts val="2400"/>
              </a:spcAft>
            </a:pPr>
            <a:endParaRPr lang="en-US" sz="1200" b="0" dirty="0">
              <a:solidFill>
                <a:srgbClr val="4C4C4E"/>
              </a:solidFill>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90000"/>
              </a:lnSpc>
              <a:spcBef>
                <a:spcPts val="600"/>
              </a:spcBef>
              <a:spcAft>
                <a:spcPts val="0"/>
              </a:spcAft>
            </a:pPr>
            <a:r>
              <a:rPr lang="en-US" sz="12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MAXIMIZE VISUAL DISPLAYS</a:t>
            </a:r>
            <a:endParaRPr lang="en-US"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90000"/>
              </a:lnSpc>
              <a:spcBef>
                <a:spcPts val="0"/>
              </a:spcBef>
              <a:spcAft>
                <a:spcPts val="0"/>
              </a:spcAft>
            </a:pPr>
            <a:r>
              <a:rPr lang="en-US" sz="1200" dirty="0">
                <a:solidFill>
                  <a:srgbClr val="4C4C4E"/>
                </a:solidFill>
                <a:effectLst/>
                <a:latin typeface="Calibri" panose="020F0502020204030204" pitchFamily="34" charset="0"/>
                <a:ea typeface="Calibri" panose="020F0502020204030204" pitchFamily="34" charset="0"/>
                <a:cs typeface="Calibri" panose="020F0502020204030204" pitchFamily="34" charset="0"/>
              </a:rPr>
              <a:t>E-mail materials in advance of meeting. Display meeting documents on-screen, and capture main discussion points verbally and visually by taking notes or using the “chat box,” Skype, or other means. If a participant asks for clarification, rephrase the content instead of repeating it. Assign a meeting notetaker so that the meeting leader and monitor can focus on engagement. Notes are also helpful for people with hearing loss who may not have heard the content.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90000"/>
              </a:lnSpc>
              <a:spcBef>
                <a:spcPts val="0"/>
              </a:spcBef>
              <a:spcAft>
                <a:spcPts val="240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90000"/>
              </a:lnSpc>
              <a:spcBef>
                <a:spcPts val="0"/>
              </a:spcBef>
              <a:spcAft>
                <a:spcPts val="240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90000"/>
              </a:lnSpc>
              <a:spcBef>
                <a:spcPts val="0"/>
              </a:spcBef>
              <a:spcAft>
                <a:spcPts val="240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2598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FDE53-C87F-4955-841C-2007DFE62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222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FDE53-C87F-4955-841C-2007DFE62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895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FDE53-C87F-4955-841C-2007DFE62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926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FDE53-C87F-4955-841C-2007DFE62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721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FDE53-C87F-4955-841C-2007DFE62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483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FDE53-C87F-4955-841C-2007DFE62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377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FDE53-C87F-4955-841C-2007DFE62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811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a:p>
        </p:txBody>
      </p:sp>
      <p:sp>
        <p:nvSpPr>
          <p:cNvPr id="8" name="Slide Image Placeholder 7">
            <a:extLst>
              <a:ext uri="{FF2B5EF4-FFF2-40B4-BE49-F238E27FC236}">
                <a16:creationId xmlns:a16="http://schemas.microsoft.com/office/drawing/2014/main" id="{6337F073-C5EA-459B-8488-1FB9F055C4B6}"/>
              </a:ext>
            </a:extLst>
          </p:cNvPr>
          <p:cNvSpPr>
            <a:spLocks noGrp="1" noRot="1" noChangeAspect="1"/>
          </p:cNvSpPr>
          <p:nvPr>
            <p:ph type="sldImg"/>
          </p:nvPr>
        </p:nvSpPr>
        <p:spPr/>
      </p:sp>
      <p:sp>
        <p:nvSpPr>
          <p:cNvPr id="9" name="Notes Placeholder 8">
            <a:extLst>
              <a:ext uri="{FF2B5EF4-FFF2-40B4-BE49-F238E27FC236}">
                <a16:creationId xmlns:a16="http://schemas.microsoft.com/office/drawing/2014/main" id="{E4A1CB20-7986-4126-B90D-618734188CDB}"/>
              </a:ext>
            </a:extLst>
          </p:cNvPr>
          <p:cNvSpPr>
            <a:spLocks noGrp="1"/>
          </p:cNvSpPr>
          <p:nvPr>
            <p:ph type="body" idx="1"/>
          </p:nvPr>
        </p:nvSpPr>
        <p:spPr/>
        <p:txBody>
          <a:bodyPr/>
          <a:lstStyle/>
          <a:p>
            <a:pPr marL="457200" marR="0">
              <a:lnSpc>
                <a:spcPct val="90000"/>
              </a:lnSpc>
              <a:spcBef>
                <a:spcPts val="0"/>
              </a:spcBef>
              <a:spcAft>
                <a:spcPts val="0"/>
              </a:spcAft>
            </a:pPr>
            <a:r>
              <a:rPr lang="en-US" sz="1200" b="1" spc="-10" dirty="0">
                <a:solidFill>
                  <a:srgbClr val="006FA0"/>
                </a:solidFill>
                <a:effectLst/>
                <a:latin typeface="Calibri" panose="020F0502020204030204" pitchFamily="34" charset="0"/>
                <a:ea typeface="Calibri" panose="020F0502020204030204" pitchFamily="34" charset="0"/>
                <a:cs typeface="ITC Franklin Gothic Std MedCd"/>
              </a:rPr>
              <a:t>ENGAGE EVERYONE</a:t>
            </a:r>
            <a:endParaRPr lang="en-US" sz="1200" b="1" dirty="0">
              <a:solidFill>
                <a:srgbClr val="006F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90000"/>
              </a:lnSpc>
              <a:spcBef>
                <a:spcPts val="0"/>
              </a:spcBef>
              <a:spcAft>
                <a:spcPts val="2400"/>
              </a:spcAft>
            </a:pPr>
            <a:r>
              <a:rPr lang="en-US" sz="1200" b="0" spc="-20" dirty="0">
                <a:solidFill>
                  <a:srgbClr val="4C4C4E"/>
                </a:solidFill>
                <a:effectLst/>
                <a:latin typeface="Calibri" panose="020F0502020204030204" pitchFamily="34" charset="0"/>
                <a:ea typeface="Calibri" panose="020F0502020204030204" pitchFamily="34" charset="0"/>
                <a:cs typeface="Calibri" panose="020F0502020204030204" pitchFamily="34" charset="0"/>
              </a:rPr>
              <a:t>Consider participants’ needs (e.g., visual, auditory, sensory, cognitive, physical, and language). Establish meeting norms to encourage participation. Ask participants if they can see and hear. Designate a meeting monitor to address audio/visual issues and respond to virtual participants’ comments and questions</a:t>
            </a:r>
          </a:p>
          <a:p>
            <a:pPr marL="457200" marR="0">
              <a:lnSpc>
                <a:spcPct val="90000"/>
              </a:lnSpc>
              <a:spcBef>
                <a:spcPts val="0"/>
              </a:spcBef>
              <a:spcAft>
                <a:spcPts val="2400"/>
              </a:spcAft>
            </a:pPr>
            <a:endParaRPr lang="en-US" sz="1200" b="0" spc="-20" dirty="0">
              <a:solidFill>
                <a:srgbClr val="4C4C4E"/>
              </a:solidFill>
              <a:effectLst/>
              <a:latin typeface="Calibri" panose="020F0502020204030204" pitchFamily="34" charset="0"/>
              <a:cs typeface="Calibri" panose="020F0502020204030204" pitchFamily="34" charset="0"/>
            </a:endParaRPr>
          </a:p>
          <a:p>
            <a:pPr marL="457200" marR="0">
              <a:lnSpc>
                <a:spcPct val="90000"/>
              </a:lnSpc>
              <a:spcBef>
                <a:spcPts val="0"/>
              </a:spcBef>
              <a:spcAft>
                <a:spcPts val="0"/>
              </a:spcAft>
            </a:pPr>
            <a:r>
              <a:rPr lang="en-US" sz="1200" b="1" dirty="0">
                <a:solidFill>
                  <a:srgbClr val="006FA0"/>
                </a:solidFill>
                <a:effectLst/>
                <a:latin typeface="Calibri" panose="020F0502020204030204" pitchFamily="34" charset="0"/>
                <a:ea typeface="Calibri" panose="020F0502020204030204" pitchFamily="34" charset="0"/>
                <a:cs typeface="ITC Franklin Gothic Std MedCd"/>
              </a:rPr>
              <a:t>BE HEARD AND SEEN</a:t>
            </a:r>
            <a:endParaRPr lang="en-US" sz="1200" b="1" dirty="0">
              <a:solidFill>
                <a:srgbClr val="006F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90000"/>
              </a:lnSpc>
              <a:spcBef>
                <a:spcPts val="0"/>
              </a:spcBef>
              <a:spcAft>
                <a:spcPts val="2400"/>
              </a:spcAft>
            </a:pPr>
            <a:r>
              <a:rPr lang="en-US" sz="1200" b="0" dirty="0">
                <a:solidFill>
                  <a:srgbClr val="4C4C4E"/>
                </a:solidFill>
                <a:effectLst/>
                <a:latin typeface="Calibri" panose="020F0502020204030204" pitchFamily="34" charset="0"/>
                <a:ea typeface="Calibri" panose="020F0502020204030204" pitchFamily="34" charset="0"/>
                <a:cs typeface="Calibri" panose="020F0502020204030204" pitchFamily="34" charset="0"/>
              </a:rPr>
              <a:t>Project your voice when speaking. Permit one speaker at a time and avoid overlapping and sidebar conversations. Allow people to see your facial expressions and body language clearly. Position everyone so they can be seen on-screen. For virtual participants, promote webcam use.</a:t>
            </a:r>
          </a:p>
          <a:p>
            <a:pPr marL="457200" marR="0">
              <a:lnSpc>
                <a:spcPct val="90000"/>
              </a:lnSpc>
              <a:spcBef>
                <a:spcPts val="0"/>
              </a:spcBef>
              <a:spcAft>
                <a:spcPts val="2400"/>
              </a:spcAft>
            </a:pPr>
            <a:endParaRPr lang="en-US" sz="1200" b="0" dirty="0">
              <a:solidFill>
                <a:srgbClr val="4C4C4E"/>
              </a:solidFill>
              <a:effectLst/>
              <a:latin typeface="Calibri" panose="020F0502020204030204" pitchFamily="34" charset="0"/>
              <a:cs typeface="Calibri" panose="020F0502020204030204" pitchFamily="34" charset="0"/>
            </a:endParaRPr>
          </a:p>
          <a:p>
            <a:pPr marL="457200" marR="0">
              <a:lnSpc>
                <a:spcPct val="90000"/>
              </a:lnSpc>
              <a:spcBef>
                <a:spcPts val="0"/>
              </a:spcBef>
              <a:spcAft>
                <a:spcPts val="0"/>
              </a:spcAft>
            </a:pPr>
            <a:r>
              <a:rPr lang="en-US" sz="1200" b="1" dirty="0">
                <a:solidFill>
                  <a:srgbClr val="006FA0"/>
                </a:solidFill>
                <a:effectLst/>
                <a:latin typeface="Calibri" panose="020F0502020204030204" pitchFamily="34" charset="0"/>
                <a:ea typeface="Calibri" panose="020F0502020204030204" pitchFamily="34" charset="0"/>
                <a:cs typeface="ITC Franklin Gothic Std MedCd"/>
              </a:rPr>
              <a:t>ACKNOWLEDGE SPEAKER</a:t>
            </a:r>
          </a:p>
          <a:p>
            <a:pPr marL="457200" marR="0">
              <a:lnSpc>
                <a:spcPct val="90000"/>
              </a:lnSpc>
              <a:spcBef>
                <a:spcPts val="0"/>
              </a:spcBef>
              <a:spcAft>
                <a:spcPts val="2400"/>
              </a:spcAft>
            </a:pPr>
            <a:r>
              <a:rPr lang="en-US" sz="1200" b="0" dirty="0">
                <a:solidFill>
                  <a:srgbClr val="4C4C4E"/>
                </a:solidFill>
                <a:effectLst/>
                <a:latin typeface="Calibri" panose="020F0502020204030204" pitchFamily="34" charset="0"/>
                <a:ea typeface="Calibri" panose="020F0502020204030204" pitchFamily="34" charset="0"/>
                <a:cs typeface="Calibri" panose="020F0502020204030204" pitchFamily="34" charset="0"/>
              </a:rPr>
              <a:t>Raise your hand or provide another auditory or visual cue before speaking to identify yourself as the speaker. State your name for those who cannot see you. When asking for questions or comments, allow 5 to 7 seconds for participants to unmute phones. Be comfortable with wait time.</a:t>
            </a:r>
          </a:p>
          <a:p>
            <a:pPr marL="457200" marR="0">
              <a:lnSpc>
                <a:spcPct val="90000"/>
              </a:lnSpc>
              <a:spcBef>
                <a:spcPts val="0"/>
              </a:spcBef>
              <a:spcAft>
                <a:spcPts val="2400"/>
              </a:spcAft>
            </a:pPr>
            <a:endParaRPr lang="en-US" sz="1200" b="0" dirty="0">
              <a:solidFill>
                <a:srgbClr val="4C4C4E"/>
              </a:solidFill>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90000"/>
              </a:lnSpc>
              <a:spcBef>
                <a:spcPts val="600"/>
              </a:spcBef>
              <a:spcAft>
                <a:spcPts val="0"/>
              </a:spcAft>
            </a:pPr>
            <a:r>
              <a:rPr lang="en-US" sz="1200" b="1" dirty="0">
                <a:solidFill>
                  <a:schemeClr val="accent2"/>
                </a:solidFill>
                <a:effectLst/>
                <a:latin typeface="Calibri" panose="020F0502020204030204" pitchFamily="34" charset="0"/>
                <a:ea typeface="Calibri" panose="020F0502020204030204" pitchFamily="34" charset="0"/>
                <a:cs typeface="ITC Franklin Gothic Std MedCd"/>
              </a:rPr>
              <a:t>MAXIMIZE MICROPHONES</a:t>
            </a:r>
            <a:endParaRPr lang="en-US"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90000"/>
              </a:lnSpc>
              <a:spcBef>
                <a:spcPts val="0"/>
              </a:spcBef>
              <a:spcAft>
                <a:spcPts val="2400"/>
              </a:spcAft>
            </a:pPr>
            <a:r>
              <a:rPr lang="en-US" sz="1200" b="0" dirty="0">
                <a:solidFill>
                  <a:srgbClr val="4C4C4E"/>
                </a:solidFill>
                <a:effectLst/>
                <a:latin typeface="Calibri" panose="020F0502020204030204" pitchFamily="34" charset="0"/>
                <a:ea typeface="Calibri" panose="020F0502020204030204" pitchFamily="34" charset="0"/>
                <a:cs typeface="Calibri" panose="020F0502020204030204" pitchFamily="34" charset="0"/>
              </a:rPr>
              <a:t>Microphone(s) are needed for face-to-face and virtual meetings and are critical for engaging remote colleagues and persons with hearing loss. Set up microphone(s) for the facilitator and attendees and ensure that hand-held microphones are available for groups with audience participation. Ensure speakers are near a microphone.</a:t>
            </a:r>
          </a:p>
          <a:p>
            <a:pPr marL="457200" marR="0">
              <a:lnSpc>
                <a:spcPct val="90000"/>
              </a:lnSpc>
              <a:spcBef>
                <a:spcPts val="0"/>
              </a:spcBef>
              <a:spcAft>
                <a:spcPts val="2400"/>
              </a:spcAft>
            </a:pPr>
            <a:endParaRPr lang="en-US" sz="1200" b="0" dirty="0">
              <a:solidFill>
                <a:srgbClr val="4C4C4E"/>
              </a:solidFill>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90000"/>
              </a:lnSpc>
              <a:spcBef>
                <a:spcPts val="600"/>
              </a:spcBef>
              <a:spcAft>
                <a:spcPts val="0"/>
              </a:spcAft>
            </a:pPr>
            <a:r>
              <a:rPr lang="en-US" sz="1200" b="1" dirty="0">
                <a:solidFill>
                  <a:schemeClr val="accent2"/>
                </a:solidFill>
                <a:effectLst/>
                <a:latin typeface="Calibri" panose="020F0502020204030204" pitchFamily="34" charset="0"/>
                <a:ea typeface="Calibri" panose="020F0502020204030204" pitchFamily="34" charset="0"/>
                <a:cs typeface="ITC Franklin Gothic Std MedCd"/>
              </a:rPr>
              <a:t>MINIMIZE NOISE</a:t>
            </a:r>
            <a:endParaRPr lang="en-US"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90000"/>
              </a:lnSpc>
              <a:spcBef>
                <a:spcPts val="0"/>
              </a:spcBef>
              <a:spcAft>
                <a:spcPts val="2400"/>
              </a:spcAft>
            </a:pPr>
            <a:r>
              <a:rPr lang="en-US" sz="1200" b="0" dirty="0">
                <a:solidFill>
                  <a:srgbClr val="4C4C4E"/>
                </a:solidFill>
                <a:effectLst/>
                <a:latin typeface="Calibri" panose="020F0502020204030204" pitchFamily="34" charset="0"/>
                <a:ea typeface="Calibri" panose="020F0502020204030204" pitchFamily="34" charset="0"/>
                <a:cs typeface="Calibri" panose="020F0502020204030204" pitchFamily="34" charset="0"/>
              </a:rPr>
              <a:t>Avoid moving around or shuffling materials on a desk. Eliminate crunching or chewing noises and loud typing, which interfere with sound quality for virtual participants and are amplified by microphones and hearing aids. Speak from a stationary position to keep the audio clear. Mute your phone or computer when not speaking.</a:t>
            </a:r>
          </a:p>
          <a:p>
            <a:pPr marL="457200" marR="0">
              <a:lnSpc>
                <a:spcPct val="90000"/>
              </a:lnSpc>
              <a:spcBef>
                <a:spcPts val="0"/>
              </a:spcBef>
              <a:spcAft>
                <a:spcPts val="2400"/>
              </a:spcAft>
            </a:pPr>
            <a:endParaRPr lang="en-US" sz="1200" b="0" dirty="0">
              <a:solidFill>
                <a:srgbClr val="4C4C4E"/>
              </a:solidFill>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90000"/>
              </a:lnSpc>
              <a:spcBef>
                <a:spcPts val="600"/>
              </a:spcBef>
              <a:spcAft>
                <a:spcPts val="0"/>
              </a:spcAft>
            </a:pPr>
            <a:r>
              <a:rPr lang="en-US" sz="12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MAXIMIZE VISUAL DISPLAYS</a:t>
            </a:r>
            <a:endParaRPr lang="en-US"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90000"/>
              </a:lnSpc>
              <a:spcBef>
                <a:spcPts val="0"/>
              </a:spcBef>
              <a:spcAft>
                <a:spcPts val="0"/>
              </a:spcAft>
            </a:pPr>
            <a:r>
              <a:rPr lang="en-US" sz="1200" dirty="0">
                <a:solidFill>
                  <a:srgbClr val="4C4C4E"/>
                </a:solidFill>
                <a:effectLst/>
                <a:latin typeface="Calibri" panose="020F0502020204030204" pitchFamily="34" charset="0"/>
                <a:ea typeface="Calibri" panose="020F0502020204030204" pitchFamily="34" charset="0"/>
                <a:cs typeface="Calibri" panose="020F0502020204030204" pitchFamily="34" charset="0"/>
              </a:rPr>
              <a:t>E-mail materials in advance of meeting. Display meeting documents on-screen, and capture main discussion points verbally and visually by taking notes or using the “chat box,” Skype, or other means. If a participant asks for clarification, rephrase the content instead of repeating it. Assign a meeting notetaker so that the meeting leader and monitor can focus on engagement. Notes are also helpful for people with hearing loss who may not have heard the content.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90000"/>
              </a:lnSpc>
              <a:spcBef>
                <a:spcPts val="0"/>
              </a:spcBef>
              <a:spcAft>
                <a:spcPts val="240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90000"/>
              </a:lnSpc>
              <a:spcBef>
                <a:spcPts val="0"/>
              </a:spcBef>
              <a:spcAft>
                <a:spcPts val="240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90000"/>
              </a:lnSpc>
              <a:spcBef>
                <a:spcPts val="0"/>
              </a:spcBef>
              <a:spcAft>
                <a:spcPts val="240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747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FDE53-C87F-4955-841C-2007DFE62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84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FDE53-C87F-4955-841C-2007DFE62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39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FDE53-C87F-4955-841C-2007DFE62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941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FDE53-C87F-4955-841C-2007DFE62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806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FDE53-C87F-4955-841C-2007DFE62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866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FDE53-C87F-4955-841C-2007DFE62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53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FDE53-C87F-4955-841C-2007DFE62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558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FDE53-C87F-4955-841C-2007DFE62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816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descr="Logo of American Institutes for Research. Advancing Evidence. Improving Lives.">
            <a:extLst>
              <a:ext uri="{FF2B5EF4-FFF2-40B4-BE49-F238E27FC236}">
                <a16:creationId xmlns:a16="http://schemas.microsoft.com/office/drawing/2014/main" id="{1BB51598-7A40-455E-9938-488362FFB555}"/>
              </a:ext>
            </a:extLst>
          </p:cNvPr>
          <p:cNvPicPr>
            <a:picLocks noChangeAspect="1"/>
          </p:cNvPicPr>
          <p:nvPr userDrawn="1"/>
        </p:nvPicPr>
        <p:blipFill>
          <a:blip r:embed="rId3"/>
          <a:stretch>
            <a:fillRect/>
          </a:stretch>
        </p:blipFill>
        <p:spPr>
          <a:xfrm>
            <a:off x="9506712" y="549514"/>
            <a:ext cx="1847088" cy="935126"/>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882407"/>
            <a:ext cx="11139854" cy="2002977"/>
          </a:xfrm>
        </p:spPr>
        <p:txBody>
          <a:bodyPr anchor="b">
            <a:normAutofit/>
          </a:bodyPr>
          <a:lstStyle>
            <a:lvl1pPr algn="l">
              <a:defRPr sz="4800" b="0">
                <a:solidFill>
                  <a:schemeClr val="bg1"/>
                </a:solidFill>
                <a:latin typeface="+mj-lt"/>
                <a:ea typeface="Tahoma" panose="020B0604030504040204" pitchFamily="34" charset="0"/>
                <a:cs typeface="Arial" panose="020B0604020202020204" pitchFamily="34" charset="0"/>
              </a:defRPr>
            </a:lvl1pPr>
          </a:lstStyle>
          <a:p>
            <a:r>
              <a:rPr lang="en-US" dirty="0"/>
              <a:t>Presentation Title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457200"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457200" y="3276600"/>
            <a:ext cx="11139488" cy="695325"/>
          </a:xfrm>
        </p:spPr>
        <p:txBody>
          <a:bodyPr>
            <a:normAutofit/>
          </a:bodyPr>
          <a:lstStyle>
            <a:lvl1pPr marL="0" indent="0">
              <a:buNone/>
              <a:defRPr sz="28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dirty="0"/>
              <a:t>Presentation Subtitle</a:t>
            </a:r>
          </a:p>
        </p:txBody>
      </p:sp>
      <p:sp>
        <p:nvSpPr>
          <p:cNvPr id="12" name="Presenters 3">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457200" y="4128534"/>
            <a:ext cx="11139488" cy="791308"/>
          </a:xfrm>
        </p:spPr>
        <p:txBody>
          <a:bodyPr>
            <a:normAutofit/>
          </a:bodyPr>
          <a:lstStyle>
            <a:lvl1pPr marL="0" indent="0">
              <a:buNone/>
              <a:defRPr sz="16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dirty="0"/>
              <a:t>Presenter’s Name | Presenter’s Name | Presenter’s Name or</a:t>
            </a:r>
            <a:br>
              <a:rPr lang="en-US" dirty="0"/>
            </a:br>
            <a:r>
              <a:rPr lang="en-US" dirty="0"/>
              <a:t>Presenter’s Name, Title | Presenter’s Name, Title</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457200" y="4990328"/>
            <a:ext cx="11139488" cy="1016633"/>
          </a:xfrm>
        </p:spPr>
        <p:txBody>
          <a:bodyPr>
            <a:normAutofit/>
          </a:bodyPr>
          <a:lstStyle>
            <a:lvl1pPr marL="0" indent="0">
              <a:buNone/>
              <a:defRPr sz="20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dirty="0"/>
              <a:t>Presentation Purpose or Location | Month 2021</a:t>
            </a:r>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457200" y="6385023"/>
            <a:ext cx="6096000" cy="276999"/>
          </a:xfrm>
          <a:prstGeom prst="rect">
            <a:avLst/>
          </a:prstGeom>
          <a:noFill/>
        </p:spPr>
        <p:txBody>
          <a:bodyPr wrap="square" lIns="0" anchor="b">
            <a:spAutoFit/>
          </a:bodyPr>
          <a:lstStyle/>
          <a:p>
            <a:pPr algn="l"/>
            <a:r>
              <a:rPr lang="en-US" sz="1200" b="0" i="0" spc="200" dirty="0">
                <a:solidFill>
                  <a:srgbClr val="D1EEFC"/>
                </a:solidFill>
                <a:latin typeface="Calibri"/>
                <a:ea typeface="Calibri"/>
                <a:cs typeface="Calibri"/>
              </a:rPr>
              <a:t>AMERICAN INSTITUTES FOR RESEARCH® | AIR.ORG</a:t>
            </a:r>
          </a:p>
        </p:txBody>
      </p:sp>
      <p:sp>
        <p:nvSpPr>
          <p:cNvPr id="16" name="Rectangle 15">
            <a:extLst>
              <a:ext uri="{FF2B5EF4-FFF2-40B4-BE49-F238E27FC236}">
                <a16:creationId xmlns:a16="http://schemas.microsoft.com/office/drawing/2014/main" id="{334C93F6-2B7A-4A6F-AC53-16A48FFC9FE9}"/>
              </a:ext>
            </a:extLst>
          </p:cNvPr>
          <p:cNvSpPr/>
          <p:nvPr userDrawn="1"/>
        </p:nvSpPr>
        <p:spPr>
          <a:xfrm>
            <a:off x="5638800" y="6415800"/>
            <a:ext cx="6096000" cy="215444"/>
          </a:xfrm>
          <a:prstGeom prst="rect">
            <a:avLst/>
          </a:prstGeom>
        </p:spPr>
        <p:txBody>
          <a:bodyPr rIns="0" anchor="b">
            <a:spAutoFit/>
          </a:bodyPr>
          <a:lstStyle/>
          <a:p>
            <a:pPr algn="r"/>
            <a:r>
              <a:rPr lang="en-US" sz="800" dirty="0">
                <a:solidFill>
                  <a:srgbClr val="D1EEFC"/>
                </a:solidFill>
              </a:rPr>
              <a:t>Copyright © 2021 American Institutes for Research®. All rights reserved.</a:t>
            </a:r>
          </a:p>
        </p:txBody>
      </p:sp>
    </p:spTree>
    <p:extLst>
      <p:ext uri="{BB962C8B-B14F-4D97-AF65-F5344CB8AC3E}">
        <p14:creationId xmlns:p14="http://schemas.microsoft.com/office/powerpoint/2010/main" val="3032173319"/>
      </p:ext>
    </p:extLst>
  </p:cSld>
  <p:clrMapOvr>
    <a:masterClrMapping/>
  </p:clrMapOvr>
  <p:extLst>
    <p:ext uri="{DCECCB84-F9BA-43D5-87BE-67443E8EF086}">
      <p15:sldGuideLst xmlns:p15="http://schemas.microsoft.com/office/powerpoint/2012/main">
        <p15:guide id="1" orient="horz" pos="37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Left Dar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0" y="0"/>
            <a:ext cx="5698067" cy="6208111"/>
          </a:xfrm>
          <a:solidFill>
            <a:schemeClr val="bg2">
              <a:lumMod val="90000"/>
            </a:schemeClr>
          </a:solidFill>
        </p:spPr>
        <p:txBody>
          <a:bodyPr anchor="ctr" anchorCtr="0"/>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6094474" y="0"/>
            <a:ext cx="5638801" cy="1051560"/>
          </a:xfrm>
        </p:spPr>
        <p:txBody>
          <a:bodyPr/>
          <a:lstStyle>
            <a:lvl1pPr>
              <a:defRPr/>
            </a:lvl1pPr>
          </a:lstStyle>
          <a:p>
            <a:r>
              <a:rPr lang="en-US" dirty="0"/>
              <a:t>Photo Left</a:t>
            </a:r>
          </a:p>
        </p:txBody>
      </p:sp>
      <p:cxnSp>
        <p:nvCxnSpPr>
          <p:cNvPr id="11" name="Straight Connector 10">
            <a:extLst>
              <a:ext uri="{FF2B5EF4-FFF2-40B4-BE49-F238E27FC236}">
                <a16:creationId xmlns:a16="http://schemas.microsoft.com/office/drawing/2014/main" id="{3463AA1A-FDB4-2E48-934E-B816933F6C1B}"/>
              </a:ext>
            </a:extLst>
          </p:cNvPr>
          <p:cNvCxnSpPr/>
          <p:nvPr userDrawn="1"/>
        </p:nvCxnSpPr>
        <p:spPr>
          <a:xfrm>
            <a:off x="6096000" y="1193858"/>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CFB4CE17-B9A2-4429-8BEA-8DAC33B7CC82}"/>
              </a:ext>
            </a:extLst>
          </p:cNvPr>
          <p:cNvSpPr>
            <a:spLocks noGrp="1"/>
          </p:cNvSpPr>
          <p:nvPr>
            <p:ph sz="quarter" idx="19"/>
          </p:nvPr>
        </p:nvSpPr>
        <p:spPr>
          <a:xfrm>
            <a:off x="6094413" y="1307592"/>
            <a:ext cx="5640387" cy="4498848"/>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6096001" y="5806440"/>
            <a:ext cx="5638799" cy="365125"/>
          </a:xfrm>
        </p:spPr>
        <p:txBody>
          <a:bodyPr>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5" name="Slide Number Placeholder 4">
            <a:extLst>
              <a:ext uri="{FF2B5EF4-FFF2-40B4-BE49-F238E27FC236}">
                <a16:creationId xmlns:a16="http://schemas.microsoft.com/office/drawing/2014/main" id="{41C581C5-40E2-4DC5-A181-097153206578}"/>
              </a:ext>
            </a:extLst>
          </p:cNvPr>
          <p:cNvSpPr>
            <a:spLocks noGrp="1"/>
          </p:cNvSpPr>
          <p:nvPr>
            <p:ph type="sldNum" sz="quarter" idx="17"/>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3165764189"/>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lgn="l">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p:txBody>
          <a:bodyPr/>
          <a:lstStyle>
            <a:lvl1pPr>
              <a:defRPr/>
            </a:lvl1pPr>
          </a:lstStyle>
          <a:p>
            <a:r>
              <a:rPr lang="en-US" dirty="0"/>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p:cNvSpPr>
          <p:nvPr>
            <p:ph type="pic" sz="quarter" idx="15" hasCustomPrompt="1"/>
          </p:nvPr>
        </p:nvSpPr>
        <p:spPr>
          <a:xfrm>
            <a:off x="457200"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457200"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457200"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8" name="Picture Placeholder 1">
            <a:extLst>
              <a:ext uri="{FF2B5EF4-FFF2-40B4-BE49-F238E27FC236}">
                <a16:creationId xmlns:a16="http://schemas.microsoft.com/office/drawing/2014/main" id="{C9EDA36B-2EA5-455F-BB16-5B219282D342}"/>
              </a:ext>
            </a:extLst>
          </p:cNvPr>
          <p:cNvSpPr>
            <a:spLocks noGrp="1"/>
          </p:cNvSpPr>
          <p:nvPr>
            <p:ph type="pic" sz="quarter" idx="24" hasCustomPrompt="1"/>
          </p:nvPr>
        </p:nvSpPr>
        <p:spPr>
          <a:xfrm>
            <a:off x="2412492"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2412492"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2412492"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1" name="Picture Placeholder 1">
            <a:extLst>
              <a:ext uri="{FF2B5EF4-FFF2-40B4-BE49-F238E27FC236}">
                <a16:creationId xmlns:a16="http://schemas.microsoft.com/office/drawing/2014/main" id="{94A80552-9B52-42DF-BE3A-6F065118F72B}"/>
              </a:ext>
            </a:extLst>
          </p:cNvPr>
          <p:cNvSpPr>
            <a:spLocks noGrp="1"/>
          </p:cNvSpPr>
          <p:nvPr>
            <p:ph type="pic" sz="quarter" idx="27" hasCustomPrompt="1"/>
          </p:nvPr>
        </p:nvSpPr>
        <p:spPr>
          <a:xfrm>
            <a:off x="4367784"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4367784"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4367784"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4" name="Picture Placeholder 1">
            <a:extLst>
              <a:ext uri="{FF2B5EF4-FFF2-40B4-BE49-F238E27FC236}">
                <a16:creationId xmlns:a16="http://schemas.microsoft.com/office/drawing/2014/main" id="{8F6ABA03-6543-489D-8F50-07455BA0EAC8}"/>
              </a:ext>
            </a:extLst>
          </p:cNvPr>
          <p:cNvSpPr>
            <a:spLocks noGrp="1"/>
          </p:cNvSpPr>
          <p:nvPr>
            <p:ph type="pic" sz="quarter" idx="30" hasCustomPrompt="1"/>
          </p:nvPr>
        </p:nvSpPr>
        <p:spPr>
          <a:xfrm>
            <a:off x="6323076"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6323076"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6323076"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7" name="Picture Placeholder 1">
            <a:extLst>
              <a:ext uri="{FF2B5EF4-FFF2-40B4-BE49-F238E27FC236}">
                <a16:creationId xmlns:a16="http://schemas.microsoft.com/office/drawing/2014/main" id="{B2BDDD79-4490-4D9E-9B39-39E28D7CCA35}"/>
              </a:ext>
            </a:extLst>
          </p:cNvPr>
          <p:cNvSpPr>
            <a:spLocks noGrp="1"/>
          </p:cNvSpPr>
          <p:nvPr>
            <p:ph type="pic" sz="quarter" idx="33" hasCustomPrompt="1"/>
          </p:nvPr>
        </p:nvSpPr>
        <p:spPr>
          <a:xfrm>
            <a:off x="8278368"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8" name="Name 1">
            <a:extLst>
              <a:ext uri="{FF2B5EF4-FFF2-40B4-BE49-F238E27FC236}">
                <a16:creationId xmlns:a16="http://schemas.microsoft.com/office/drawing/2014/main" id="{82FD11C7-7338-4E05-B94D-F2971009CD29}"/>
              </a:ext>
            </a:extLst>
          </p:cNvPr>
          <p:cNvSpPr>
            <a:spLocks noGrp="1"/>
          </p:cNvSpPr>
          <p:nvPr>
            <p:ph type="body" sz="quarter" idx="34" hasCustomPrompt="1"/>
          </p:nvPr>
        </p:nvSpPr>
        <p:spPr>
          <a:xfrm>
            <a:off x="8278368"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19" name="Bio 1">
            <a:extLst>
              <a:ext uri="{FF2B5EF4-FFF2-40B4-BE49-F238E27FC236}">
                <a16:creationId xmlns:a16="http://schemas.microsoft.com/office/drawing/2014/main" id="{E29B2798-CB3B-4033-939D-055CF6204693}"/>
              </a:ext>
            </a:extLst>
          </p:cNvPr>
          <p:cNvSpPr>
            <a:spLocks noGrp="1"/>
          </p:cNvSpPr>
          <p:nvPr>
            <p:ph type="body" sz="quarter" idx="35" hasCustomPrompt="1"/>
          </p:nvPr>
        </p:nvSpPr>
        <p:spPr>
          <a:xfrm>
            <a:off x="8278368"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0" name="Picture Placeholder 1">
            <a:extLst>
              <a:ext uri="{FF2B5EF4-FFF2-40B4-BE49-F238E27FC236}">
                <a16:creationId xmlns:a16="http://schemas.microsoft.com/office/drawing/2014/main" id="{BDD1A934-37B7-4E46-B4C9-E4EC3F62FDAD}"/>
              </a:ext>
            </a:extLst>
          </p:cNvPr>
          <p:cNvSpPr>
            <a:spLocks noGrp="1"/>
          </p:cNvSpPr>
          <p:nvPr>
            <p:ph type="pic" sz="quarter" idx="36" hasCustomPrompt="1"/>
          </p:nvPr>
        </p:nvSpPr>
        <p:spPr>
          <a:xfrm>
            <a:off x="10233660"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1" name="Name 1">
            <a:extLst>
              <a:ext uri="{FF2B5EF4-FFF2-40B4-BE49-F238E27FC236}">
                <a16:creationId xmlns:a16="http://schemas.microsoft.com/office/drawing/2014/main" id="{A9B07209-5A96-4A39-AE90-D19B76B6E58C}"/>
              </a:ext>
            </a:extLst>
          </p:cNvPr>
          <p:cNvSpPr>
            <a:spLocks noGrp="1"/>
          </p:cNvSpPr>
          <p:nvPr>
            <p:ph type="body" sz="quarter" idx="37" hasCustomPrompt="1"/>
          </p:nvPr>
        </p:nvSpPr>
        <p:spPr>
          <a:xfrm>
            <a:off x="10233660"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22" name="Bio 1">
            <a:extLst>
              <a:ext uri="{FF2B5EF4-FFF2-40B4-BE49-F238E27FC236}">
                <a16:creationId xmlns:a16="http://schemas.microsoft.com/office/drawing/2014/main" id="{5C9AE779-EC12-4A16-A99F-6148516C6D67}"/>
              </a:ext>
            </a:extLst>
          </p:cNvPr>
          <p:cNvSpPr>
            <a:spLocks noGrp="1"/>
          </p:cNvSpPr>
          <p:nvPr>
            <p:ph type="body" sz="quarter" idx="38" hasCustomPrompt="1"/>
          </p:nvPr>
        </p:nvSpPr>
        <p:spPr>
          <a:xfrm>
            <a:off x="10233660"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3" name="Slide Number Placeholder 22">
            <a:extLst>
              <a:ext uri="{FF2B5EF4-FFF2-40B4-BE49-F238E27FC236}">
                <a16:creationId xmlns:a16="http://schemas.microsoft.com/office/drawing/2014/main" id="{1BABF265-52E5-49FF-83ED-1A0A9936A888}"/>
              </a:ext>
            </a:extLst>
          </p:cNvPr>
          <p:cNvSpPr>
            <a:spLocks noGrp="1"/>
          </p:cNvSpPr>
          <p:nvPr>
            <p:ph type="sldNum" sz="quarter" idx="40"/>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2997982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ferences Dark">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457200" y="1389888"/>
            <a:ext cx="11274552" cy="4498848"/>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3" name="Slide Number Placeholder 2">
            <a:extLst>
              <a:ext uri="{FF2B5EF4-FFF2-40B4-BE49-F238E27FC236}">
                <a16:creationId xmlns:a16="http://schemas.microsoft.com/office/drawing/2014/main" id="{7A73AB09-0ADC-48EF-A7DF-DE4E3B7F9E6F}"/>
              </a:ext>
            </a:extLst>
          </p:cNvPr>
          <p:cNvSpPr>
            <a:spLocks noGrp="1"/>
          </p:cNvSpPr>
          <p:nvPr>
            <p:ph type="sldNum" sz="quarter" idx="15"/>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3416023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882407"/>
            <a:ext cx="7018421" cy="2002977"/>
          </a:xfrm>
        </p:spPr>
        <p:txBody>
          <a:bodyPr anchor="b">
            <a:normAutofit/>
          </a:bodyPr>
          <a:lstStyle>
            <a:lvl1pPr algn="l">
              <a:defRPr sz="2400" b="0">
                <a:solidFill>
                  <a:schemeClr val="bg1"/>
                </a:solidFill>
                <a:latin typeface="+mj-lt"/>
                <a:ea typeface="Tahoma" panose="020B0604030504040204" pitchFamily="34" charset="0"/>
                <a:cs typeface="Arial" panose="020B0604020202020204" pitchFamily="34" charset="0"/>
              </a:defRPr>
            </a:lvl1pPr>
          </a:lstStyle>
          <a:p>
            <a:r>
              <a:rPr lang="en-US" dirty="0"/>
              <a:t>Presenter’s Name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199" y="3356915"/>
            <a:ext cx="6939941" cy="1904895"/>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Job Title</a:t>
            </a:r>
            <a:br>
              <a:rPr lang="en-US" dirty="0"/>
            </a:br>
            <a:r>
              <a:rPr lang="en-US" dirty="0"/>
              <a:t>202.403.XXXX</a:t>
            </a:r>
            <a:br>
              <a:rPr lang="en-US" dirty="0"/>
            </a:br>
            <a:r>
              <a:rPr lang="en-US" dirty="0"/>
              <a:t>email.address@air.org</a:t>
            </a:r>
          </a:p>
        </p:txBody>
      </p:sp>
      <p:pic>
        <p:nvPicPr>
          <p:cNvPr id="9" name="Picture 8" descr="Logo of American Institutes for Research. Advancing Evidence. Improving Lives.">
            <a:extLst>
              <a:ext uri="{FF2B5EF4-FFF2-40B4-BE49-F238E27FC236}">
                <a16:creationId xmlns:a16="http://schemas.microsoft.com/office/drawing/2014/main" id="{F723C159-3BBE-C54D-9392-2FCBB0C4E7A9}"/>
              </a:ext>
            </a:extLst>
          </p:cNvPr>
          <p:cNvPicPr>
            <a:picLocks noChangeAspect="1"/>
          </p:cNvPicPr>
          <p:nvPr userDrawn="1"/>
        </p:nvPicPr>
        <p:blipFill>
          <a:blip r:embed="rId3"/>
          <a:stretch>
            <a:fillRect/>
          </a:stretch>
        </p:blipFill>
        <p:spPr>
          <a:xfrm>
            <a:off x="9508857" y="549514"/>
            <a:ext cx="1844943" cy="934474"/>
          </a:xfrm>
          <a:prstGeom prst="rect">
            <a:avLst/>
          </a:prstGeom>
        </p:spPr>
      </p:pic>
      <p:sp>
        <p:nvSpPr>
          <p:cNvPr id="10" name="TextBox 9">
            <a:extLst>
              <a:ext uri="{FF2B5EF4-FFF2-40B4-BE49-F238E27FC236}">
                <a16:creationId xmlns:a16="http://schemas.microsoft.com/office/drawing/2014/main" id="{6D35682F-2DFC-6D4A-9319-B6DB0F0EC6C2}"/>
              </a:ext>
            </a:extLst>
          </p:cNvPr>
          <p:cNvSpPr txBox="1"/>
          <p:nvPr userDrawn="1"/>
        </p:nvSpPr>
        <p:spPr>
          <a:xfrm>
            <a:off x="457200" y="5721829"/>
            <a:ext cx="6096000" cy="276999"/>
          </a:xfrm>
          <a:prstGeom prst="rect">
            <a:avLst/>
          </a:prstGeom>
          <a:noFill/>
        </p:spPr>
        <p:txBody>
          <a:bodyPr wrap="square" lIns="0" anchor="b">
            <a:spAutoFit/>
          </a:bodyPr>
          <a:lstStyle/>
          <a:p>
            <a:pPr algn="l"/>
            <a:r>
              <a:rPr lang="en-US" sz="1200" b="0" i="0" spc="200" dirty="0">
                <a:solidFill>
                  <a:srgbClr val="D1EEFC"/>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457200"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7ABF179-7A3C-CB4D-A769-D7B523E3AB0A}"/>
              </a:ext>
            </a:extLst>
          </p:cNvPr>
          <p:cNvSpPr txBox="1">
            <a:spLocks/>
          </p:cNvSpPr>
          <p:nvPr userDrawn="1"/>
        </p:nvSpPr>
        <p:spPr>
          <a:xfrm>
            <a:off x="457200" y="5958723"/>
            <a:ext cx="9051657" cy="670868"/>
          </a:xfrm>
          <a:prstGeom prst="rect">
            <a:avLst/>
          </a:prstGeom>
        </p:spPr>
        <p:txBody>
          <a:bodyPr l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2"/>
                </a:solidFill>
              </a:rPr>
              <a:t>Notice of Trademark: “American Institutes for Research” and “AIR” are registered trademarks. All other brand, product, or company names are trademarks or registered trademarks of their respective owners.</a:t>
            </a:r>
          </a:p>
          <a:p>
            <a:endParaRPr lang="en-US" sz="800" dirty="0">
              <a:solidFill>
                <a:schemeClr val="bg2"/>
              </a:solidFill>
            </a:endParaRPr>
          </a:p>
          <a:p>
            <a:r>
              <a:rPr lang="en-US" sz="800" dirty="0">
                <a:solidFill>
                  <a:schemeClr val="bg2"/>
                </a:solidFill>
              </a:rPr>
              <a:t>Copyright © 2021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p>
        </p:txBody>
      </p: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11020375" y="6487051"/>
            <a:ext cx="613950" cy="142540"/>
          </a:xfrm>
        </p:spPr>
        <p:txBody>
          <a:bodyPr wrap="none" lIns="0" tIns="0" rIns="0" bIns="0" anchor="b" anchorCtr="0">
            <a:spAutoFit/>
          </a:bodyPr>
          <a:lstStyle>
            <a:lvl1pPr marL="0" indent="0" algn="r">
              <a:buNone/>
              <a:defRPr kumimoji="0" lang="en-US" sz="800" u="none" strike="noStrike" cap="none" spc="0" normalizeH="0" baseline="0" dirty="0" smtClean="0">
                <a:ln>
                  <a:noFill/>
                </a:ln>
                <a:solidFill>
                  <a:schemeClr val="bg2"/>
                </a:solidFill>
                <a:effectLst/>
                <a:uLnTx/>
                <a:uFillTx/>
                <a:cs typeface="Calibri"/>
              </a:defRPr>
            </a:lvl1pPr>
            <a:lvl2pPr>
              <a:defRPr lang="en-US" sz="1800" dirty="0" smtClean="0">
                <a:cs typeface="+mn-cs"/>
              </a:defRPr>
            </a:lvl2pPr>
            <a:lvl3pPr>
              <a:defRPr lang="en-US" sz="1800" dirty="0" smtClean="0">
                <a:cs typeface="+mn-cs"/>
              </a:defRPr>
            </a:lvl3pPr>
            <a:lvl4pPr>
              <a:defRPr lang="en-US" sz="1800" dirty="0" smtClean="0">
                <a:cs typeface="+mn-cs"/>
              </a:defRPr>
            </a:lvl4pPr>
            <a:lvl5pPr>
              <a:defRPr lang="en-US" sz="1800" dirty="0">
                <a:cs typeface="+mn-cs"/>
              </a:defRPr>
            </a:lvl5pPr>
          </a:lstStyle>
          <a:p>
            <a:pPr marR="0" lvl="0" fontAlgn="auto">
              <a:spcBef>
                <a:spcPts val="1800"/>
              </a:spcBef>
              <a:spcAft>
                <a:spcPts val="0"/>
              </a:spcAft>
              <a:buClr>
                <a:schemeClr val="tx1"/>
              </a:buClr>
              <a:buSzPct val="100000"/>
              <a:buFont typeface="Times New Roman" panose="02020603050405020304" pitchFamily="18" charset="0"/>
              <a:tabLst/>
            </a:pPr>
            <a:r>
              <a:rPr lang="en-US" dirty="0"/>
              <a:t>XXXXX_MO/21</a:t>
            </a:r>
          </a:p>
        </p:txBody>
      </p:sp>
    </p:spTree>
    <p:extLst>
      <p:ext uri="{BB962C8B-B14F-4D97-AF65-F5344CB8AC3E}">
        <p14:creationId xmlns:p14="http://schemas.microsoft.com/office/powerpoint/2010/main" val="3219943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Heavy Dark">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307592"/>
            <a:ext cx="11274552" cy="4498848"/>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Arial" panose="020B060402020202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457201" y="5806276"/>
            <a:ext cx="11277600" cy="338328"/>
          </a:xfrm>
        </p:spPr>
        <p:txBody>
          <a:bodyPr>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4" name="Slide Number Placeholder 3">
            <a:extLst>
              <a:ext uri="{FF2B5EF4-FFF2-40B4-BE49-F238E27FC236}">
                <a16:creationId xmlns:a16="http://schemas.microsoft.com/office/drawing/2014/main" id="{EFD9C164-CE55-445D-898D-97B029631EDA}"/>
              </a:ext>
            </a:extLst>
          </p:cNvPr>
          <p:cNvSpPr>
            <a:spLocks noGrp="1"/>
          </p:cNvSpPr>
          <p:nvPr>
            <p:ph type="sldNum" sz="quarter" idx="16"/>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972404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882407"/>
            <a:ext cx="11139854" cy="2002977"/>
          </a:xfrm>
        </p:spPr>
        <p:txBody>
          <a:bodyPr anchor="b">
            <a:normAutofit/>
          </a:bodyPr>
          <a:lstStyle>
            <a:lvl1pPr algn="l">
              <a:defRPr sz="4800" b="1">
                <a:solidFill>
                  <a:schemeClr val="accent1"/>
                </a:solidFill>
                <a:latin typeface="+mj-lt"/>
                <a:ea typeface="Tahoma" panose="020B060403050404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200" y="3276705"/>
            <a:ext cx="11139854" cy="697727"/>
          </a:xfrm>
          <a:prstGeom prst="rect">
            <a:avLst/>
          </a:prstGeom>
        </p:spPr>
        <p:txBody>
          <a:bodyPr anchor="t">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4" name="Presenters">
            <a:extLst>
              <a:ext uri="{FF2B5EF4-FFF2-40B4-BE49-F238E27FC236}">
                <a16:creationId xmlns:a16="http://schemas.microsoft.com/office/drawing/2014/main" id="{63CB25F5-F0B8-9745-9504-4DBAB83E779C}"/>
              </a:ext>
            </a:extLst>
          </p:cNvPr>
          <p:cNvSpPr>
            <a:spLocks noGrp="1"/>
          </p:cNvSpPr>
          <p:nvPr>
            <p:ph type="body" sz="quarter" idx="10" hasCustomPrompt="1"/>
          </p:nvPr>
        </p:nvSpPr>
        <p:spPr>
          <a:xfrm>
            <a:off x="457200" y="4118811"/>
            <a:ext cx="11139854" cy="791308"/>
          </a:xfrm>
          <a:prstGeom prst="rect">
            <a:avLst/>
          </a:prstGeom>
        </p:spPr>
        <p:txBody>
          <a:bodyPr>
            <a:noAutofit/>
          </a:bodyPr>
          <a:lstStyle>
            <a:lvl1pPr marL="0" indent="0">
              <a:spcBef>
                <a:spcPts val="0"/>
              </a:spcBef>
              <a:buNone/>
              <a:defRPr sz="1600">
                <a:solidFill>
                  <a:schemeClr val="tx2"/>
                </a:solidFill>
              </a:defRPr>
            </a:lvl1pPr>
          </a:lstStyle>
          <a:p>
            <a:pPr lvl="0"/>
            <a:r>
              <a:rPr lang="en-US" dirty="0"/>
              <a:t>Presenter’s Name | Presenter’s Name | Presenter’s Name or</a:t>
            </a:r>
            <a:br>
              <a:rPr lang="en-US" dirty="0"/>
            </a:br>
            <a:r>
              <a:rPr lang="en-US" dirty="0"/>
              <a:t>Presenter’s Name, Title | Presenter’s Name, Title</a:t>
            </a:r>
          </a:p>
        </p:txBody>
      </p:sp>
      <p:sp>
        <p:nvSpPr>
          <p:cNvPr id="17" name="Location | Date">
            <a:extLst>
              <a:ext uri="{FF2B5EF4-FFF2-40B4-BE49-F238E27FC236}">
                <a16:creationId xmlns:a16="http://schemas.microsoft.com/office/drawing/2014/main" id="{C15C8F0A-346B-C141-BBAB-A5D0F662573A}"/>
              </a:ext>
            </a:extLst>
          </p:cNvPr>
          <p:cNvSpPr>
            <a:spLocks noGrp="1"/>
          </p:cNvSpPr>
          <p:nvPr>
            <p:ph sz="quarter" idx="11" hasCustomPrompt="1"/>
          </p:nvPr>
        </p:nvSpPr>
        <p:spPr>
          <a:xfrm>
            <a:off x="457200" y="4990329"/>
            <a:ext cx="11139488" cy="985856"/>
          </a:xfrm>
          <a:prstGeom prst="rect">
            <a:avLst/>
          </a:prstGeom>
        </p:spPr>
        <p:txBody>
          <a:bodyPr>
            <a:normAutofit/>
          </a:bodyPr>
          <a:lstStyle>
            <a:lvl1pPr marL="0" indent="0">
              <a:buNone/>
              <a:defRPr sz="2000">
                <a:solidFill>
                  <a:schemeClr val="tx2"/>
                </a:solidFill>
              </a:defRPr>
            </a:lvl1pPr>
          </a:lstStyle>
          <a:p>
            <a:pPr lvl="0"/>
            <a:r>
              <a:rPr lang="en-US" dirty="0"/>
              <a:t>Presentation Purpose or Location | Month 2021</a:t>
            </a:r>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457200" y="6385023"/>
            <a:ext cx="6096000" cy="276999"/>
          </a:xfrm>
          <a:prstGeom prst="rect">
            <a:avLst/>
          </a:prstGeom>
          <a:noFill/>
        </p:spPr>
        <p:txBody>
          <a:bodyPr wrap="square" lIns="0" anchor="b">
            <a:spAutoFit/>
          </a:bodyPr>
          <a:lstStyle/>
          <a:p>
            <a:pPr algn="l"/>
            <a:r>
              <a:rPr lang="en-US" sz="1200" b="0" i="0" spc="200" dirty="0">
                <a:solidFill>
                  <a:schemeClr val="accent1"/>
                </a:solidFill>
                <a:latin typeface="Calibri"/>
                <a:ea typeface="Calibri"/>
                <a:cs typeface="Calibri"/>
              </a:rPr>
              <a:t>AMERICAN INSTITUTES FOR RESEARCH® | AIR.ORG</a:t>
            </a:r>
          </a:p>
        </p:txBody>
      </p:sp>
      <p:pic>
        <p:nvPicPr>
          <p:cNvPr id="12" name="Picture 11" descr="Logo of American Institutes for Research. Advancing Evidence. Improving Lives.">
            <a:extLst>
              <a:ext uri="{FF2B5EF4-FFF2-40B4-BE49-F238E27FC236}">
                <a16:creationId xmlns:a16="http://schemas.microsoft.com/office/drawing/2014/main" id="{5BB3797C-3F83-431F-8328-82860B75C0CC}"/>
              </a:ext>
            </a:extLst>
          </p:cNvPr>
          <p:cNvPicPr>
            <a:picLocks noChangeAspect="1"/>
          </p:cNvPicPr>
          <p:nvPr userDrawn="1"/>
        </p:nvPicPr>
        <p:blipFill>
          <a:blip r:embed="rId3"/>
          <a:stretch>
            <a:fillRect/>
          </a:stretch>
        </p:blipFill>
        <p:spPr>
          <a:xfrm>
            <a:off x="9524529" y="549514"/>
            <a:ext cx="1810512" cy="936471"/>
          </a:xfrm>
          <a:prstGeom prst="rect">
            <a:avLst/>
          </a:prstGeom>
        </p:spPr>
      </p:pic>
      <p:sp>
        <p:nvSpPr>
          <p:cNvPr id="13" name="Rectangle 12">
            <a:extLst>
              <a:ext uri="{FF2B5EF4-FFF2-40B4-BE49-F238E27FC236}">
                <a16:creationId xmlns:a16="http://schemas.microsoft.com/office/drawing/2014/main" id="{B4C3CEE0-EEEC-464B-B489-FF018AE7127D}"/>
              </a:ext>
            </a:extLst>
          </p:cNvPr>
          <p:cNvSpPr/>
          <p:nvPr userDrawn="1"/>
        </p:nvSpPr>
        <p:spPr>
          <a:xfrm>
            <a:off x="5638800" y="6415800"/>
            <a:ext cx="6096000" cy="215444"/>
          </a:xfrm>
          <a:prstGeom prst="rect">
            <a:avLst/>
          </a:prstGeom>
        </p:spPr>
        <p:txBody>
          <a:bodyPr rIns="0" anchor="b">
            <a:spAutoFit/>
          </a:bodyPr>
          <a:lstStyle/>
          <a:p>
            <a:pPr algn="r"/>
            <a:r>
              <a:rPr lang="en-US" sz="800" dirty="0">
                <a:solidFill>
                  <a:schemeClr val="accent1"/>
                </a:solidFill>
              </a:rPr>
              <a:t>Copyright © 2021 American Institutes for Research®. All rights reserved.</a:t>
            </a:r>
          </a:p>
        </p:txBody>
      </p:sp>
    </p:spTree>
    <p:extLst>
      <p:ext uri="{BB962C8B-B14F-4D97-AF65-F5344CB8AC3E}">
        <p14:creationId xmlns:p14="http://schemas.microsoft.com/office/powerpoint/2010/main" val="193465332"/>
      </p:ext>
    </p:extLst>
  </p:cSld>
  <p:clrMapOvr>
    <a:masterClrMapping/>
  </p:clrMapOvr>
  <p:extLst>
    <p:ext uri="{DCECCB84-F9BA-43D5-87BE-67443E8EF086}">
      <p15:sldGuideLst xmlns:p15="http://schemas.microsoft.com/office/powerpoint/2012/main">
        <p15:guide id="1" orient="horz" pos="2160">
          <p15:clr>
            <a:srgbClr val="FBAE40"/>
          </p15:clr>
        </p15:guide>
        <p15:guide id="2" pos="71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L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458724" y="0"/>
            <a:ext cx="11274552" cy="1051560"/>
          </a:xfrm>
        </p:spPr>
        <p:txBody>
          <a:bodyPr/>
          <a:lstStyle>
            <a:lvl1pPr>
              <a:defRPr/>
            </a:lvl1pPr>
          </a:lstStyle>
          <a:p>
            <a:r>
              <a:rPr lang="en-US" dirty="0"/>
              <a:t>Agenda</a:t>
            </a:r>
          </a:p>
        </p:txBody>
      </p:sp>
      <p:sp>
        <p:nvSpPr>
          <p:cNvPr id="24" name="Text Placeholder"/>
          <p:cNvSpPr>
            <a:spLocks noGrp="1"/>
          </p:cNvSpPr>
          <p:nvPr userDrawn="1">
            <p:ph type="body" sz="quarter" idx="10" hasCustomPrompt="1"/>
          </p:nvPr>
        </p:nvSpPr>
        <p:spPr>
          <a:xfrm>
            <a:off x="458724" y="1307592"/>
            <a:ext cx="11274552" cy="4498848"/>
          </a:xfrm>
        </p:spPr>
        <p:txBody>
          <a:bodyPr tIns="0" anchor="t" anchorCtr="0">
            <a:normAutofit/>
          </a:bodyPr>
          <a:lstStyle>
            <a:lvl1pPr marL="457200" indent="-457200">
              <a:lnSpc>
                <a:spcPct val="100000"/>
              </a:lnSpc>
              <a:spcBef>
                <a:spcPts val="3000"/>
              </a:spcBef>
              <a:buClr>
                <a:schemeClr val="tx1"/>
              </a:buClr>
              <a:buFont typeface="+mj-lt"/>
              <a:buAutoNum type="arabicPeriod"/>
              <a:defRPr sz="2400" baseline="0"/>
            </a:lvl1pPr>
            <a:lvl2pPr marL="914400" indent="-457200">
              <a:lnSpc>
                <a:spcPct val="100000"/>
              </a:lnSpc>
              <a:spcBef>
                <a:spcPts val="1200"/>
              </a:spcBef>
              <a:buClr>
                <a:schemeClr val="tx1"/>
              </a:buClr>
              <a:buFont typeface="+mj-lt"/>
              <a:buAutoNum type="alphaLcPeriod"/>
              <a:defRPr sz="2400"/>
            </a:lvl2pPr>
            <a:lvl3pPr marL="1371600" indent="-457200">
              <a:lnSpc>
                <a:spcPct val="100000"/>
              </a:lnSpc>
              <a:spcBef>
                <a:spcPts val="1200"/>
              </a:spcBef>
              <a:buClr>
                <a:schemeClr val="tx1"/>
              </a:buClr>
              <a:buFont typeface="+mj-lt"/>
              <a:buAutoNum type="romanLcPeriod"/>
              <a:defRPr sz="2400"/>
            </a:lvl3pPr>
            <a:lvl4pPr marL="1828800" indent="-457200">
              <a:lnSpc>
                <a:spcPct val="100000"/>
              </a:lnSpc>
              <a:spcBef>
                <a:spcPts val="1200"/>
              </a:spcBef>
              <a:buClr>
                <a:schemeClr val="tx1"/>
              </a:buClr>
              <a:buSzPct val="100000"/>
              <a:buFont typeface="+mj-lt"/>
              <a:buAutoNum type="arabicParenR"/>
              <a:defRPr sz="2400" baseline="0"/>
            </a:lvl4pPr>
            <a:lvl5pPr marL="2286000" indent="-457200">
              <a:lnSpc>
                <a:spcPct val="100000"/>
              </a:lnSpc>
              <a:spcBef>
                <a:spcPts val="1200"/>
              </a:spcBef>
              <a:buClr>
                <a:schemeClr val="tx1"/>
              </a:buClr>
              <a:buFont typeface="+mj-lt"/>
              <a:buAutoNum type="alphaLcParenR"/>
              <a:defRPr sz="24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4" name="Slide Number Placeholder 3">
            <a:extLst>
              <a:ext uri="{FF2B5EF4-FFF2-40B4-BE49-F238E27FC236}">
                <a16:creationId xmlns:a16="http://schemas.microsoft.com/office/drawing/2014/main" id="{8C33D54C-4736-431C-85E9-EA915A2244E2}"/>
              </a:ext>
            </a:extLst>
          </p:cNvPr>
          <p:cNvSpPr>
            <a:spLocks noGrp="1"/>
          </p:cNvSpPr>
          <p:nvPr>
            <p:ph type="sldNum" sz="quarter" idx="12"/>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3071223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vider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9749A-ABD0-7547-A474-005AEE004704}"/>
              </a:ext>
            </a:extLst>
          </p:cNvPr>
          <p:cNvSpPr/>
          <p:nvPr userDrawn="1"/>
        </p:nvSpPr>
        <p:spPr>
          <a:xfrm>
            <a:off x="0" y="0"/>
            <a:ext cx="12192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of American Institutes for Research. Advancing Evidence. Improving Lives.">
            <a:extLst>
              <a:ext uri="{FF2B5EF4-FFF2-40B4-BE49-F238E27FC236}">
                <a16:creationId xmlns:a16="http://schemas.microsoft.com/office/drawing/2014/main" id="{93DA0603-0830-4DD9-B2AA-72CD1BAA6570}"/>
              </a:ext>
            </a:extLst>
          </p:cNvPr>
          <p:cNvPicPr>
            <a:picLocks noChangeAspect="1"/>
          </p:cNvPicPr>
          <p:nvPr userDrawn="1"/>
        </p:nvPicPr>
        <p:blipFill>
          <a:blip r:embed="rId3"/>
          <a:srcRect/>
          <a:stretch/>
        </p:blipFill>
        <p:spPr>
          <a:xfrm>
            <a:off x="9961624" y="554774"/>
            <a:ext cx="1377873" cy="712387"/>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p:nvPr>
        </p:nvSpPr>
        <p:spPr>
          <a:xfrm>
            <a:off x="457200" y="1267161"/>
            <a:ext cx="10515600" cy="2108110"/>
          </a:xfrm>
        </p:spPr>
        <p:txBody>
          <a:bodyPr anchor="b">
            <a:normAutofit/>
          </a:bodyPr>
          <a:lstStyle>
            <a:lvl1pPr algn="l">
              <a:defRPr sz="4500" b="1">
                <a:solidFill>
                  <a:schemeClr val="accent1"/>
                </a:solidFill>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457200" y="3607347"/>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457200" y="3842377"/>
            <a:ext cx="10515599" cy="1655762"/>
          </a:xfrm>
          <a:prstGeom prst="rect">
            <a:avLst/>
          </a:prstGeo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Box 10">
            <a:extLst>
              <a:ext uri="{FF2B5EF4-FFF2-40B4-BE49-F238E27FC236}">
                <a16:creationId xmlns:a16="http://schemas.microsoft.com/office/drawing/2014/main" id="{711DE7C2-BA4C-444C-A9E3-A23249B67B68}"/>
              </a:ext>
            </a:extLst>
          </p:cNvPr>
          <p:cNvSpPr txBox="1"/>
          <p:nvPr userDrawn="1"/>
        </p:nvSpPr>
        <p:spPr>
          <a:xfrm>
            <a:off x="787400" y="6330823"/>
            <a:ext cx="2413000" cy="429768"/>
          </a:xfrm>
          <a:prstGeom prst="rect">
            <a:avLst/>
          </a:prstGeom>
        </p:spPr>
        <p:txBody>
          <a:bodyPr vert="horz" lIns="0" tIns="45720" rIns="91440" bIns="45720" rtlCol="0" anchor="ctr"/>
          <a:lstStyle>
            <a:defPPr>
              <a:defRPr lang="en-US"/>
            </a:defPPr>
            <a:lvl1pPr>
              <a:defRPr sz="1000" spc="300">
                <a:solidFill>
                  <a:schemeClr val="bg1"/>
                </a:solidFill>
                <a:ea typeface="Calibri"/>
                <a:cs typeface="Calibri"/>
              </a:defRPr>
            </a:lvl1pPr>
          </a:lstStyle>
          <a:p>
            <a:pPr lvl="0"/>
            <a:r>
              <a:rPr lang="en-US" dirty="0">
                <a:solidFill>
                  <a:schemeClr val="accent1"/>
                </a:solidFill>
              </a:rPr>
              <a:t>| AIR.ORG</a:t>
            </a:r>
          </a:p>
        </p:txBody>
      </p:sp>
      <p:sp>
        <p:nvSpPr>
          <p:cNvPr id="4" name="Slide Number Placeholder 3">
            <a:extLst>
              <a:ext uri="{FF2B5EF4-FFF2-40B4-BE49-F238E27FC236}">
                <a16:creationId xmlns:a16="http://schemas.microsoft.com/office/drawing/2014/main" id="{2C73E003-2DEE-4312-9D41-0E9075494583}"/>
              </a:ext>
            </a:extLst>
          </p:cNvPr>
          <p:cNvSpPr>
            <a:spLocks noGrp="1"/>
          </p:cNvSpPr>
          <p:nvPr>
            <p:ph type="sldNum" sz="quarter" idx="10"/>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4188118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Light">
    <p:bg>
      <p:bgPr>
        <a:solidFill>
          <a:srgbClr val="FFFFFF"/>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dirty="0"/>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0" y="1307592"/>
            <a:ext cx="11274425" cy="4498848"/>
          </a:xfrm>
        </p:spPr>
        <p:txBody>
          <a:bodyPr/>
          <a:lstStyle>
            <a:lvl1pPr>
              <a:defRPr/>
            </a:lvl1pPr>
            <a:lvl4pPr>
              <a:defRPr/>
            </a:lvl4pPr>
          </a:lstStyle>
          <a:p>
            <a:pPr lvl="0"/>
            <a:r>
              <a:rPr lang="en-US" dirty="0"/>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Bullet 2</a:t>
            </a:r>
          </a:p>
          <a:p>
            <a:pPr lvl="2"/>
            <a:r>
              <a:rPr lang="en-US" dirty="0"/>
              <a:t>Bullet 3</a:t>
            </a:r>
          </a:p>
          <a:p>
            <a:pPr lvl="3"/>
            <a:r>
              <a:rPr lang="en-US" dirty="0"/>
              <a:t>Bullet 4</a:t>
            </a:r>
          </a:p>
          <a:p>
            <a:pPr lvl="4"/>
            <a:r>
              <a:rPr lang="en-US" dirty="0"/>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9372600" cy="338328"/>
          </a:xfrm>
        </p:spPr>
        <p:txBody>
          <a:bodyPr>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4" name="Slide Number Placeholder 3">
            <a:extLst>
              <a:ext uri="{FF2B5EF4-FFF2-40B4-BE49-F238E27FC236}">
                <a16:creationId xmlns:a16="http://schemas.microsoft.com/office/drawing/2014/main" id="{01599495-C9B8-4C2D-9C15-1666A27035A9}"/>
              </a:ext>
            </a:extLst>
          </p:cNvPr>
          <p:cNvSpPr>
            <a:spLocks noGrp="1"/>
          </p:cNvSpPr>
          <p:nvPr>
            <p:ph type="sldNum" sz="quarter" idx="16"/>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1096254273"/>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Dar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458724" y="0"/>
            <a:ext cx="11274552" cy="1051560"/>
          </a:xfrm>
        </p:spPr>
        <p:txBody>
          <a:bodyPr/>
          <a:lstStyle>
            <a:lvl1pPr>
              <a:defRPr/>
            </a:lvl1pPr>
          </a:lstStyle>
          <a:p>
            <a:r>
              <a:rPr lang="en-US" dirty="0"/>
              <a:t>Agenda</a:t>
            </a:r>
          </a:p>
        </p:txBody>
      </p:sp>
      <p:sp>
        <p:nvSpPr>
          <p:cNvPr id="24" name="Text Placeholder"/>
          <p:cNvSpPr>
            <a:spLocks noGrp="1"/>
          </p:cNvSpPr>
          <p:nvPr userDrawn="1">
            <p:ph type="body" sz="quarter" idx="10" hasCustomPrompt="1"/>
          </p:nvPr>
        </p:nvSpPr>
        <p:spPr>
          <a:xfrm>
            <a:off x="458724" y="1307592"/>
            <a:ext cx="11274552" cy="4498848"/>
          </a:xfrm>
        </p:spPr>
        <p:txBody>
          <a:bodyPr tIns="0" anchor="t" anchorCtr="0">
            <a:normAutofit/>
          </a:bodyPr>
          <a:lstStyle>
            <a:lvl1pPr marL="457200" indent="-457200">
              <a:lnSpc>
                <a:spcPct val="125000"/>
              </a:lnSpc>
              <a:spcBef>
                <a:spcPts val="1800"/>
              </a:spcBef>
              <a:buClr>
                <a:schemeClr val="tx1"/>
              </a:buClr>
              <a:buFont typeface="+mj-lt"/>
              <a:buAutoNum type="arabicPeriod"/>
              <a:defRPr sz="2400" baseline="0"/>
            </a:lvl1pPr>
            <a:lvl2pPr marL="914400" indent="-457200">
              <a:lnSpc>
                <a:spcPct val="125000"/>
              </a:lnSpc>
              <a:spcBef>
                <a:spcPts val="600"/>
              </a:spcBef>
              <a:buClr>
                <a:schemeClr val="tx1"/>
              </a:buClr>
              <a:buFont typeface="+mj-lt"/>
              <a:buAutoNum type="alphaLcPeriod"/>
              <a:defRPr sz="2400"/>
            </a:lvl2pPr>
            <a:lvl3pPr marL="1371600" indent="-457200">
              <a:lnSpc>
                <a:spcPct val="125000"/>
              </a:lnSpc>
              <a:spcBef>
                <a:spcPts val="600"/>
              </a:spcBef>
              <a:buClr>
                <a:schemeClr val="tx1"/>
              </a:buClr>
              <a:buFont typeface="+mj-lt"/>
              <a:buAutoNum type="romanLcPeriod"/>
              <a:defRPr sz="2400"/>
            </a:lvl3pPr>
            <a:lvl4pPr marL="1828800" indent="-457200">
              <a:lnSpc>
                <a:spcPct val="125000"/>
              </a:lnSpc>
              <a:spcBef>
                <a:spcPts val="600"/>
              </a:spcBef>
              <a:buClr>
                <a:schemeClr val="tx1"/>
              </a:buClr>
              <a:buSzPct val="100000"/>
              <a:buFont typeface="+mj-lt"/>
              <a:buAutoNum type="arabicParenR"/>
              <a:defRPr sz="2400" baseline="0"/>
            </a:lvl4pPr>
            <a:lvl5pPr marL="2286000" indent="-457200">
              <a:lnSpc>
                <a:spcPct val="125000"/>
              </a:lnSpc>
              <a:spcBef>
                <a:spcPts val="600"/>
              </a:spcBef>
              <a:buClr>
                <a:schemeClr val="tx1"/>
              </a:buClr>
              <a:buFont typeface="+mj-lt"/>
              <a:buAutoNum type="alphaLcParenR"/>
              <a:defRPr sz="24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4" name="Slide Number Placeholder 3">
            <a:extLst>
              <a:ext uri="{FF2B5EF4-FFF2-40B4-BE49-F238E27FC236}">
                <a16:creationId xmlns:a16="http://schemas.microsoft.com/office/drawing/2014/main" id="{8C33D54C-4736-431C-85E9-EA915A2244E2}"/>
              </a:ext>
            </a:extLst>
          </p:cNvPr>
          <p:cNvSpPr>
            <a:spLocks noGrp="1"/>
          </p:cNvSpPr>
          <p:nvPr>
            <p:ph type="sldNum" sz="quarter" idx="12"/>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2412872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rst Level No Bullet L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457200" y="1307592"/>
            <a:ext cx="11274552" cy="4498848"/>
          </a:xfrm>
        </p:spPr>
        <p:txBody>
          <a:bodyPr>
            <a:noAutofit/>
          </a:bodyPr>
          <a:lstStyle>
            <a:lvl1pPr marL="0" indent="0">
              <a:lnSpc>
                <a:spcPct val="125000"/>
              </a:lnSpc>
              <a:spcBef>
                <a:spcPts val="1800"/>
              </a:spcBef>
              <a:buClr>
                <a:schemeClr val="tx1"/>
              </a:buClr>
              <a:buNone/>
              <a:defRPr sz="2400">
                <a:solidFill>
                  <a:schemeClr val="tx2"/>
                </a:solidFill>
              </a:defRPr>
            </a:lvl1pPr>
            <a:lvl2pPr marL="320040" indent="-320040">
              <a:lnSpc>
                <a:spcPct val="125000"/>
              </a:lnSpc>
              <a:spcBef>
                <a:spcPts val="600"/>
              </a:spcBef>
              <a:buClr>
                <a:schemeClr val="tx1"/>
              </a:buClr>
              <a:buFont typeface="Times New Roman" panose="02020603050405020304" pitchFamily="18" charset="0"/>
              <a:buChar char="•"/>
              <a:defRPr sz="2400">
                <a:solidFill>
                  <a:schemeClr val="tx2"/>
                </a:solidFill>
              </a:defRPr>
            </a:lvl2pPr>
            <a:lvl3pPr marL="640080" indent="-320040">
              <a:lnSpc>
                <a:spcPct val="125000"/>
              </a:lnSpc>
              <a:spcBef>
                <a:spcPts val="600"/>
              </a:spcBef>
              <a:buClr>
                <a:schemeClr val="tx1"/>
              </a:buClr>
              <a:buFont typeface="Arial Narrow" panose="020B0606020202030204" pitchFamily="34" charset="0"/>
              <a:buChar char="–"/>
              <a:defRPr sz="2400">
                <a:solidFill>
                  <a:schemeClr val="tx2"/>
                </a:solidFill>
              </a:defRPr>
            </a:lvl3pPr>
            <a:lvl4pPr marL="960120" indent="-320040">
              <a:lnSpc>
                <a:spcPct val="125000"/>
              </a:lnSpc>
              <a:spcBef>
                <a:spcPts val="600"/>
              </a:spcBef>
              <a:buClr>
                <a:schemeClr val="tx1"/>
              </a:buClr>
              <a:buFont typeface="Arial Narrow" panose="020B0606020202030204" pitchFamily="34" charset="0"/>
              <a:buChar char="»"/>
              <a:defRPr sz="2400">
                <a:solidFill>
                  <a:schemeClr val="tx2"/>
                </a:solidFill>
              </a:defRPr>
            </a:lvl4pPr>
            <a:lvl5pPr marL="1280160" indent="-320040">
              <a:lnSpc>
                <a:spcPct val="125000"/>
              </a:lnSpc>
              <a:spcBef>
                <a:spcPts val="600"/>
              </a:spcBef>
              <a:buClr>
                <a:schemeClr val="tx1"/>
              </a:buClr>
              <a:buFont typeface="Arial Narrow" panose="020B0606020202030204" pitchFamily="34" charset="0"/>
              <a:buChar char="◦"/>
              <a:defRPr sz="2400">
                <a:solidFill>
                  <a:schemeClr val="tx2"/>
                </a:solidFill>
              </a:defRPr>
            </a:lvl5pPr>
            <a:lvl6pPr marL="1600200" indent="-320040">
              <a:lnSpc>
                <a:spcPct val="125000"/>
              </a:lnSpc>
              <a:spcBef>
                <a:spcPts val="1800"/>
              </a:spcBef>
              <a:buClr>
                <a:schemeClr val="tx1"/>
              </a:buClr>
              <a:buFont typeface="Arial Narrow" panose="020B0606020202030204" pitchFamily="34" charset="0"/>
              <a:buChar char="›"/>
              <a:defRPr sz="2400" baseline="0">
                <a:solidFill>
                  <a:schemeClr val="tx1"/>
                </a:solidFill>
              </a:defRPr>
            </a:lvl6pPr>
          </a:lstStyle>
          <a:p>
            <a:pPr lvl="0"/>
            <a:r>
              <a:rPr lang="en-US" dirty="0"/>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457201" y="5806276"/>
            <a:ext cx="9372600" cy="338328"/>
          </a:xfrm>
        </p:spPr>
        <p:txBody>
          <a:bodyPr>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377769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Lead-in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p:txBody>
          <a:bodyPr/>
          <a:lstStyle>
            <a:lvl1pPr>
              <a:defRPr/>
            </a:lvl1pPr>
          </a:lstStyle>
          <a:p>
            <a:r>
              <a:rPr lang="en-US" dirty="0"/>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457200" y="1307592"/>
            <a:ext cx="11277600" cy="1143000"/>
          </a:xfrm>
          <a:solidFill>
            <a:schemeClr val="accent6"/>
          </a:solidFill>
        </p:spPr>
        <p:txBody>
          <a:bodyPr lIns="118872" rIns="118872">
            <a:noAutofit/>
          </a:bodyPr>
          <a:lstStyle>
            <a:lvl1pPr marL="0" indent="0">
              <a:buNone/>
              <a:defRPr sz="2000"/>
            </a:lvl1pPr>
            <a:lvl2pPr>
              <a:defRPr sz="2000"/>
            </a:lvl2pPr>
            <a:lvl3pPr>
              <a:defRPr sz="2000"/>
            </a:lvl3pPr>
            <a:lvl4pPr>
              <a:defRPr sz="2000"/>
            </a:lvl4pPr>
            <a:lvl5pPr>
              <a:defRPr sz="2000"/>
            </a:lvl5pPr>
          </a:lstStyle>
          <a:p>
            <a:pPr lvl="0"/>
            <a:r>
              <a:rPr lang="en-US" dirty="0"/>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457200" y="2633663"/>
            <a:ext cx="11277600" cy="3171825"/>
          </a:xfrm>
        </p:spPr>
        <p:txBody>
          <a:bodyPr>
            <a:normAutofit/>
          </a:bodyPr>
          <a:lstStyle>
            <a:lvl1pPr>
              <a:defRPr sz="2000"/>
            </a:lvl1pPr>
            <a:lvl2pPr>
              <a:defRPr sz="2000"/>
            </a:lvl2pPr>
            <a:lvl3pPr>
              <a:defRPr sz="2000"/>
            </a:lvl3pPr>
            <a:lvl4pPr>
              <a:defRPr sz="2000"/>
            </a:lvl4pPr>
            <a:lvl5pP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457201" y="5806276"/>
            <a:ext cx="9372600" cy="338328"/>
          </a:xfrm>
        </p:spPr>
        <p:txBody>
          <a:bodyPr>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5" name="Slide Number Placeholder 4">
            <a:extLst>
              <a:ext uri="{FF2B5EF4-FFF2-40B4-BE49-F238E27FC236}">
                <a16:creationId xmlns:a16="http://schemas.microsoft.com/office/drawing/2014/main" id="{05C3C79F-A0C6-4D79-9010-6786C613600D}"/>
              </a:ext>
            </a:extLst>
          </p:cNvPr>
          <p:cNvSpPr>
            <a:spLocks noGrp="1"/>
          </p:cNvSpPr>
          <p:nvPr>
            <p:ph type="sldNum" sz="quarter" idx="16"/>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221021365"/>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p:txBody>
          <a:bodyPr/>
          <a:lstStyle/>
          <a:p>
            <a:r>
              <a:rPr lang="en-US" dirty="0"/>
              <a:t>Two Content Layout</a:t>
            </a:r>
          </a:p>
        </p:txBody>
      </p:sp>
      <p:sp>
        <p:nvSpPr>
          <p:cNvPr id="3" name="Left Content"/>
          <p:cNvSpPr>
            <a:spLocks noGrp="1"/>
          </p:cNvSpPr>
          <p:nvPr>
            <p:ph sz="half" idx="1" hasCustomPrompt="1"/>
          </p:nvPr>
        </p:nvSpPr>
        <p:spPr>
          <a:xfrm>
            <a:off x="457200" y="1307592"/>
            <a:ext cx="5506848" cy="4498848"/>
          </a:xfrm>
        </p:spPr>
        <p:txBody>
          <a:bodyPr>
            <a:noAutofit/>
          </a:bodyPr>
          <a:lstStyle>
            <a:lvl1pPr>
              <a:defRPr sz="2400"/>
            </a:lvl1pPr>
            <a:lvl2pPr>
              <a:defRPr sz="2400"/>
            </a:lvl2pPr>
            <a:lvl3pPr>
              <a:defRPr sz="2400"/>
            </a:lvl3pPr>
            <a:lvl4pPr>
              <a:defRPr sz="2400"/>
            </a:lvl4pPr>
            <a:lvl5pPr>
              <a:defRPr sz="2400"/>
            </a:lvl5pPr>
          </a:lstStyle>
          <a:p>
            <a:pPr lvl="0"/>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6226429" y="1307592"/>
            <a:ext cx="5506848" cy="4498848"/>
          </a:xfrm>
        </p:spPr>
        <p:txBody>
          <a:bodyPr>
            <a:noAutofit/>
          </a:bodyPr>
          <a:lstStyle>
            <a:lvl1pPr>
              <a:defRPr sz="2400"/>
            </a:lvl1pPr>
            <a:lvl2pPr>
              <a:defRPr sz="2400"/>
            </a:lvl2pPr>
            <a:lvl3pPr>
              <a:defRPr sz="2400"/>
            </a:lvl3pPr>
            <a:lvl4pPr>
              <a:defRPr sz="2400"/>
            </a:lvl4pPr>
            <a:lvl5pPr>
              <a:defRPr sz="2400"/>
            </a:lvl5pPr>
          </a:lstStyle>
          <a:p>
            <a:pPr lvl="0"/>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457201" y="5806276"/>
            <a:ext cx="9372600" cy="338328"/>
          </a:xfrm>
        </p:spPr>
        <p:txBody>
          <a:bodyPr>
            <a:noAutofit/>
          </a:bodyPr>
          <a:lstStyle>
            <a:lvl1pPr marL="0" indent="0">
              <a:buFont typeface="Arial" panose="020B0604020202020204" pitchFamily="34" charse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4" name="Slide Number Placeholder 3">
            <a:extLst>
              <a:ext uri="{FF2B5EF4-FFF2-40B4-BE49-F238E27FC236}">
                <a16:creationId xmlns:a16="http://schemas.microsoft.com/office/drawing/2014/main" id="{48E26445-EA84-45F0-9DD0-961B8682A061}"/>
              </a:ext>
            </a:extLst>
          </p:cNvPr>
          <p:cNvSpPr>
            <a:spLocks noGrp="1"/>
          </p:cNvSpPr>
          <p:nvPr>
            <p:ph type="sldNum" sz="quarter" idx="19"/>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3706141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rdered Lis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24" y="0"/>
            <a:ext cx="11274552" cy="1051560"/>
          </a:xfrm>
        </p:spPr>
        <p:txBody>
          <a:bodyPr/>
          <a:lstStyle/>
          <a:p>
            <a:r>
              <a:rPr lang="en-US" dirty="0"/>
              <a:t>Ordered List Layout</a:t>
            </a:r>
          </a:p>
        </p:txBody>
      </p:sp>
      <p:sp>
        <p:nvSpPr>
          <p:cNvPr id="5" name="Content"/>
          <p:cNvSpPr>
            <a:spLocks noGrp="1"/>
          </p:cNvSpPr>
          <p:nvPr>
            <p:ph sz="quarter" idx="17" hasCustomPrompt="1"/>
          </p:nvPr>
        </p:nvSpPr>
        <p:spPr>
          <a:xfrm>
            <a:off x="457200" y="1307592"/>
            <a:ext cx="11274552" cy="4498848"/>
          </a:xfrm>
        </p:spPr>
        <p:txBody>
          <a:bodyPr>
            <a:normAutofit/>
          </a:bodyPr>
          <a:lstStyle>
            <a:lvl1pPr marL="457200" indent="-457200">
              <a:lnSpc>
                <a:spcPct val="125000"/>
              </a:lnSpc>
              <a:spcBef>
                <a:spcPts val="600"/>
              </a:spcBef>
              <a:buClr>
                <a:schemeClr val="tx2"/>
              </a:buClr>
              <a:buFont typeface="+mj-lt"/>
              <a:buAutoNum type="arabicPeriod"/>
              <a:defRPr sz="2400" baseline="0"/>
            </a:lvl1pPr>
            <a:lvl2pPr marL="914400" indent="-457200">
              <a:lnSpc>
                <a:spcPct val="125000"/>
              </a:lnSpc>
              <a:spcBef>
                <a:spcPts val="600"/>
              </a:spcBef>
              <a:buClr>
                <a:schemeClr val="tx2"/>
              </a:buClr>
              <a:buFont typeface="+mj-lt"/>
              <a:buAutoNum type="alphaLcPeriod"/>
              <a:defRPr sz="2400"/>
            </a:lvl2pPr>
            <a:lvl3pPr marL="1371600" indent="-457200">
              <a:lnSpc>
                <a:spcPct val="125000"/>
              </a:lnSpc>
              <a:spcBef>
                <a:spcPts val="600"/>
              </a:spcBef>
              <a:buClr>
                <a:schemeClr val="tx2"/>
              </a:buClr>
              <a:buFont typeface="+mj-lt"/>
              <a:buAutoNum type="romanLcPeriod"/>
              <a:defRPr sz="2400"/>
            </a:lvl3pPr>
            <a:lvl4pPr marL="1828800" indent="-457200">
              <a:lnSpc>
                <a:spcPct val="125000"/>
              </a:lnSpc>
              <a:spcBef>
                <a:spcPts val="600"/>
              </a:spcBef>
              <a:buClr>
                <a:schemeClr val="tx2"/>
              </a:buClr>
              <a:buSzPct val="100000"/>
              <a:buFont typeface="+mj-lt"/>
              <a:buAutoNum type="arabicParenR"/>
              <a:defRPr sz="2400"/>
            </a:lvl4pPr>
            <a:lvl5pPr marL="2286000" indent="-457200">
              <a:lnSpc>
                <a:spcPct val="125000"/>
              </a:lnSpc>
              <a:spcBef>
                <a:spcPts val="600"/>
              </a:spcBef>
              <a:buClr>
                <a:schemeClr val="tx2"/>
              </a:buClr>
              <a:buFont typeface="+mj-lt"/>
              <a:buAutoNum type="alphaLcParenR"/>
              <a:defRPr sz="2400"/>
            </a:lvl5pPr>
          </a:lstStyle>
          <a:p>
            <a:pPr lvl="0"/>
            <a:r>
              <a:rPr lang="en-US" dirty="0"/>
              <a:t>Arabic numerals</a:t>
            </a:r>
          </a:p>
          <a:p>
            <a:pPr lvl="1"/>
            <a:r>
              <a:rPr lang="en-US" dirty="0"/>
              <a:t>Lowercase letters</a:t>
            </a:r>
          </a:p>
          <a:p>
            <a:pPr lvl="2"/>
            <a:r>
              <a:rPr lang="en-US" dirty="0"/>
              <a:t>Lowercase Roman numerals</a:t>
            </a:r>
          </a:p>
          <a:p>
            <a:pPr lvl="3"/>
            <a:r>
              <a:rPr lang="en-US" dirty="0"/>
              <a:t>Arabic numerals</a:t>
            </a:r>
          </a:p>
          <a:p>
            <a:pPr lvl="4"/>
            <a:r>
              <a:rPr lang="en-US" dirty="0"/>
              <a:t>Lowercase letters</a:t>
            </a:r>
          </a:p>
        </p:txBody>
      </p:sp>
      <p:sp>
        <p:nvSpPr>
          <p:cNvPr id="6" name="Note Placeholder 3">
            <a:extLst>
              <a:ext uri="{FF2B5EF4-FFF2-40B4-BE49-F238E27FC236}">
                <a16:creationId xmlns:a16="http://schemas.microsoft.com/office/drawing/2014/main" id="{6FD3B461-E755-4B5F-91E5-CA559BC8556A}"/>
              </a:ext>
            </a:extLst>
          </p:cNvPr>
          <p:cNvSpPr>
            <a:spLocks noGrp="1"/>
          </p:cNvSpPr>
          <p:nvPr>
            <p:ph type="body" sz="quarter" idx="14" hasCustomPrompt="1"/>
          </p:nvPr>
        </p:nvSpPr>
        <p:spPr>
          <a:xfrm>
            <a:off x="457201" y="5806276"/>
            <a:ext cx="9372600" cy="338328"/>
          </a:xfrm>
        </p:spPr>
        <p:txBody>
          <a:bodyPr>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8" name="Slide Number Placeholder 7">
            <a:extLst>
              <a:ext uri="{FF2B5EF4-FFF2-40B4-BE49-F238E27FC236}">
                <a16:creationId xmlns:a16="http://schemas.microsoft.com/office/drawing/2014/main" id="{BB34B08C-4C34-4440-BAA7-23ECCC72E53D}"/>
              </a:ext>
            </a:extLst>
          </p:cNvPr>
          <p:cNvSpPr>
            <a:spLocks noGrp="1"/>
          </p:cNvSpPr>
          <p:nvPr>
            <p:ph type="sldNum" sz="quarter" idx="19"/>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2381868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Ordered Lis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457200" y="1307592"/>
            <a:ext cx="5568696" cy="4498848"/>
          </a:xfrm>
        </p:spPr>
        <p:txBody>
          <a:bodyPr>
            <a:normAutofit/>
          </a:bodyPr>
          <a:lstStyle>
            <a:lvl1pPr marL="457200" indent="-457200">
              <a:lnSpc>
                <a:spcPct val="125000"/>
              </a:lnSpc>
              <a:spcBef>
                <a:spcPts val="600"/>
              </a:spcBef>
              <a:buClr>
                <a:schemeClr val="tx1"/>
              </a:buClr>
              <a:buFont typeface="+mj-lt"/>
              <a:buAutoNum type="arabicPeriod"/>
              <a:defRPr sz="2400"/>
            </a:lvl1pPr>
            <a:lvl2pPr marL="914400" indent="-457200">
              <a:lnSpc>
                <a:spcPct val="125000"/>
              </a:lnSpc>
              <a:spcBef>
                <a:spcPts val="600"/>
              </a:spcBef>
              <a:buClr>
                <a:schemeClr val="tx1"/>
              </a:buClr>
              <a:buFont typeface="+mj-lt"/>
              <a:buAutoNum type="alphaLcPeriod"/>
              <a:defRPr sz="2400"/>
            </a:lvl2pPr>
            <a:lvl3pPr marL="1371600" indent="-457200">
              <a:lnSpc>
                <a:spcPct val="125000"/>
              </a:lnSpc>
              <a:spcBef>
                <a:spcPts val="600"/>
              </a:spcBef>
              <a:buClr>
                <a:schemeClr val="tx1"/>
              </a:buClr>
              <a:buFont typeface="+mj-lt"/>
              <a:buAutoNum type="romanLcPeriod"/>
              <a:defRPr sz="2400"/>
            </a:lvl3pPr>
            <a:lvl4pPr marL="1828800" indent="-457200">
              <a:lnSpc>
                <a:spcPct val="125000"/>
              </a:lnSpc>
              <a:spcBef>
                <a:spcPts val="600"/>
              </a:spcBef>
              <a:buClr>
                <a:schemeClr val="tx1"/>
              </a:buClr>
              <a:buSzPct val="100000"/>
              <a:buFont typeface="+mj-lt"/>
              <a:buAutoNum type="arabicParenR"/>
              <a:defRPr sz="2400"/>
            </a:lvl4pPr>
            <a:lvl5pPr marL="2286000" indent="-457200">
              <a:lnSpc>
                <a:spcPct val="125000"/>
              </a:lnSpc>
              <a:spcBef>
                <a:spcPts val="600"/>
              </a:spcBef>
              <a:buClr>
                <a:schemeClr val="tx1"/>
              </a:buClr>
              <a:buFont typeface="+mj-lt"/>
              <a:buAutoNum type="alphaLcParenR"/>
              <a:defRPr sz="24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1307592"/>
            <a:ext cx="5568696" cy="4498848"/>
          </a:xfrm>
        </p:spPr>
        <p:txBody>
          <a:bodyPr>
            <a:normAutofit/>
          </a:bodyPr>
          <a:lstStyle>
            <a:lvl1pPr marL="457200" indent="-457200">
              <a:lnSpc>
                <a:spcPct val="125000"/>
              </a:lnSpc>
              <a:spcBef>
                <a:spcPts val="600"/>
              </a:spcBef>
              <a:buClr>
                <a:schemeClr val="tx1"/>
              </a:buClr>
              <a:buFont typeface="+mj-lt"/>
              <a:buAutoNum type="arabicPeriod"/>
              <a:defRPr sz="2400"/>
            </a:lvl1pPr>
            <a:lvl2pPr marL="914400" indent="-457200">
              <a:lnSpc>
                <a:spcPct val="125000"/>
              </a:lnSpc>
              <a:spcBef>
                <a:spcPts val="600"/>
              </a:spcBef>
              <a:buClr>
                <a:schemeClr val="tx1"/>
              </a:buClr>
              <a:buFont typeface="+mj-lt"/>
              <a:buAutoNum type="alphaLcPeriod"/>
              <a:defRPr sz="2400"/>
            </a:lvl2pPr>
            <a:lvl3pPr marL="1371600" indent="-457200">
              <a:lnSpc>
                <a:spcPct val="125000"/>
              </a:lnSpc>
              <a:spcBef>
                <a:spcPts val="600"/>
              </a:spcBef>
              <a:buClr>
                <a:schemeClr val="tx1"/>
              </a:buClr>
              <a:buFont typeface="+mj-lt"/>
              <a:buAutoNum type="romanLcPeriod"/>
              <a:defRPr sz="2400"/>
            </a:lvl3pPr>
            <a:lvl4pPr marL="1828800" indent="-457200">
              <a:lnSpc>
                <a:spcPct val="125000"/>
              </a:lnSpc>
              <a:spcBef>
                <a:spcPts val="600"/>
              </a:spcBef>
              <a:buClr>
                <a:schemeClr val="tx1"/>
              </a:buClr>
              <a:buSzPct val="100000"/>
              <a:buFont typeface="+mj-lt"/>
              <a:buAutoNum type="arabicParenR"/>
              <a:defRPr sz="2400"/>
            </a:lvl4pPr>
            <a:lvl5pPr marL="2286000" indent="-457200">
              <a:lnSpc>
                <a:spcPct val="125000"/>
              </a:lnSpc>
              <a:spcBef>
                <a:spcPts val="600"/>
              </a:spcBef>
              <a:buClr>
                <a:schemeClr val="tx1"/>
              </a:buClr>
              <a:buFont typeface="+mj-lt"/>
              <a:buAutoNum type="alphaLcParenR"/>
              <a:defRPr sz="24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457201" y="5806276"/>
            <a:ext cx="9372600" cy="338328"/>
          </a:xfrm>
        </p:spPr>
        <p:txBody>
          <a:bodyPr>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5" name="Slide Number Placeholder 4">
            <a:extLst>
              <a:ext uri="{FF2B5EF4-FFF2-40B4-BE49-F238E27FC236}">
                <a16:creationId xmlns:a16="http://schemas.microsoft.com/office/drawing/2014/main" id="{529A1648-F0FD-41CD-B18C-8AE47789AA19}"/>
              </a:ext>
            </a:extLst>
          </p:cNvPr>
          <p:cNvSpPr>
            <a:spLocks noGrp="1"/>
          </p:cNvSpPr>
          <p:nvPr>
            <p:ph type="sldNum" sz="quarter" idx="21"/>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1563083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Right Ligh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B10F3A2-BEF2-4786-A999-B17194A0B918}"/>
              </a:ext>
            </a:extLst>
          </p:cNvPr>
          <p:cNvGrpSpPr/>
          <p:nvPr userDrawn="1"/>
        </p:nvGrpSpPr>
        <p:grpSpPr>
          <a:xfrm>
            <a:off x="0" y="-1"/>
            <a:ext cx="12188952" cy="6263640"/>
            <a:chOff x="0" y="-1"/>
            <a:chExt cx="12188952" cy="6263640"/>
          </a:xfrm>
        </p:grpSpPr>
        <p:sp>
          <p:nvSpPr>
            <p:cNvPr id="8" name="Rectangle 7">
              <a:extLst>
                <a:ext uri="{FF2B5EF4-FFF2-40B4-BE49-F238E27FC236}">
                  <a16:creationId xmlns:a16="http://schemas.microsoft.com/office/drawing/2014/main" id="{9A8F7B14-682D-4233-85CA-50010FE36286}"/>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F1F8E4D-57D6-4549-928D-D304486F6C02}"/>
                </a:ext>
              </a:extLst>
            </p:cNvPr>
            <p:cNvSpPr/>
            <p:nvPr userDrawn="1"/>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458724" y="0"/>
            <a:ext cx="5641848" cy="1051560"/>
          </a:xfrm>
        </p:spPr>
        <p:txBody>
          <a:bodyPr/>
          <a:lstStyle>
            <a:lvl1pPr>
              <a:defRPr/>
            </a:lvl1pPr>
          </a:lstStyle>
          <a:p>
            <a:r>
              <a:rPr lang="en-US" dirty="0"/>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6493933" y="0"/>
            <a:ext cx="5698067" cy="6208111"/>
          </a:xfrm>
          <a:solidFill>
            <a:schemeClr val="bg2">
              <a:lumMod val="90000"/>
            </a:schemeClr>
          </a:solidFill>
        </p:spPr>
        <p:txBody>
          <a:bodyPr anchor="ctr" anchorCtr="0"/>
          <a:lstStyle>
            <a:lvl1pPr marL="0" indent="0" algn="ctr">
              <a:buNone/>
              <a:defRPr/>
            </a:lvl1pPr>
          </a:lstStyle>
          <a:p>
            <a:endParaRPr lang="en-US" dirty="0"/>
          </a:p>
        </p:txBody>
      </p:sp>
      <p:sp>
        <p:nvSpPr>
          <p:cNvPr id="10" name="Content Placeholder 9">
            <a:extLst>
              <a:ext uri="{FF2B5EF4-FFF2-40B4-BE49-F238E27FC236}">
                <a16:creationId xmlns:a16="http://schemas.microsoft.com/office/drawing/2014/main" id="{1A93F841-614D-48D2-9AE1-7CAB467DC410}"/>
              </a:ext>
            </a:extLst>
          </p:cNvPr>
          <p:cNvSpPr>
            <a:spLocks noGrp="1"/>
          </p:cNvSpPr>
          <p:nvPr>
            <p:ph sz="quarter" idx="19"/>
          </p:nvPr>
        </p:nvSpPr>
        <p:spPr>
          <a:xfrm>
            <a:off x="457200" y="1307592"/>
            <a:ext cx="5638800" cy="4498848"/>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1" y="5806440"/>
            <a:ext cx="5638799" cy="365125"/>
          </a:xfrm>
        </p:spPr>
        <p:txBody>
          <a:bodyPr>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5" name="Slide Number Placeholder 4">
            <a:extLst>
              <a:ext uri="{FF2B5EF4-FFF2-40B4-BE49-F238E27FC236}">
                <a16:creationId xmlns:a16="http://schemas.microsoft.com/office/drawing/2014/main" id="{E2E51B52-F0A0-46A3-ABA8-E48A20674D89}"/>
              </a:ext>
            </a:extLst>
          </p:cNvPr>
          <p:cNvSpPr>
            <a:spLocks noGrp="1"/>
          </p:cNvSpPr>
          <p:nvPr>
            <p:ph type="sldNum" sz="quarter" idx="17"/>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cxnSp>
        <p:nvCxnSpPr>
          <p:cNvPr id="13" name="Straight Connector 12">
            <a:extLst>
              <a:ext uri="{FF2B5EF4-FFF2-40B4-BE49-F238E27FC236}">
                <a16:creationId xmlns:a16="http://schemas.microsoft.com/office/drawing/2014/main" id="{F7B16B0C-65E5-4AEE-8351-D511789DDA5E}"/>
              </a:ext>
            </a:extLst>
          </p:cNvPr>
          <p:cNvCxnSpPr/>
          <p:nvPr userDrawn="1"/>
        </p:nvCxnSpPr>
        <p:spPr>
          <a:xfrm>
            <a:off x="463424" y="1193858"/>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920726"/>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Left Ligh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174E58E-D641-4FEE-B488-4DF3A88FA3A6}"/>
              </a:ext>
            </a:extLst>
          </p:cNvPr>
          <p:cNvGrpSpPr/>
          <p:nvPr userDrawn="1"/>
        </p:nvGrpSpPr>
        <p:grpSpPr>
          <a:xfrm>
            <a:off x="0" y="-1"/>
            <a:ext cx="12188952" cy="6263640"/>
            <a:chOff x="0" y="-1"/>
            <a:chExt cx="12188952" cy="6263640"/>
          </a:xfrm>
        </p:grpSpPr>
        <p:sp>
          <p:nvSpPr>
            <p:cNvPr id="10" name="Rectangle 9">
              <a:extLst>
                <a:ext uri="{FF2B5EF4-FFF2-40B4-BE49-F238E27FC236}">
                  <a16:creationId xmlns:a16="http://schemas.microsoft.com/office/drawing/2014/main" id="{61AB8A63-25A9-4DEB-8C89-246724B8E051}"/>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400" dirty="0"/>
            </a:p>
          </p:txBody>
        </p:sp>
        <p:sp>
          <p:nvSpPr>
            <p:cNvPr id="13" name="Rectangle 12">
              <a:extLst>
                <a:ext uri="{FF2B5EF4-FFF2-40B4-BE49-F238E27FC236}">
                  <a16:creationId xmlns:a16="http://schemas.microsoft.com/office/drawing/2014/main" id="{E8E07EC1-306B-4081-9004-8C362F4F37E5}"/>
                </a:ext>
              </a:extLst>
            </p:cNvPr>
            <p:cNvSpPr/>
            <p:nvPr userDrawn="1"/>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400" dirty="0"/>
            </a:p>
          </p:txBody>
        </p:sp>
      </p:gr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0" y="0"/>
            <a:ext cx="5698067" cy="6208111"/>
          </a:xfrm>
          <a:solidFill>
            <a:schemeClr val="bg2">
              <a:lumMod val="90000"/>
            </a:schemeClr>
          </a:solidFill>
        </p:spPr>
        <p:txBody>
          <a:bodyPr anchor="ctr" anchorCtr="0"/>
          <a:lstStyle>
            <a:lvl1pPr marL="0" indent="0" algn="ctr">
              <a:buNone/>
              <a:defRPr/>
            </a:lvl1pPr>
          </a:lstStyle>
          <a:p>
            <a:endParaRPr lang="en-US" dirty="0"/>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6094474" y="0"/>
            <a:ext cx="5638801" cy="1051560"/>
          </a:xfrm>
        </p:spPr>
        <p:txBody>
          <a:bodyPr/>
          <a:lstStyle>
            <a:lvl1pPr>
              <a:defRPr/>
            </a:lvl1pPr>
          </a:lstStyle>
          <a:p>
            <a:r>
              <a:rPr lang="en-US" dirty="0"/>
              <a:t>Photo Left</a:t>
            </a:r>
          </a:p>
        </p:txBody>
      </p:sp>
      <p:cxnSp>
        <p:nvCxnSpPr>
          <p:cNvPr id="11" name="Straight Connector 10">
            <a:extLst>
              <a:ext uri="{FF2B5EF4-FFF2-40B4-BE49-F238E27FC236}">
                <a16:creationId xmlns:a16="http://schemas.microsoft.com/office/drawing/2014/main" id="{3463AA1A-FDB4-2E48-934E-B816933F6C1B}"/>
              </a:ext>
            </a:extLst>
          </p:cNvPr>
          <p:cNvCxnSpPr/>
          <p:nvPr userDrawn="1"/>
        </p:nvCxnSpPr>
        <p:spPr>
          <a:xfrm>
            <a:off x="6096000" y="1193858"/>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EA41D7EB-2C64-402E-9D78-831AB280A0F6}"/>
              </a:ext>
            </a:extLst>
          </p:cNvPr>
          <p:cNvSpPr>
            <a:spLocks noGrp="1"/>
          </p:cNvSpPr>
          <p:nvPr>
            <p:ph sz="quarter" idx="19"/>
          </p:nvPr>
        </p:nvSpPr>
        <p:spPr>
          <a:xfrm>
            <a:off x="6094413" y="1307592"/>
            <a:ext cx="5638800" cy="4498848"/>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6096001" y="5806440"/>
            <a:ext cx="5638799" cy="365125"/>
          </a:xfrm>
        </p:spPr>
        <p:txBody>
          <a:bodyPr>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5" name="Slide Number Placeholder 4">
            <a:extLst>
              <a:ext uri="{FF2B5EF4-FFF2-40B4-BE49-F238E27FC236}">
                <a16:creationId xmlns:a16="http://schemas.microsoft.com/office/drawing/2014/main" id="{41C581C5-40E2-4DC5-A181-097153206578}"/>
              </a:ext>
            </a:extLst>
          </p:cNvPr>
          <p:cNvSpPr>
            <a:spLocks noGrp="1"/>
          </p:cNvSpPr>
          <p:nvPr>
            <p:ph type="sldNum" sz="quarter" idx="17"/>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3197100683"/>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08580"/>
            <a:ext cx="11338560" cy="1107996"/>
          </a:xfr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
        <p:nvSpPr>
          <p:cNvPr id="3" name="Picture Placeholder 2"/>
          <p:cNvSpPr>
            <a:spLocks noGrp="1"/>
          </p:cNvSpPr>
          <p:nvPr>
            <p:ph type="pic" sz="quarter" idx="10" hasCustomPrompt="1"/>
          </p:nvPr>
        </p:nvSpPr>
        <p:spPr>
          <a:xfrm>
            <a:off x="0" y="0"/>
            <a:ext cx="12192000" cy="6858000"/>
          </a:xfrm>
        </p:spPr>
        <p:txBody>
          <a:bodyPr/>
          <a:lstStyle>
            <a:lvl1pPr marL="0" indent="0" algn="l">
              <a:buNone/>
              <a:defRPr/>
            </a:lvl1pPr>
          </a:lstStyle>
          <a:p>
            <a:r>
              <a:rPr lang="en-US" dirty="0"/>
              <a:t>Full-Bleed Photo layout. Click on the icon at the center of the slide to add a picture.</a:t>
            </a:r>
          </a:p>
        </p:txBody>
      </p:sp>
    </p:spTree>
    <p:extLst>
      <p:ext uri="{BB962C8B-B14F-4D97-AF65-F5344CB8AC3E}">
        <p14:creationId xmlns:p14="http://schemas.microsoft.com/office/powerpoint/2010/main" val="2703788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esenter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p:txBody>
          <a:bodyPr/>
          <a:lstStyle>
            <a:lvl1pPr>
              <a:defRPr/>
            </a:lvl1pPr>
          </a:lstStyle>
          <a:p>
            <a:r>
              <a:rPr lang="en-US" dirty="0"/>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p:cNvSpPr>
          <p:nvPr>
            <p:ph type="pic" sz="quarter" idx="15" hasCustomPrompt="1"/>
          </p:nvPr>
        </p:nvSpPr>
        <p:spPr>
          <a:xfrm>
            <a:off x="457200"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457200"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457200"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8" name="Picture Placeholder 1">
            <a:extLst>
              <a:ext uri="{FF2B5EF4-FFF2-40B4-BE49-F238E27FC236}">
                <a16:creationId xmlns:a16="http://schemas.microsoft.com/office/drawing/2014/main" id="{C9EDA36B-2EA5-455F-BB16-5B219282D342}"/>
              </a:ext>
            </a:extLst>
          </p:cNvPr>
          <p:cNvSpPr>
            <a:spLocks noGrp="1"/>
          </p:cNvSpPr>
          <p:nvPr>
            <p:ph type="pic" sz="quarter" idx="24" hasCustomPrompt="1"/>
          </p:nvPr>
        </p:nvSpPr>
        <p:spPr>
          <a:xfrm>
            <a:off x="2412492"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2412492"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2412492"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1" name="Picture Placeholder 1">
            <a:extLst>
              <a:ext uri="{FF2B5EF4-FFF2-40B4-BE49-F238E27FC236}">
                <a16:creationId xmlns:a16="http://schemas.microsoft.com/office/drawing/2014/main" id="{94A80552-9B52-42DF-BE3A-6F065118F72B}"/>
              </a:ext>
            </a:extLst>
          </p:cNvPr>
          <p:cNvSpPr>
            <a:spLocks noGrp="1"/>
          </p:cNvSpPr>
          <p:nvPr>
            <p:ph type="pic" sz="quarter" idx="27" hasCustomPrompt="1"/>
          </p:nvPr>
        </p:nvSpPr>
        <p:spPr>
          <a:xfrm>
            <a:off x="4367784"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4367784"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4367784"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4" name="Picture Placeholder 1">
            <a:extLst>
              <a:ext uri="{FF2B5EF4-FFF2-40B4-BE49-F238E27FC236}">
                <a16:creationId xmlns:a16="http://schemas.microsoft.com/office/drawing/2014/main" id="{8F6ABA03-6543-489D-8F50-07455BA0EAC8}"/>
              </a:ext>
            </a:extLst>
          </p:cNvPr>
          <p:cNvSpPr>
            <a:spLocks noGrp="1"/>
          </p:cNvSpPr>
          <p:nvPr>
            <p:ph type="pic" sz="quarter" idx="30" hasCustomPrompt="1"/>
          </p:nvPr>
        </p:nvSpPr>
        <p:spPr>
          <a:xfrm>
            <a:off x="6323076"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6323076"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6323076"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7" name="Picture Placeholder 1">
            <a:extLst>
              <a:ext uri="{FF2B5EF4-FFF2-40B4-BE49-F238E27FC236}">
                <a16:creationId xmlns:a16="http://schemas.microsoft.com/office/drawing/2014/main" id="{B2BDDD79-4490-4D9E-9B39-39E28D7CCA35}"/>
              </a:ext>
            </a:extLst>
          </p:cNvPr>
          <p:cNvSpPr>
            <a:spLocks noGrp="1"/>
          </p:cNvSpPr>
          <p:nvPr>
            <p:ph type="pic" sz="quarter" idx="33" hasCustomPrompt="1"/>
          </p:nvPr>
        </p:nvSpPr>
        <p:spPr>
          <a:xfrm>
            <a:off x="8278368"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8" name="Name 1">
            <a:extLst>
              <a:ext uri="{FF2B5EF4-FFF2-40B4-BE49-F238E27FC236}">
                <a16:creationId xmlns:a16="http://schemas.microsoft.com/office/drawing/2014/main" id="{82FD11C7-7338-4E05-B94D-F2971009CD29}"/>
              </a:ext>
            </a:extLst>
          </p:cNvPr>
          <p:cNvSpPr>
            <a:spLocks noGrp="1"/>
          </p:cNvSpPr>
          <p:nvPr>
            <p:ph type="body" sz="quarter" idx="34" hasCustomPrompt="1"/>
          </p:nvPr>
        </p:nvSpPr>
        <p:spPr>
          <a:xfrm>
            <a:off x="8278368"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19" name="Bio 1">
            <a:extLst>
              <a:ext uri="{FF2B5EF4-FFF2-40B4-BE49-F238E27FC236}">
                <a16:creationId xmlns:a16="http://schemas.microsoft.com/office/drawing/2014/main" id="{E29B2798-CB3B-4033-939D-055CF6204693}"/>
              </a:ext>
            </a:extLst>
          </p:cNvPr>
          <p:cNvSpPr>
            <a:spLocks noGrp="1"/>
          </p:cNvSpPr>
          <p:nvPr>
            <p:ph type="body" sz="quarter" idx="35" hasCustomPrompt="1"/>
          </p:nvPr>
        </p:nvSpPr>
        <p:spPr>
          <a:xfrm>
            <a:off x="8278368"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0" name="Picture Placeholder 1">
            <a:extLst>
              <a:ext uri="{FF2B5EF4-FFF2-40B4-BE49-F238E27FC236}">
                <a16:creationId xmlns:a16="http://schemas.microsoft.com/office/drawing/2014/main" id="{BDD1A934-37B7-4E46-B4C9-E4EC3F62FDAD}"/>
              </a:ext>
            </a:extLst>
          </p:cNvPr>
          <p:cNvSpPr>
            <a:spLocks noGrp="1"/>
          </p:cNvSpPr>
          <p:nvPr>
            <p:ph type="pic" sz="quarter" idx="36" hasCustomPrompt="1"/>
          </p:nvPr>
        </p:nvSpPr>
        <p:spPr>
          <a:xfrm>
            <a:off x="10233660"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1" name="Name 1">
            <a:extLst>
              <a:ext uri="{FF2B5EF4-FFF2-40B4-BE49-F238E27FC236}">
                <a16:creationId xmlns:a16="http://schemas.microsoft.com/office/drawing/2014/main" id="{A9B07209-5A96-4A39-AE90-D19B76B6E58C}"/>
              </a:ext>
            </a:extLst>
          </p:cNvPr>
          <p:cNvSpPr>
            <a:spLocks noGrp="1"/>
          </p:cNvSpPr>
          <p:nvPr>
            <p:ph type="body" sz="quarter" idx="37" hasCustomPrompt="1"/>
          </p:nvPr>
        </p:nvSpPr>
        <p:spPr>
          <a:xfrm>
            <a:off x="10233660"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22" name="Bio 1">
            <a:extLst>
              <a:ext uri="{FF2B5EF4-FFF2-40B4-BE49-F238E27FC236}">
                <a16:creationId xmlns:a16="http://schemas.microsoft.com/office/drawing/2014/main" id="{5C9AE779-EC12-4A16-A99F-6148516C6D67}"/>
              </a:ext>
            </a:extLst>
          </p:cNvPr>
          <p:cNvSpPr>
            <a:spLocks noGrp="1"/>
          </p:cNvSpPr>
          <p:nvPr>
            <p:ph type="body" sz="quarter" idx="38" hasCustomPrompt="1"/>
          </p:nvPr>
        </p:nvSpPr>
        <p:spPr>
          <a:xfrm>
            <a:off x="10233660"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3" name="Slide Number Placeholder 22">
            <a:extLst>
              <a:ext uri="{FF2B5EF4-FFF2-40B4-BE49-F238E27FC236}">
                <a16:creationId xmlns:a16="http://schemas.microsoft.com/office/drawing/2014/main" id="{1BABF265-52E5-49FF-83ED-1A0A9936A888}"/>
              </a:ext>
            </a:extLst>
          </p:cNvPr>
          <p:cNvSpPr>
            <a:spLocks noGrp="1"/>
          </p:cNvSpPr>
          <p:nvPr>
            <p:ph type="sldNum" sz="quarter" idx="40"/>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481825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Ligh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457200" y="1389888"/>
            <a:ext cx="11274552" cy="4498848"/>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3" name="Slide Number Placeholder 2">
            <a:extLst>
              <a:ext uri="{FF2B5EF4-FFF2-40B4-BE49-F238E27FC236}">
                <a16:creationId xmlns:a16="http://schemas.microsoft.com/office/drawing/2014/main" id="{7A73AB09-0ADC-48EF-A7DF-DE4E3B7F9E6F}"/>
              </a:ext>
            </a:extLst>
          </p:cNvPr>
          <p:cNvSpPr>
            <a:spLocks noGrp="1"/>
          </p:cNvSpPr>
          <p:nvPr>
            <p:ph type="sldNum" sz="quarter" idx="15"/>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233713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9749A-ABD0-7547-A474-005AEE004704}"/>
              </a:ext>
            </a:extLst>
          </p:cNvPr>
          <p:cNvSpPr/>
          <p:nvPr userDrawn="1"/>
        </p:nvSpPr>
        <p:spPr>
          <a:xfrm>
            <a:off x="0" y="0"/>
            <a:ext cx="12192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Logo of American Institutes for Research. Advancing Evidence. Improving Lives.">
            <a:extLst>
              <a:ext uri="{FF2B5EF4-FFF2-40B4-BE49-F238E27FC236}">
                <a16:creationId xmlns:a16="http://schemas.microsoft.com/office/drawing/2014/main" id="{FDBBDD82-F3D6-41D8-AE2F-3D8C22291C07}"/>
              </a:ext>
            </a:extLst>
          </p:cNvPr>
          <p:cNvPicPr>
            <a:picLocks noChangeAspect="1"/>
          </p:cNvPicPr>
          <p:nvPr userDrawn="1"/>
        </p:nvPicPr>
        <p:blipFill>
          <a:blip r:embed="rId3"/>
          <a:stretch>
            <a:fillRect/>
          </a:stretch>
        </p:blipFill>
        <p:spPr>
          <a:xfrm>
            <a:off x="9947324" y="554774"/>
            <a:ext cx="1406474" cy="712387"/>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p:nvPr>
        </p:nvSpPr>
        <p:spPr>
          <a:xfrm>
            <a:off x="457200" y="1267161"/>
            <a:ext cx="10515600" cy="2108110"/>
          </a:xfrm>
        </p:spPr>
        <p:txBody>
          <a:bodyPr anchor="b">
            <a:normAutofit/>
          </a:bodyPr>
          <a:lstStyle>
            <a:lvl1pPr algn="l">
              <a:defRPr sz="4500" b="0">
                <a:solidFill>
                  <a:schemeClr val="bg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457200" y="3607347"/>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457200" y="3842377"/>
            <a:ext cx="10515599"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4">
            <a:extLst>
              <a:ext uri="{FF2B5EF4-FFF2-40B4-BE49-F238E27FC236}">
                <a16:creationId xmlns:a16="http://schemas.microsoft.com/office/drawing/2014/main" id="{BC163DE3-E388-45D5-B3D3-7659175CF3BB}"/>
              </a:ext>
            </a:extLst>
          </p:cNvPr>
          <p:cNvSpPr>
            <a:spLocks noGrp="1"/>
          </p:cNvSpPr>
          <p:nvPr>
            <p:ph type="sldNum" sz="quarter" idx="11"/>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sp>
        <p:nvSpPr>
          <p:cNvPr id="9" name="TextBox 8">
            <a:extLst>
              <a:ext uri="{FF2B5EF4-FFF2-40B4-BE49-F238E27FC236}">
                <a16:creationId xmlns:a16="http://schemas.microsoft.com/office/drawing/2014/main" id="{E9EA62D6-46F1-4DD5-8EA1-03F1F9EFD7A6}"/>
              </a:ext>
            </a:extLst>
          </p:cNvPr>
          <p:cNvSpPr txBox="1"/>
          <p:nvPr userDrawn="1"/>
        </p:nvSpPr>
        <p:spPr>
          <a:xfrm>
            <a:off x="787400" y="6330823"/>
            <a:ext cx="2413000" cy="429768"/>
          </a:xfrm>
          <a:prstGeom prst="rect">
            <a:avLst/>
          </a:prstGeom>
        </p:spPr>
        <p:txBody>
          <a:bodyPr vert="horz" lIns="0" tIns="45720" rIns="91440" bIns="45720" rtlCol="0" anchor="ctr"/>
          <a:lstStyle>
            <a:defPPr>
              <a:defRPr lang="en-US"/>
            </a:defPPr>
            <a:lvl1pPr>
              <a:defRPr sz="1000" spc="300">
                <a:solidFill>
                  <a:schemeClr val="bg1"/>
                </a:solidFill>
                <a:ea typeface="Calibri"/>
                <a:cs typeface="Calibri"/>
              </a:defRPr>
            </a:lvl1pPr>
          </a:lstStyle>
          <a:p>
            <a:pPr lvl="0"/>
            <a:r>
              <a:rPr lang="en-US" dirty="0">
                <a:solidFill>
                  <a:schemeClr val="bg2"/>
                </a:solidFill>
              </a:rPr>
              <a:t>| AIR.ORG</a:t>
            </a:r>
          </a:p>
        </p:txBody>
      </p:sp>
    </p:spTree>
    <p:extLst>
      <p:ext uri="{BB962C8B-B14F-4D97-AF65-F5344CB8AC3E}">
        <p14:creationId xmlns:p14="http://schemas.microsoft.com/office/powerpoint/2010/main" val="1329317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d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882407"/>
            <a:ext cx="7018421" cy="2002977"/>
          </a:xfrm>
        </p:spPr>
        <p:txBody>
          <a:bodyPr anchor="b">
            <a:normAutofit/>
          </a:bodyPr>
          <a:lstStyle>
            <a:lvl1pPr algn="l">
              <a:defRPr sz="2400" b="1">
                <a:solidFill>
                  <a:schemeClr val="accent1"/>
                </a:solidFill>
                <a:latin typeface="+mj-lt"/>
                <a:ea typeface="Tahoma" panose="020B0604030504040204" pitchFamily="34" charset="0"/>
                <a:cs typeface="Arial" panose="020B0604020202020204" pitchFamily="34" charset="0"/>
              </a:defRPr>
            </a:lvl1pPr>
          </a:lstStyle>
          <a:p>
            <a:r>
              <a:rPr lang="en-US" dirty="0"/>
              <a:t>Presenter’s Name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199" y="3356915"/>
            <a:ext cx="6939941" cy="1904895"/>
          </a:xfrm>
          <a:prstGeom prst="rect">
            <a:avLst/>
          </a:prstGeom>
        </p:spPr>
        <p:txBody>
          <a:bodyPr>
            <a:normAutofit/>
          </a:bodyPr>
          <a:lstStyle>
            <a:lvl1pPr marL="0" indent="0" algn="l">
              <a:lnSpc>
                <a:spcPct val="10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Job Title</a:t>
            </a:r>
            <a:br>
              <a:rPr lang="en-US" dirty="0"/>
            </a:br>
            <a:r>
              <a:rPr lang="en-US" dirty="0"/>
              <a:t>202.403.XXXX</a:t>
            </a:r>
            <a:br>
              <a:rPr lang="en-US" dirty="0"/>
            </a:br>
            <a:r>
              <a:rPr lang="en-US" dirty="0"/>
              <a:t>email.address@air.org</a:t>
            </a:r>
          </a:p>
        </p:txBody>
      </p:sp>
      <p:sp>
        <p:nvSpPr>
          <p:cNvPr id="10" name="TextBox 9">
            <a:extLst>
              <a:ext uri="{FF2B5EF4-FFF2-40B4-BE49-F238E27FC236}">
                <a16:creationId xmlns:a16="http://schemas.microsoft.com/office/drawing/2014/main" id="{6D35682F-2DFC-6D4A-9319-B6DB0F0EC6C2}"/>
              </a:ext>
            </a:extLst>
          </p:cNvPr>
          <p:cNvSpPr txBox="1"/>
          <p:nvPr userDrawn="1"/>
        </p:nvSpPr>
        <p:spPr>
          <a:xfrm>
            <a:off x="457200" y="5721829"/>
            <a:ext cx="6096000" cy="276999"/>
          </a:xfrm>
          <a:prstGeom prst="rect">
            <a:avLst/>
          </a:prstGeom>
          <a:noFill/>
        </p:spPr>
        <p:txBody>
          <a:bodyPr wrap="square" lIns="0" anchor="b">
            <a:spAutoFit/>
          </a:bodyPr>
          <a:lstStyle/>
          <a:p>
            <a:pPr algn="l"/>
            <a:r>
              <a:rPr lang="en-US" sz="1200" b="0" i="0" spc="200" dirty="0">
                <a:solidFill>
                  <a:schemeClr val="accent1"/>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457200"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7ABF179-7A3C-CB4D-A769-D7B523E3AB0A}"/>
              </a:ext>
            </a:extLst>
          </p:cNvPr>
          <p:cNvSpPr txBox="1">
            <a:spLocks/>
          </p:cNvSpPr>
          <p:nvPr userDrawn="1"/>
        </p:nvSpPr>
        <p:spPr>
          <a:xfrm>
            <a:off x="457200" y="5958723"/>
            <a:ext cx="9051657" cy="670868"/>
          </a:xfrm>
          <a:prstGeom prst="rect">
            <a:avLst/>
          </a:prstGeom>
        </p:spPr>
        <p:txBody>
          <a:bodyPr l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1"/>
                </a:solidFill>
              </a:rPr>
              <a:t>Notice of Trademark: “American Institutes for Research” and “AIR” are registered trademarks. All other brand, product, or company names are trademarks or registered trademarks of their respective owners.</a:t>
            </a:r>
          </a:p>
          <a:p>
            <a:endParaRPr lang="en-US" sz="800" dirty="0">
              <a:solidFill>
                <a:schemeClr val="accent1"/>
              </a:solidFill>
            </a:endParaRPr>
          </a:p>
          <a:p>
            <a:r>
              <a:rPr lang="en-US" sz="800" dirty="0">
                <a:solidFill>
                  <a:schemeClr val="accent1"/>
                </a:solidFill>
              </a:rPr>
              <a:t>Copyright © 2021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p>
        </p:txBody>
      </p: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11020375" y="6487051"/>
            <a:ext cx="613950" cy="142540"/>
          </a:xfrm>
          <a:prstGeom prst="rect">
            <a:avLst/>
          </a:prstGeom>
        </p:spPr>
        <p:txBody>
          <a:bodyPr wrap="none" lIns="0" tIns="0" rIns="0" bIns="0" anchor="b" anchorCtr="0">
            <a:spAutoFit/>
          </a:bodyPr>
          <a:lstStyle>
            <a:lvl1pPr marL="0" indent="0" algn="r">
              <a:buNone/>
              <a:defRPr kumimoji="0" lang="en-US" sz="800" u="none" strike="noStrike" cap="none" spc="0" normalizeH="0" baseline="0" dirty="0" smtClean="0">
                <a:ln>
                  <a:noFill/>
                </a:ln>
                <a:solidFill>
                  <a:schemeClr val="accent1"/>
                </a:solidFill>
                <a:effectLst/>
                <a:uLnTx/>
                <a:uFillTx/>
                <a:cs typeface="Calibri"/>
              </a:defRPr>
            </a:lvl1pPr>
            <a:lvl2pPr>
              <a:defRPr lang="en-US" sz="1800" dirty="0" smtClean="0">
                <a:cs typeface="+mn-cs"/>
              </a:defRPr>
            </a:lvl2pPr>
            <a:lvl3pPr>
              <a:defRPr lang="en-US" sz="1800" dirty="0" smtClean="0">
                <a:cs typeface="+mn-cs"/>
              </a:defRPr>
            </a:lvl3pPr>
            <a:lvl4pPr>
              <a:defRPr lang="en-US" sz="1800" dirty="0" smtClean="0">
                <a:cs typeface="+mn-cs"/>
              </a:defRPr>
            </a:lvl4pPr>
            <a:lvl5pPr>
              <a:defRPr lang="en-US" sz="1800" dirty="0">
                <a:cs typeface="+mn-cs"/>
              </a:defRPr>
            </a:lvl5pPr>
          </a:lstStyle>
          <a:p>
            <a:pPr marR="0" lvl="0" fontAlgn="auto">
              <a:spcBef>
                <a:spcPts val="1800"/>
              </a:spcBef>
              <a:spcAft>
                <a:spcPts val="0"/>
              </a:spcAft>
              <a:buClr>
                <a:schemeClr val="tx1"/>
              </a:buClr>
              <a:buSzPct val="100000"/>
              <a:buFont typeface="Times New Roman" panose="02020603050405020304" pitchFamily="18" charset="0"/>
              <a:tabLst/>
            </a:pPr>
            <a:r>
              <a:rPr lang="en-US" dirty="0"/>
              <a:t>XXXXX_MO/21</a:t>
            </a:r>
          </a:p>
        </p:txBody>
      </p:sp>
      <p:pic>
        <p:nvPicPr>
          <p:cNvPr id="11" name="Picture 10" descr="Logo of American Institutes for Research. Advancing Evidence. Improving Lives.">
            <a:extLst>
              <a:ext uri="{FF2B5EF4-FFF2-40B4-BE49-F238E27FC236}">
                <a16:creationId xmlns:a16="http://schemas.microsoft.com/office/drawing/2014/main" id="{074E58EB-C315-4D95-8BB2-EFA74AF79189}"/>
              </a:ext>
            </a:extLst>
          </p:cNvPr>
          <p:cNvPicPr>
            <a:picLocks noChangeAspect="1"/>
          </p:cNvPicPr>
          <p:nvPr userDrawn="1"/>
        </p:nvPicPr>
        <p:blipFill>
          <a:blip r:embed="rId3"/>
          <a:srcRect/>
          <a:stretch/>
        </p:blipFill>
        <p:spPr>
          <a:xfrm>
            <a:off x="9527616" y="549514"/>
            <a:ext cx="1807425" cy="934474"/>
          </a:xfrm>
          <a:prstGeom prst="rect">
            <a:avLst/>
          </a:prstGeom>
        </p:spPr>
      </p:pic>
    </p:spTree>
    <p:extLst>
      <p:ext uri="{BB962C8B-B14F-4D97-AF65-F5344CB8AC3E}">
        <p14:creationId xmlns:p14="http://schemas.microsoft.com/office/powerpoint/2010/main" val="2049964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Heavy L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307592"/>
            <a:ext cx="11274552" cy="4498848"/>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Arial" panose="020B060402020202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457201" y="5806276"/>
            <a:ext cx="11277600" cy="338328"/>
          </a:xfrm>
        </p:spPr>
        <p:txBody>
          <a:bodyPr>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4" name="Slide Number Placeholder 3">
            <a:extLst>
              <a:ext uri="{FF2B5EF4-FFF2-40B4-BE49-F238E27FC236}">
                <a16:creationId xmlns:a16="http://schemas.microsoft.com/office/drawing/2014/main" id="{EFD9C164-CE55-445D-898D-97B029631EDA}"/>
              </a:ext>
            </a:extLst>
          </p:cNvPr>
          <p:cNvSpPr>
            <a:spLocks noGrp="1"/>
          </p:cNvSpPr>
          <p:nvPr>
            <p:ph type="sldNum" sz="quarter" idx="16"/>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962101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205B-0AFA-AEA2-753F-F9D7FC4173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C5CE76-C82A-DA9F-2817-C5678A9238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Slide Number Placeholder 5">
            <a:extLst>
              <a:ext uri="{FF2B5EF4-FFF2-40B4-BE49-F238E27FC236}">
                <a16:creationId xmlns:a16="http://schemas.microsoft.com/office/drawing/2014/main" id="{4BF624DD-6A8E-51E5-EB44-559619341A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6BA51AEF-9408-4FD7-9A3B-6534E004C5AB}" type="slidenum">
              <a:rPr lang="en-US" smtClean="0"/>
              <a:pPr/>
              <a:t>‹#›</a:t>
            </a:fld>
            <a:endParaRPr lang="en-US" dirty="0"/>
          </a:p>
        </p:txBody>
      </p:sp>
      <p:sp>
        <p:nvSpPr>
          <p:cNvPr id="20" name="Date Placeholder 3">
            <a:extLst>
              <a:ext uri="{FF2B5EF4-FFF2-40B4-BE49-F238E27FC236}">
                <a16:creationId xmlns:a16="http://schemas.microsoft.com/office/drawing/2014/main" id="{DB64106C-4669-5EF2-9E0F-2C87FE9E722B}"/>
              </a:ext>
            </a:extLst>
          </p:cNvPr>
          <p:cNvSpPr>
            <a:spLocks noGrp="1"/>
          </p:cNvSpPr>
          <p:nvPr>
            <p:ph type="dt" sz="half" idx="2"/>
          </p:nvPr>
        </p:nvSpPr>
        <p:spPr>
          <a:xfrm>
            <a:off x="838199" y="6369224"/>
            <a:ext cx="2743200" cy="365125"/>
          </a:xfrm>
          <a:prstGeom prst="rect">
            <a:avLst/>
          </a:prstGeom>
        </p:spPr>
        <p:txBody>
          <a:bodyPr anchor="ctr"/>
          <a:lstStyle>
            <a:lvl1pPr algn="l">
              <a:defRPr sz="1100">
                <a:solidFill>
                  <a:schemeClr val="tx1">
                    <a:lumMod val="50000"/>
                    <a:lumOff val="50000"/>
                  </a:schemeClr>
                </a:solidFill>
              </a:defRPr>
            </a:lvl1pPr>
          </a:lstStyle>
          <a:p>
            <a:endParaRPr lang="en-US" dirty="0"/>
          </a:p>
        </p:txBody>
      </p:sp>
      <p:sp>
        <p:nvSpPr>
          <p:cNvPr id="21" name="Footer Placeholder 4">
            <a:extLst>
              <a:ext uri="{FF2B5EF4-FFF2-40B4-BE49-F238E27FC236}">
                <a16:creationId xmlns:a16="http://schemas.microsoft.com/office/drawing/2014/main" id="{6830D53F-7878-EAFC-C430-2E1127608BA6}"/>
              </a:ext>
            </a:extLst>
          </p:cNvPr>
          <p:cNvSpPr>
            <a:spLocks noGrp="1"/>
          </p:cNvSpPr>
          <p:nvPr>
            <p:ph type="ftr" sz="quarter" idx="3"/>
          </p:nvPr>
        </p:nvSpPr>
        <p:spPr>
          <a:xfrm>
            <a:off x="4038599" y="6369224"/>
            <a:ext cx="4114800" cy="365125"/>
          </a:xfrm>
          <a:prstGeom prst="rect">
            <a:avLst/>
          </a:prstGeom>
        </p:spPr>
        <p:txBody>
          <a:bodyPr anchor="ctr"/>
          <a:lstStyle>
            <a:lvl1pPr algn="ctr">
              <a:defRPr sz="1100">
                <a:solidFill>
                  <a:schemeClr val="tx1">
                    <a:lumMod val="50000"/>
                    <a:lumOff val="50000"/>
                  </a:schemeClr>
                </a:solidFill>
              </a:defRPr>
            </a:lvl1pPr>
          </a:lstStyle>
          <a:p>
            <a:r>
              <a:rPr lang="en-US" dirty="0"/>
              <a:t>© 2022 Migration Policy Institute</a:t>
            </a:r>
          </a:p>
        </p:txBody>
      </p:sp>
      <p:sp>
        <p:nvSpPr>
          <p:cNvPr id="4" name="Rectangle 3">
            <a:extLst>
              <a:ext uri="{FF2B5EF4-FFF2-40B4-BE49-F238E27FC236}">
                <a16:creationId xmlns:a16="http://schemas.microsoft.com/office/drawing/2014/main" id="{54F489BF-E3EE-AAF6-6FD0-3B9B95392968}"/>
              </a:ext>
            </a:extLst>
          </p:cNvPr>
          <p:cNvSpPr/>
          <p:nvPr userDrawn="1"/>
        </p:nvSpPr>
        <p:spPr>
          <a:xfrm>
            <a:off x="0" y="-1"/>
            <a:ext cx="612475"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2755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91343-2CBE-CD8B-DB45-DC21435918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8C47E7-CC7B-8588-2DDE-A4CFE22524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95BA781-B620-6454-932F-3B401DC6AB4A}"/>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lumMod val="50000"/>
                    <a:lumOff val="50000"/>
                  </a:schemeClr>
                </a:solidFill>
              </a:defRPr>
            </a:lvl1pPr>
          </a:lstStyle>
          <a:p>
            <a:fld id="{6BA51AEF-9408-4FD7-9A3B-6534E004C5AB}" type="slidenum">
              <a:rPr lang="en-US" smtClean="0"/>
              <a:pPr/>
              <a:t>‹#›</a:t>
            </a:fld>
            <a:endParaRPr lang="en-US" dirty="0"/>
          </a:p>
        </p:txBody>
      </p:sp>
      <p:sp>
        <p:nvSpPr>
          <p:cNvPr id="11" name="Date Placeholder 3">
            <a:extLst>
              <a:ext uri="{FF2B5EF4-FFF2-40B4-BE49-F238E27FC236}">
                <a16:creationId xmlns:a16="http://schemas.microsoft.com/office/drawing/2014/main" id="{168F54EC-02A6-D2C0-C5E1-E7DC349A41E6}"/>
              </a:ext>
            </a:extLst>
          </p:cNvPr>
          <p:cNvSpPr>
            <a:spLocks noGrp="1"/>
          </p:cNvSpPr>
          <p:nvPr>
            <p:ph type="dt" sz="half" idx="2"/>
          </p:nvPr>
        </p:nvSpPr>
        <p:spPr>
          <a:xfrm>
            <a:off x="838199" y="6369224"/>
            <a:ext cx="2743200" cy="365125"/>
          </a:xfrm>
          <a:prstGeom prst="rect">
            <a:avLst/>
          </a:prstGeom>
        </p:spPr>
        <p:txBody>
          <a:bodyPr anchor="ctr"/>
          <a:lstStyle>
            <a:lvl1pPr algn="l">
              <a:defRPr sz="1100">
                <a:solidFill>
                  <a:schemeClr val="tx1">
                    <a:lumMod val="50000"/>
                    <a:lumOff val="50000"/>
                  </a:schemeClr>
                </a:solidFill>
              </a:defRPr>
            </a:lvl1pPr>
          </a:lstStyle>
          <a:p>
            <a:endParaRPr lang="en-US" dirty="0"/>
          </a:p>
        </p:txBody>
      </p:sp>
      <p:sp>
        <p:nvSpPr>
          <p:cNvPr id="12" name="Footer Placeholder 4">
            <a:extLst>
              <a:ext uri="{FF2B5EF4-FFF2-40B4-BE49-F238E27FC236}">
                <a16:creationId xmlns:a16="http://schemas.microsoft.com/office/drawing/2014/main" id="{D6174ABA-F4DC-A204-89EC-FFD1CA4E5D17}"/>
              </a:ext>
            </a:extLst>
          </p:cNvPr>
          <p:cNvSpPr>
            <a:spLocks noGrp="1"/>
          </p:cNvSpPr>
          <p:nvPr>
            <p:ph type="ftr" sz="quarter" idx="3"/>
          </p:nvPr>
        </p:nvSpPr>
        <p:spPr>
          <a:xfrm>
            <a:off x="4038599" y="6369224"/>
            <a:ext cx="4114800" cy="365125"/>
          </a:xfrm>
          <a:prstGeom prst="rect">
            <a:avLst/>
          </a:prstGeom>
        </p:spPr>
        <p:txBody>
          <a:bodyPr anchor="ctr"/>
          <a:lstStyle>
            <a:lvl1pPr algn="ctr">
              <a:defRPr sz="1100">
                <a:solidFill>
                  <a:schemeClr val="tx1">
                    <a:lumMod val="50000"/>
                    <a:lumOff val="50000"/>
                  </a:schemeClr>
                </a:solidFill>
              </a:defRPr>
            </a:lvl1pPr>
          </a:lstStyle>
          <a:p>
            <a:r>
              <a:rPr lang="en-US" dirty="0"/>
              <a:t>© 2022 Migration Policy Institute</a:t>
            </a:r>
          </a:p>
        </p:txBody>
      </p:sp>
      <p:sp>
        <p:nvSpPr>
          <p:cNvPr id="4" name="Rectangle 3">
            <a:extLst>
              <a:ext uri="{FF2B5EF4-FFF2-40B4-BE49-F238E27FC236}">
                <a16:creationId xmlns:a16="http://schemas.microsoft.com/office/drawing/2014/main" id="{AA0757BD-4E13-E9E9-9A56-7559102DFDE4}"/>
              </a:ext>
            </a:extLst>
          </p:cNvPr>
          <p:cNvSpPr/>
          <p:nvPr userDrawn="1"/>
        </p:nvSpPr>
        <p:spPr>
          <a:xfrm>
            <a:off x="0" y="-1477"/>
            <a:ext cx="12192000" cy="1251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AAFFE65-28F6-A425-7C80-DE429DAC8262}"/>
              </a:ext>
            </a:extLst>
          </p:cNvPr>
          <p:cNvSpPr/>
          <p:nvPr userDrawn="1"/>
        </p:nvSpPr>
        <p:spPr>
          <a:xfrm>
            <a:off x="0" y="6796138"/>
            <a:ext cx="12192000" cy="618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153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E417B-F994-B76F-811C-7621C3747B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970BFE-AD34-888E-83C3-A7E015BDE2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B2F1819-549D-6C99-E4B7-3B41A73BF170}"/>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lumMod val="50000"/>
                    <a:lumOff val="50000"/>
                  </a:schemeClr>
                </a:solidFill>
              </a:defRPr>
            </a:lvl1pPr>
          </a:lstStyle>
          <a:p>
            <a:fld id="{6BA51AEF-9408-4FD7-9A3B-6534E004C5AB}" type="slidenum">
              <a:rPr lang="en-US" smtClean="0"/>
              <a:pPr/>
              <a:t>‹#›</a:t>
            </a:fld>
            <a:endParaRPr lang="en-US" dirty="0"/>
          </a:p>
        </p:txBody>
      </p:sp>
      <p:sp>
        <p:nvSpPr>
          <p:cNvPr id="8" name="Date Placeholder 3">
            <a:extLst>
              <a:ext uri="{FF2B5EF4-FFF2-40B4-BE49-F238E27FC236}">
                <a16:creationId xmlns:a16="http://schemas.microsoft.com/office/drawing/2014/main" id="{534E75E5-92CE-7B9A-4954-A731CCF02DC6}"/>
              </a:ext>
            </a:extLst>
          </p:cNvPr>
          <p:cNvSpPr>
            <a:spLocks noGrp="1"/>
          </p:cNvSpPr>
          <p:nvPr>
            <p:ph type="dt" sz="half" idx="2"/>
          </p:nvPr>
        </p:nvSpPr>
        <p:spPr>
          <a:xfrm>
            <a:off x="838199" y="6369224"/>
            <a:ext cx="2743200" cy="365125"/>
          </a:xfrm>
          <a:prstGeom prst="rect">
            <a:avLst/>
          </a:prstGeom>
        </p:spPr>
        <p:txBody>
          <a:bodyPr anchor="ctr"/>
          <a:lstStyle>
            <a:lvl1pPr algn="l">
              <a:defRPr sz="1100">
                <a:solidFill>
                  <a:schemeClr val="tx1">
                    <a:lumMod val="50000"/>
                    <a:lumOff val="50000"/>
                  </a:schemeClr>
                </a:solidFill>
              </a:defRPr>
            </a:lvl1pPr>
          </a:lstStyle>
          <a:p>
            <a:endParaRPr lang="en-US" dirty="0"/>
          </a:p>
        </p:txBody>
      </p:sp>
      <p:sp>
        <p:nvSpPr>
          <p:cNvPr id="9" name="Footer Placeholder 4">
            <a:extLst>
              <a:ext uri="{FF2B5EF4-FFF2-40B4-BE49-F238E27FC236}">
                <a16:creationId xmlns:a16="http://schemas.microsoft.com/office/drawing/2014/main" id="{61DB1861-95EC-A8F7-B626-A9B86651D17D}"/>
              </a:ext>
            </a:extLst>
          </p:cNvPr>
          <p:cNvSpPr>
            <a:spLocks noGrp="1"/>
          </p:cNvSpPr>
          <p:nvPr>
            <p:ph type="ftr" sz="quarter" idx="3"/>
          </p:nvPr>
        </p:nvSpPr>
        <p:spPr>
          <a:xfrm>
            <a:off x="4038599" y="6369224"/>
            <a:ext cx="4114800" cy="365125"/>
          </a:xfrm>
          <a:prstGeom prst="rect">
            <a:avLst/>
          </a:prstGeom>
        </p:spPr>
        <p:txBody>
          <a:bodyPr anchor="ctr"/>
          <a:lstStyle>
            <a:lvl1pPr algn="ctr">
              <a:defRPr sz="1100">
                <a:solidFill>
                  <a:schemeClr val="tx1">
                    <a:lumMod val="50000"/>
                    <a:lumOff val="50000"/>
                  </a:schemeClr>
                </a:solidFill>
              </a:defRPr>
            </a:lvl1pPr>
          </a:lstStyle>
          <a:p>
            <a:r>
              <a:rPr lang="en-US" dirty="0"/>
              <a:t>© 2022 Migration Policy Institute</a:t>
            </a:r>
          </a:p>
        </p:txBody>
      </p:sp>
      <p:sp>
        <p:nvSpPr>
          <p:cNvPr id="4" name="Rectangle 3">
            <a:extLst>
              <a:ext uri="{FF2B5EF4-FFF2-40B4-BE49-F238E27FC236}">
                <a16:creationId xmlns:a16="http://schemas.microsoft.com/office/drawing/2014/main" id="{C6E9DC66-77E1-943A-CDC3-55894E91CD94}"/>
              </a:ext>
            </a:extLst>
          </p:cNvPr>
          <p:cNvSpPr/>
          <p:nvPr userDrawn="1"/>
        </p:nvSpPr>
        <p:spPr>
          <a:xfrm>
            <a:off x="0" y="-1477"/>
            <a:ext cx="12192000" cy="1251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5593FEF-0CC2-4054-7381-AA47CE2AB05E}"/>
              </a:ext>
            </a:extLst>
          </p:cNvPr>
          <p:cNvSpPr/>
          <p:nvPr userDrawn="1"/>
        </p:nvSpPr>
        <p:spPr>
          <a:xfrm>
            <a:off x="0" y="6796138"/>
            <a:ext cx="12192000" cy="618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69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D4D9-FEF9-14A6-C0BC-76F83CA523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C9863E-C24D-15BC-DFE5-E27A4F1C88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946B68-7A10-FB3D-68CD-46C3EFE677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694A653-0D5B-15F0-4169-EA23AF709C78}"/>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lumMod val="50000"/>
                    <a:lumOff val="50000"/>
                  </a:schemeClr>
                </a:solidFill>
              </a:defRPr>
            </a:lvl1pPr>
          </a:lstStyle>
          <a:p>
            <a:fld id="{6BA51AEF-9408-4FD7-9A3B-6534E004C5AB}" type="slidenum">
              <a:rPr lang="en-US" smtClean="0"/>
              <a:pPr/>
              <a:t>‹#›</a:t>
            </a:fld>
            <a:endParaRPr lang="en-US" dirty="0"/>
          </a:p>
        </p:txBody>
      </p:sp>
      <p:sp>
        <p:nvSpPr>
          <p:cNvPr id="9" name="Date Placeholder 3">
            <a:extLst>
              <a:ext uri="{FF2B5EF4-FFF2-40B4-BE49-F238E27FC236}">
                <a16:creationId xmlns:a16="http://schemas.microsoft.com/office/drawing/2014/main" id="{A3B318D5-88F5-AAE9-771B-1505646BC2E7}"/>
              </a:ext>
            </a:extLst>
          </p:cNvPr>
          <p:cNvSpPr>
            <a:spLocks noGrp="1"/>
          </p:cNvSpPr>
          <p:nvPr>
            <p:ph type="dt" sz="half" idx="13"/>
          </p:nvPr>
        </p:nvSpPr>
        <p:spPr>
          <a:xfrm>
            <a:off x="838199" y="6369224"/>
            <a:ext cx="2743200" cy="365125"/>
          </a:xfrm>
          <a:prstGeom prst="rect">
            <a:avLst/>
          </a:prstGeom>
        </p:spPr>
        <p:txBody>
          <a:bodyPr anchor="ctr"/>
          <a:lstStyle>
            <a:lvl1pPr algn="l">
              <a:defRPr sz="1100">
                <a:solidFill>
                  <a:schemeClr val="tx1">
                    <a:lumMod val="50000"/>
                    <a:lumOff val="50000"/>
                  </a:schemeClr>
                </a:solidFill>
              </a:defRPr>
            </a:lvl1pPr>
          </a:lstStyle>
          <a:p>
            <a:endParaRPr lang="en-US" dirty="0"/>
          </a:p>
        </p:txBody>
      </p:sp>
      <p:sp>
        <p:nvSpPr>
          <p:cNvPr id="10" name="Footer Placeholder 4">
            <a:extLst>
              <a:ext uri="{FF2B5EF4-FFF2-40B4-BE49-F238E27FC236}">
                <a16:creationId xmlns:a16="http://schemas.microsoft.com/office/drawing/2014/main" id="{9C12EADB-630A-3D04-F4C0-525A5453670D}"/>
              </a:ext>
            </a:extLst>
          </p:cNvPr>
          <p:cNvSpPr>
            <a:spLocks noGrp="1"/>
          </p:cNvSpPr>
          <p:nvPr>
            <p:ph type="ftr" sz="quarter" idx="3"/>
          </p:nvPr>
        </p:nvSpPr>
        <p:spPr>
          <a:xfrm>
            <a:off x="4038599" y="6369224"/>
            <a:ext cx="4114800" cy="365125"/>
          </a:xfrm>
          <a:prstGeom prst="rect">
            <a:avLst/>
          </a:prstGeom>
        </p:spPr>
        <p:txBody>
          <a:bodyPr anchor="ctr"/>
          <a:lstStyle>
            <a:lvl1pPr algn="ctr">
              <a:defRPr sz="1100">
                <a:solidFill>
                  <a:schemeClr val="tx1">
                    <a:lumMod val="50000"/>
                    <a:lumOff val="50000"/>
                  </a:schemeClr>
                </a:solidFill>
              </a:defRPr>
            </a:lvl1pPr>
          </a:lstStyle>
          <a:p>
            <a:r>
              <a:rPr lang="en-US" dirty="0"/>
              <a:t>© 2022 Migration Policy Institute</a:t>
            </a:r>
          </a:p>
        </p:txBody>
      </p:sp>
      <p:sp>
        <p:nvSpPr>
          <p:cNvPr id="5" name="Rectangle 4">
            <a:extLst>
              <a:ext uri="{FF2B5EF4-FFF2-40B4-BE49-F238E27FC236}">
                <a16:creationId xmlns:a16="http://schemas.microsoft.com/office/drawing/2014/main" id="{E19580BA-7AC7-CE17-1413-AAC3442796D4}"/>
              </a:ext>
            </a:extLst>
          </p:cNvPr>
          <p:cNvSpPr/>
          <p:nvPr userDrawn="1"/>
        </p:nvSpPr>
        <p:spPr>
          <a:xfrm>
            <a:off x="0" y="-1477"/>
            <a:ext cx="12192000" cy="1251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8298A64-E1B4-2E14-B6AB-7FC233498B92}"/>
              </a:ext>
            </a:extLst>
          </p:cNvPr>
          <p:cNvSpPr/>
          <p:nvPr userDrawn="1"/>
        </p:nvSpPr>
        <p:spPr>
          <a:xfrm>
            <a:off x="0" y="6796138"/>
            <a:ext cx="12192000" cy="618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1945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8C823-7359-61E0-FA2E-1C35C9F80C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385F87-B77E-471D-74BA-5C542E99C5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65AEE5-76FD-768C-D222-85EB951EB9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8FC64-3905-1150-B651-95174DDD66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898A90-8E2C-D0EB-DF5B-7155DD7615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96E1F9E-7C3B-4016-ED8B-C79F57035D72}"/>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lumMod val="50000"/>
                    <a:lumOff val="50000"/>
                  </a:schemeClr>
                </a:solidFill>
              </a:defRPr>
            </a:lvl1pPr>
          </a:lstStyle>
          <a:p>
            <a:fld id="{6BA51AEF-9408-4FD7-9A3B-6534E004C5AB}" type="slidenum">
              <a:rPr lang="en-US" smtClean="0"/>
              <a:pPr/>
              <a:t>‹#›</a:t>
            </a:fld>
            <a:endParaRPr lang="en-US" dirty="0"/>
          </a:p>
        </p:txBody>
      </p:sp>
      <p:sp>
        <p:nvSpPr>
          <p:cNvPr id="11" name="Date Placeholder 3">
            <a:extLst>
              <a:ext uri="{FF2B5EF4-FFF2-40B4-BE49-F238E27FC236}">
                <a16:creationId xmlns:a16="http://schemas.microsoft.com/office/drawing/2014/main" id="{90055954-41E9-D512-0BF6-3FA534DC7E9A}"/>
              </a:ext>
            </a:extLst>
          </p:cNvPr>
          <p:cNvSpPr>
            <a:spLocks noGrp="1"/>
          </p:cNvSpPr>
          <p:nvPr>
            <p:ph type="dt" sz="half" idx="13"/>
          </p:nvPr>
        </p:nvSpPr>
        <p:spPr>
          <a:xfrm>
            <a:off x="838199" y="6369224"/>
            <a:ext cx="2743200" cy="365125"/>
          </a:xfrm>
          <a:prstGeom prst="rect">
            <a:avLst/>
          </a:prstGeom>
        </p:spPr>
        <p:txBody>
          <a:bodyPr anchor="ctr"/>
          <a:lstStyle>
            <a:lvl1pPr algn="l">
              <a:defRPr sz="1100">
                <a:solidFill>
                  <a:schemeClr val="tx1">
                    <a:lumMod val="50000"/>
                    <a:lumOff val="50000"/>
                  </a:schemeClr>
                </a:solidFill>
              </a:defRPr>
            </a:lvl1pPr>
          </a:lstStyle>
          <a:p>
            <a:endParaRPr lang="en-US" dirty="0"/>
          </a:p>
        </p:txBody>
      </p:sp>
      <p:sp>
        <p:nvSpPr>
          <p:cNvPr id="12" name="Footer Placeholder 4">
            <a:extLst>
              <a:ext uri="{FF2B5EF4-FFF2-40B4-BE49-F238E27FC236}">
                <a16:creationId xmlns:a16="http://schemas.microsoft.com/office/drawing/2014/main" id="{94737016-4764-114B-E71E-ABAF2E7CC66A}"/>
              </a:ext>
            </a:extLst>
          </p:cNvPr>
          <p:cNvSpPr>
            <a:spLocks noGrp="1"/>
          </p:cNvSpPr>
          <p:nvPr>
            <p:ph type="ftr" sz="quarter" idx="14"/>
          </p:nvPr>
        </p:nvSpPr>
        <p:spPr>
          <a:xfrm>
            <a:off x="4038599" y="6369224"/>
            <a:ext cx="4114800" cy="365125"/>
          </a:xfrm>
          <a:prstGeom prst="rect">
            <a:avLst/>
          </a:prstGeom>
        </p:spPr>
        <p:txBody>
          <a:bodyPr anchor="ctr"/>
          <a:lstStyle>
            <a:lvl1pPr algn="ctr">
              <a:defRPr sz="1100">
                <a:solidFill>
                  <a:schemeClr val="tx1">
                    <a:lumMod val="50000"/>
                    <a:lumOff val="50000"/>
                  </a:schemeClr>
                </a:solidFill>
              </a:defRPr>
            </a:lvl1pPr>
          </a:lstStyle>
          <a:p>
            <a:r>
              <a:rPr lang="en-US" dirty="0"/>
              <a:t>© 2022 Migration Policy Institute</a:t>
            </a:r>
          </a:p>
        </p:txBody>
      </p:sp>
      <p:sp>
        <p:nvSpPr>
          <p:cNvPr id="7" name="Rectangle 6">
            <a:extLst>
              <a:ext uri="{FF2B5EF4-FFF2-40B4-BE49-F238E27FC236}">
                <a16:creationId xmlns:a16="http://schemas.microsoft.com/office/drawing/2014/main" id="{CD9303B9-B932-6C4F-67B5-DC6C9548CDC2}"/>
              </a:ext>
            </a:extLst>
          </p:cNvPr>
          <p:cNvSpPr/>
          <p:nvPr userDrawn="1"/>
        </p:nvSpPr>
        <p:spPr>
          <a:xfrm>
            <a:off x="0" y="-1477"/>
            <a:ext cx="12192000" cy="1251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07C544-E7CF-0A1C-7361-E59D8F10FCD7}"/>
              </a:ext>
            </a:extLst>
          </p:cNvPr>
          <p:cNvSpPr/>
          <p:nvPr userDrawn="1"/>
        </p:nvSpPr>
        <p:spPr>
          <a:xfrm>
            <a:off x="0" y="6796138"/>
            <a:ext cx="12192000" cy="618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988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36EB6-41B0-E518-6E5A-78ED6C3A5EC7}"/>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72216C2F-F954-4992-3EB6-929B339C4733}"/>
              </a:ext>
            </a:extLst>
          </p:cNvPr>
          <p:cNvSpPr>
            <a:spLocks noGrp="1"/>
          </p:cNvSpPr>
          <p:nvPr>
            <p:ph type="sldNum" sz="quarter" idx="12"/>
          </p:nvPr>
        </p:nvSpPr>
        <p:spPr>
          <a:xfrm>
            <a:off x="8610600" y="6356350"/>
            <a:ext cx="2743200" cy="365125"/>
          </a:xfrm>
          <a:prstGeom prst="rect">
            <a:avLst/>
          </a:prstGeom>
        </p:spPr>
        <p:txBody>
          <a:bodyPr/>
          <a:lstStyle>
            <a:lvl1pPr>
              <a:defRPr>
                <a:solidFill>
                  <a:srgbClr val="FAFAFA"/>
                </a:solidFill>
              </a:defRPr>
            </a:lvl1pPr>
          </a:lstStyle>
          <a:p>
            <a:fld id="{6BA51AEF-9408-4FD7-9A3B-6534E004C5AB}" type="slidenum">
              <a:rPr lang="en-US" smtClean="0"/>
              <a:pPr/>
              <a:t>‹#›</a:t>
            </a:fld>
            <a:endParaRPr lang="en-US" dirty="0"/>
          </a:p>
        </p:txBody>
      </p:sp>
      <p:sp>
        <p:nvSpPr>
          <p:cNvPr id="7" name="Date Placeholder 3">
            <a:extLst>
              <a:ext uri="{FF2B5EF4-FFF2-40B4-BE49-F238E27FC236}">
                <a16:creationId xmlns:a16="http://schemas.microsoft.com/office/drawing/2014/main" id="{096688A1-6DC7-3D3D-65B3-8949015AF0EB}"/>
              </a:ext>
            </a:extLst>
          </p:cNvPr>
          <p:cNvSpPr>
            <a:spLocks noGrp="1"/>
          </p:cNvSpPr>
          <p:nvPr>
            <p:ph type="dt" sz="half" idx="2"/>
          </p:nvPr>
        </p:nvSpPr>
        <p:spPr>
          <a:xfrm>
            <a:off x="838199" y="6369224"/>
            <a:ext cx="2743200" cy="365125"/>
          </a:xfrm>
          <a:prstGeom prst="rect">
            <a:avLst/>
          </a:prstGeom>
        </p:spPr>
        <p:txBody>
          <a:bodyPr anchor="ctr"/>
          <a:lstStyle>
            <a:lvl1pPr algn="l">
              <a:defRPr sz="1100">
                <a:solidFill>
                  <a:srgbClr val="FAFAFA"/>
                </a:solidFill>
              </a:defRPr>
            </a:lvl1pPr>
          </a:lstStyle>
          <a:p>
            <a:endParaRPr lang="en-US" dirty="0"/>
          </a:p>
        </p:txBody>
      </p:sp>
      <p:sp>
        <p:nvSpPr>
          <p:cNvPr id="8" name="Footer Placeholder 4">
            <a:extLst>
              <a:ext uri="{FF2B5EF4-FFF2-40B4-BE49-F238E27FC236}">
                <a16:creationId xmlns:a16="http://schemas.microsoft.com/office/drawing/2014/main" id="{6BF14A31-5D9B-99CB-6D1A-0498D761C698}"/>
              </a:ext>
            </a:extLst>
          </p:cNvPr>
          <p:cNvSpPr>
            <a:spLocks noGrp="1"/>
          </p:cNvSpPr>
          <p:nvPr>
            <p:ph type="ftr" sz="quarter" idx="3"/>
          </p:nvPr>
        </p:nvSpPr>
        <p:spPr>
          <a:xfrm>
            <a:off x="4038599" y="6369224"/>
            <a:ext cx="4114800" cy="365125"/>
          </a:xfrm>
          <a:prstGeom prst="rect">
            <a:avLst/>
          </a:prstGeom>
        </p:spPr>
        <p:txBody>
          <a:bodyPr anchor="ctr"/>
          <a:lstStyle>
            <a:lvl1pPr algn="ctr">
              <a:defRPr sz="1100">
                <a:solidFill>
                  <a:srgbClr val="FAFAFA"/>
                </a:solidFill>
              </a:defRPr>
            </a:lvl1pPr>
          </a:lstStyle>
          <a:p>
            <a:r>
              <a:rPr lang="en-US" dirty="0"/>
              <a:t>© 2022 Migration Policy Institute</a:t>
            </a:r>
          </a:p>
        </p:txBody>
      </p:sp>
      <p:sp>
        <p:nvSpPr>
          <p:cNvPr id="3" name="Rectangle 2">
            <a:extLst>
              <a:ext uri="{FF2B5EF4-FFF2-40B4-BE49-F238E27FC236}">
                <a16:creationId xmlns:a16="http://schemas.microsoft.com/office/drawing/2014/main" id="{E3DD677C-19C3-5344-D292-00D26D1BA719}"/>
              </a:ext>
            </a:extLst>
          </p:cNvPr>
          <p:cNvSpPr/>
          <p:nvPr userDrawn="1"/>
        </p:nvSpPr>
        <p:spPr>
          <a:xfrm>
            <a:off x="0" y="-1477"/>
            <a:ext cx="12192000" cy="1251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CB13CB9-7824-76CD-5915-788379131789}"/>
              </a:ext>
            </a:extLst>
          </p:cNvPr>
          <p:cNvSpPr/>
          <p:nvPr userDrawn="1"/>
        </p:nvSpPr>
        <p:spPr>
          <a:xfrm>
            <a:off x="0" y="6796138"/>
            <a:ext cx="12192000" cy="618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9370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1F0E3D-83A2-14CB-279C-B40ED4A3AF7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lumMod val="50000"/>
                    <a:lumOff val="50000"/>
                  </a:schemeClr>
                </a:solidFill>
              </a:defRPr>
            </a:lvl1pPr>
          </a:lstStyle>
          <a:p>
            <a:fld id="{6BA51AEF-9408-4FD7-9A3B-6534E004C5AB}" type="slidenum">
              <a:rPr lang="en-US" smtClean="0"/>
              <a:pPr/>
              <a:t>‹#›</a:t>
            </a:fld>
            <a:endParaRPr lang="en-US" dirty="0"/>
          </a:p>
        </p:txBody>
      </p:sp>
      <p:sp>
        <p:nvSpPr>
          <p:cNvPr id="6" name="Date Placeholder 3">
            <a:extLst>
              <a:ext uri="{FF2B5EF4-FFF2-40B4-BE49-F238E27FC236}">
                <a16:creationId xmlns:a16="http://schemas.microsoft.com/office/drawing/2014/main" id="{9B0080F1-EE92-CAD2-EEAC-B8FE04B5D4CE}"/>
              </a:ext>
            </a:extLst>
          </p:cNvPr>
          <p:cNvSpPr>
            <a:spLocks noGrp="1"/>
          </p:cNvSpPr>
          <p:nvPr>
            <p:ph type="dt" sz="half" idx="2"/>
          </p:nvPr>
        </p:nvSpPr>
        <p:spPr>
          <a:xfrm>
            <a:off x="838199" y="6369224"/>
            <a:ext cx="2743200" cy="365125"/>
          </a:xfrm>
          <a:prstGeom prst="rect">
            <a:avLst/>
          </a:prstGeom>
        </p:spPr>
        <p:txBody>
          <a:bodyPr anchor="ctr"/>
          <a:lstStyle>
            <a:lvl1pPr algn="l">
              <a:defRPr sz="1100">
                <a:solidFill>
                  <a:schemeClr val="tx1">
                    <a:lumMod val="50000"/>
                    <a:lumOff val="50000"/>
                  </a:schemeClr>
                </a:solidFill>
              </a:defRPr>
            </a:lvl1pPr>
          </a:lstStyle>
          <a:p>
            <a:endParaRPr lang="en-US" dirty="0"/>
          </a:p>
        </p:txBody>
      </p:sp>
      <p:sp>
        <p:nvSpPr>
          <p:cNvPr id="7" name="Footer Placeholder 4">
            <a:extLst>
              <a:ext uri="{FF2B5EF4-FFF2-40B4-BE49-F238E27FC236}">
                <a16:creationId xmlns:a16="http://schemas.microsoft.com/office/drawing/2014/main" id="{D5C0631F-388E-5106-D9B6-B706A56E70EF}"/>
              </a:ext>
            </a:extLst>
          </p:cNvPr>
          <p:cNvSpPr>
            <a:spLocks noGrp="1"/>
          </p:cNvSpPr>
          <p:nvPr>
            <p:ph type="ftr" sz="quarter" idx="3"/>
          </p:nvPr>
        </p:nvSpPr>
        <p:spPr>
          <a:xfrm>
            <a:off x="4038599" y="6369224"/>
            <a:ext cx="4114800" cy="365125"/>
          </a:xfrm>
          <a:prstGeom prst="rect">
            <a:avLst/>
          </a:prstGeom>
        </p:spPr>
        <p:txBody>
          <a:bodyPr anchor="ctr"/>
          <a:lstStyle>
            <a:lvl1pPr algn="ctr">
              <a:defRPr sz="1100">
                <a:solidFill>
                  <a:schemeClr val="tx1">
                    <a:lumMod val="50000"/>
                    <a:lumOff val="50000"/>
                  </a:schemeClr>
                </a:solidFill>
              </a:defRPr>
            </a:lvl1pPr>
          </a:lstStyle>
          <a:p>
            <a:r>
              <a:rPr lang="en-US" dirty="0"/>
              <a:t>© 2022 Migration Policy Institute</a:t>
            </a:r>
          </a:p>
        </p:txBody>
      </p:sp>
      <p:sp>
        <p:nvSpPr>
          <p:cNvPr id="2" name="Rectangle 1">
            <a:extLst>
              <a:ext uri="{FF2B5EF4-FFF2-40B4-BE49-F238E27FC236}">
                <a16:creationId xmlns:a16="http://schemas.microsoft.com/office/drawing/2014/main" id="{B9044529-1692-9A1B-6413-CB58438E2EE5}"/>
              </a:ext>
            </a:extLst>
          </p:cNvPr>
          <p:cNvSpPr/>
          <p:nvPr userDrawn="1"/>
        </p:nvSpPr>
        <p:spPr>
          <a:xfrm>
            <a:off x="0" y="-1477"/>
            <a:ext cx="12192000" cy="1251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0375818-D3EA-AEB1-0661-906C10D23DE9}"/>
              </a:ext>
            </a:extLst>
          </p:cNvPr>
          <p:cNvSpPr/>
          <p:nvPr userDrawn="1"/>
        </p:nvSpPr>
        <p:spPr>
          <a:xfrm>
            <a:off x="0" y="6796138"/>
            <a:ext cx="12192000" cy="618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21825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C7A97-E32A-4059-749D-B6FFE7E33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0FFC22-2BD5-0C9D-0719-EC1BC2A8C4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E0DD1D-4C0A-0C7B-DF94-0E5EB93C5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D798B3B-73BD-1BD9-4318-696F0C30DD3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lumMod val="50000"/>
                    <a:lumOff val="50000"/>
                  </a:schemeClr>
                </a:solidFill>
              </a:defRPr>
            </a:lvl1pPr>
          </a:lstStyle>
          <a:p>
            <a:fld id="{6BA51AEF-9408-4FD7-9A3B-6534E004C5AB}" type="slidenum">
              <a:rPr lang="en-US" smtClean="0"/>
              <a:pPr/>
              <a:t>‹#›</a:t>
            </a:fld>
            <a:endParaRPr lang="en-US" dirty="0"/>
          </a:p>
        </p:txBody>
      </p:sp>
      <p:sp>
        <p:nvSpPr>
          <p:cNvPr id="9" name="Date Placeholder 3">
            <a:extLst>
              <a:ext uri="{FF2B5EF4-FFF2-40B4-BE49-F238E27FC236}">
                <a16:creationId xmlns:a16="http://schemas.microsoft.com/office/drawing/2014/main" id="{F42A0A1A-120D-E15F-C501-5DCACCEC1DF8}"/>
              </a:ext>
            </a:extLst>
          </p:cNvPr>
          <p:cNvSpPr>
            <a:spLocks noGrp="1"/>
          </p:cNvSpPr>
          <p:nvPr>
            <p:ph type="dt" sz="half" idx="13"/>
          </p:nvPr>
        </p:nvSpPr>
        <p:spPr>
          <a:xfrm>
            <a:off x="838199" y="6369224"/>
            <a:ext cx="2743200" cy="365125"/>
          </a:xfrm>
          <a:prstGeom prst="rect">
            <a:avLst/>
          </a:prstGeom>
        </p:spPr>
        <p:txBody>
          <a:bodyPr anchor="ctr"/>
          <a:lstStyle>
            <a:lvl1pPr algn="l">
              <a:defRPr sz="1100">
                <a:solidFill>
                  <a:schemeClr val="tx1">
                    <a:lumMod val="50000"/>
                    <a:lumOff val="50000"/>
                  </a:schemeClr>
                </a:solidFill>
              </a:defRPr>
            </a:lvl1pPr>
          </a:lstStyle>
          <a:p>
            <a:endParaRPr lang="en-US" dirty="0"/>
          </a:p>
        </p:txBody>
      </p:sp>
      <p:sp>
        <p:nvSpPr>
          <p:cNvPr id="10" name="Footer Placeholder 4">
            <a:extLst>
              <a:ext uri="{FF2B5EF4-FFF2-40B4-BE49-F238E27FC236}">
                <a16:creationId xmlns:a16="http://schemas.microsoft.com/office/drawing/2014/main" id="{B1C388EC-0456-78CE-D957-38630C5B2017}"/>
              </a:ext>
            </a:extLst>
          </p:cNvPr>
          <p:cNvSpPr>
            <a:spLocks noGrp="1"/>
          </p:cNvSpPr>
          <p:nvPr>
            <p:ph type="ftr" sz="quarter" idx="3"/>
          </p:nvPr>
        </p:nvSpPr>
        <p:spPr>
          <a:xfrm>
            <a:off x="4038599" y="6369224"/>
            <a:ext cx="4114800" cy="365125"/>
          </a:xfrm>
          <a:prstGeom prst="rect">
            <a:avLst/>
          </a:prstGeom>
        </p:spPr>
        <p:txBody>
          <a:bodyPr anchor="ctr"/>
          <a:lstStyle>
            <a:lvl1pPr algn="ctr">
              <a:defRPr sz="1100">
                <a:solidFill>
                  <a:schemeClr val="tx1">
                    <a:lumMod val="50000"/>
                    <a:lumOff val="50000"/>
                  </a:schemeClr>
                </a:solidFill>
              </a:defRPr>
            </a:lvl1pPr>
          </a:lstStyle>
          <a:p>
            <a:r>
              <a:rPr lang="en-US" dirty="0"/>
              <a:t>© 2022 Migration Policy Institute</a:t>
            </a:r>
          </a:p>
        </p:txBody>
      </p:sp>
      <p:sp>
        <p:nvSpPr>
          <p:cNvPr id="5" name="Rectangle 4">
            <a:extLst>
              <a:ext uri="{FF2B5EF4-FFF2-40B4-BE49-F238E27FC236}">
                <a16:creationId xmlns:a16="http://schemas.microsoft.com/office/drawing/2014/main" id="{7F3166B1-7328-F2FB-42BD-215C911AE04D}"/>
              </a:ext>
            </a:extLst>
          </p:cNvPr>
          <p:cNvSpPr/>
          <p:nvPr userDrawn="1"/>
        </p:nvSpPr>
        <p:spPr>
          <a:xfrm>
            <a:off x="0" y="-1477"/>
            <a:ext cx="12192000" cy="1251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3A4B130-2A44-91F5-64E5-6054807E8F4C}"/>
              </a:ext>
            </a:extLst>
          </p:cNvPr>
          <p:cNvSpPr/>
          <p:nvPr userDrawn="1"/>
        </p:nvSpPr>
        <p:spPr>
          <a:xfrm>
            <a:off x="0" y="6796138"/>
            <a:ext cx="12192000" cy="618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8422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Dark">
    <p:bg>
      <p:bgPr>
        <a:solidFill>
          <a:srgbClr val="FFFFFF"/>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dirty="0"/>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0" y="1307592"/>
            <a:ext cx="11274425" cy="4498848"/>
          </a:xfrm>
        </p:spPr>
        <p:txBody>
          <a:bodyPr/>
          <a:lstStyle>
            <a:lvl1pPr>
              <a:defRPr/>
            </a:lvl1pPr>
            <a:lvl4pPr>
              <a:defRPr/>
            </a:lvl4pPr>
          </a:lstStyle>
          <a:p>
            <a:pPr lvl="0"/>
            <a:r>
              <a:rPr lang="en-US" dirty="0"/>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Bullet 2</a:t>
            </a:r>
          </a:p>
          <a:p>
            <a:pPr lvl="2"/>
            <a:r>
              <a:rPr lang="en-US" dirty="0"/>
              <a:t>Bullet 3</a:t>
            </a:r>
          </a:p>
          <a:p>
            <a:pPr lvl="3"/>
            <a:r>
              <a:rPr lang="en-US" dirty="0"/>
              <a:t>Bullet 4</a:t>
            </a:r>
          </a:p>
          <a:p>
            <a:pPr lvl="4"/>
            <a:r>
              <a:rPr lang="en-US" dirty="0"/>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11277600" cy="338328"/>
          </a:xfrm>
        </p:spPr>
        <p:txBody>
          <a:bodyPr>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4" name="Slide Number Placeholder 3">
            <a:extLst>
              <a:ext uri="{FF2B5EF4-FFF2-40B4-BE49-F238E27FC236}">
                <a16:creationId xmlns:a16="http://schemas.microsoft.com/office/drawing/2014/main" id="{01599495-C9B8-4C2D-9C15-1666A27035A9}"/>
              </a:ext>
            </a:extLst>
          </p:cNvPr>
          <p:cNvSpPr>
            <a:spLocks noGrp="1"/>
          </p:cNvSpPr>
          <p:nvPr>
            <p:ph type="sldNum" sz="quarter" idx="16"/>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4181864236"/>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2BF8F-8FEF-AA22-604F-A1DCDE5DFE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76EAC-F539-B953-670A-2ABC5B828E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25D721-F05A-82E5-EA50-69BDA9D9DC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1FFD888C-2015-F93A-A5F8-528EC8593C42}"/>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lumMod val="50000"/>
                    <a:lumOff val="50000"/>
                  </a:schemeClr>
                </a:solidFill>
              </a:defRPr>
            </a:lvl1pPr>
          </a:lstStyle>
          <a:p>
            <a:fld id="{6BA51AEF-9408-4FD7-9A3B-6534E004C5AB}" type="slidenum">
              <a:rPr lang="en-US" smtClean="0"/>
              <a:pPr/>
              <a:t>‹#›</a:t>
            </a:fld>
            <a:endParaRPr lang="en-US" dirty="0"/>
          </a:p>
        </p:txBody>
      </p:sp>
      <p:sp>
        <p:nvSpPr>
          <p:cNvPr id="9" name="Date Placeholder 3">
            <a:extLst>
              <a:ext uri="{FF2B5EF4-FFF2-40B4-BE49-F238E27FC236}">
                <a16:creationId xmlns:a16="http://schemas.microsoft.com/office/drawing/2014/main" id="{6029AF7D-DBEE-C593-1E7C-4981D35C84D8}"/>
              </a:ext>
            </a:extLst>
          </p:cNvPr>
          <p:cNvSpPr>
            <a:spLocks noGrp="1"/>
          </p:cNvSpPr>
          <p:nvPr>
            <p:ph type="dt" sz="half" idx="13"/>
          </p:nvPr>
        </p:nvSpPr>
        <p:spPr>
          <a:xfrm>
            <a:off x="838199" y="6369224"/>
            <a:ext cx="2743200" cy="365125"/>
          </a:xfrm>
          <a:prstGeom prst="rect">
            <a:avLst/>
          </a:prstGeom>
        </p:spPr>
        <p:txBody>
          <a:bodyPr anchor="ctr"/>
          <a:lstStyle>
            <a:lvl1pPr algn="l">
              <a:defRPr sz="1100">
                <a:solidFill>
                  <a:schemeClr val="tx1">
                    <a:lumMod val="50000"/>
                    <a:lumOff val="50000"/>
                  </a:schemeClr>
                </a:solidFill>
              </a:defRPr>
            </a:lvl1pPr>
          </a:lstStyle>
          <a:p>
            <a:endParaRPr lang="en-US" dirty="0"/>
          </a:p>
        </p:txBody>
      </p:sp>
      <p:sp>
        <p:nvSpPr>
          <p:cNvPr id="10" name="Footer Placeholder 4">
            <a:extLst>
              <a:ext uri="{FF2B5EF4-FFF2-40B4-BE49-F238E27FC236}">
                <a16:creationId xmlns:a16="http://schemas.microsoft.com/office/drawing/2014/main" id="{F3B7054A-A5A0-358B-B2CE-036A8EDF6B23}"/>
              </a:ext>
            </a:extLst>
          </p:cNvPr>
          <p:cNvSpPr>
            <a:spLocks noGrp="1"/>
          </p:cNvSpPr>
          <p:nvPr>
            <p:ph type="ftr" sz="quarter" idx="3"/>
          </p:nvPr>
        </p:nvSpPr>
        <p:spPr>
          <a:xfrm>
            <a:off x="4038599" y="6369224"/>
            <a:ext cx="4114800" cy="365125"/>
          </a:xfrm>
          <a:prstGeom prst="rect">
            <a:avLst/>
          </a:prstGeom>
        </p:spPr>
        <p:txBody>
          <a:bodyPr anchor="ctr"/>
          <a:lstStyle>
            <a:lvl1pPr algn="ctr">
              <a:defRPr sz="1100">
                <a:solidFill>
                  <a:schemeClr val="tx1">
                    <a:lumMod val="50000"/>
                    <a:lumOff val="50000"/>
                  </a:schemeClr>
                </a:solidFill>
              </a:defRPr>
            </a:lvl1pPr>
          </a:lstStyle>
          <a:p>
            <a:r>
              <a:rPr lang="en-US" dirty="0"/>
              <a:t>© 2022 Migration Policy Institute</a:t>
            </a:r>
          </a:p>
        </p:txBody>
      </p:sp>
      <p:sp>
        <p:nvSpPr>
          <p:cNvPr id="5" name="Rectangle 4">
            <a:extLst>
              <a:ext uri="{FF2B5EF4-FFF2-40B4-BE49-F238E27FC236}">
                <a16:creationId xmlns:a16="http://schemas.microsoft.com/office/drawing/2014/main" id="{F71D3537-FAF1-E6C9-E622-D236B405936D}"/>
              </a:ext>
            </a:extLst>
          </p:cNvPr>
          <p:cNvSpPr/>
          <p:nvPr userDrawn="1"/>
        </p:nvSpPr>
        <p:spPr>
          <a:xfrm>
            <a:off x="0" y="6796138"/>
            <a:ext cx="12192000" cy="618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0696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1114D-694E-6062-E2F8-261793582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CA3A5F-EEDB-1B60-71C7-A0B778710C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A23E64B-5158-7E0F-973A-68D97DF03FC6}"/>
              </a:ext>
            </a:extLst>
          </p:cNvPr>
          <p:cNvSpPr>
            <a:spLocks noGrp="1"/>
          </p:cNvSpPr>
          <p:nvPr>
            <p:ph type="sldNum" sz="quarter" idx="12"/>
          </p:nvPr>
        </p:nvSpPr>
        <p:spPr>
          <a:xfrm>
            <a:off x="8610600" y="6356350"/>
            <a:ext cx="2743200" cy="365125"/>
          </a:xfrm>
          <a:prstGeom prst="rect">
            <a:avLst/>
          </a:prstGeom>
        </p:spPr>
        <p:txBody>
          <a:bodyPr/>
          <a:lstStyle/>
          <a:p>
            <a:fld id="{6BA51AEF-9408-4FD7-9A3B-6534E004C5AB}" type="slidenum">
              <a:rPr lang="en-US" smtClean="0"/>
              <a:t>‹#›</a:t>
            </a:fld>
            <a:endParaRPr lang="en-US" dirty="0"/>
          </a:p>
        </p:txBody>
      </p:sp>
      <p:sp>
        <p:nvSpPr>
          <p:cNvPr id="4" name="Rectangle 3">
            <a:extLst>
              <a:ext uri="{FF2B5EF4-FFF2-40B4-BE49-F238E27FC236}">
                <a16:creationId xmlns:a16="http://schemas.microsoft.com/office/drawing/2014/main" id="{E17A874F-D81B-CC61-2780-188FD1985E26}"/>
              </a:ext>
            </a:extLst>
          </p:cNvPr>
          <p:cNvSpPr/>
          <p:nvPr userDrawn="1"/>
        </p:nvSpPr>
        <p:spPr>
          <a:xfrm>
            <a:off x="0" y="-1477"/>
            <a:ext cx="12192000" cy="1251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10E0517-7728-F71C-A165-166024C22071}"/>
              </a:ext>
            </a:extLst>
          </p:cNvPr>
          <p:cNvSpPr/>
          <p:nvPr userDrawn="1"/>
        </p:nvSpPr>
        <p:spPr>
          <a:xfrm>
            <a:off x="0" y="6796138"/>
            <a:ext cx="12192000" cy="618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82720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701D35-3360-9BA2-8BC7-702E12A5D3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1B872D-03CF-9079-0E3A-31225D83AC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B24E834-6893-60F9-83ED-FCAAA442EF1A}"/>
              </a:ext>
            </a:extLst>
          </p:cNvPr>
          <p:cNvSpPr>
            <a:spLocks noGrp="1"/>
          </p:cNvSpPr>
          <p:nvPr>
            <p:ph type="sldNum" sz="quarter" idx="12"/>
          </p:nvPr>
        </p:nvSpPr>
        <p:spPr>
          <a:xfrm>
            <a:off x="8610600" y="6356350"/>
            <a:ext cx="2743200" cy="365125"/>
          </a:xfrm>
          <a:prstGeom prst="rect">
            <a:avLst/>
          </a:prstGeom>
        </p:spPr>
        <p:txBody>
          <a:bodyPr/>
          <a:lstStyle/>
          <a:p>
            <a:fld id="{6BA51AEF-9408-4FD7-9A3B-6534E004C5AB}" type="slidenum">
              <a:rPr lang="en-US" smtClean="0"/>
              <a:t>‹#›</a:t>
            </a:fld>
            <a:endParaRPr lang="en-US" dirty="0"/>
          </a:p>
        </p:txBody>
      </p:sp>
      <p:sp>
        <p:nvSpPr>
          <p:cNvPr id="4" name="Rectangle 3">
            <a:extLst>
              <a:ext uri="{FF2B5EF4-FFF2-40B4-BE49-F238E27FC236}">
                <a16:creationId xmlns:a16="http://schemas.microsoft.com/office/drawing/2014/main" id="{EB0B554E-4A62-7A55-B3E4-BFCB96F728DA}"/>
              </a:ext>
            </a:extLst>
          </p:cNvPr>
          <p:cNvSpPr/>
          <p:nvPr userDrawn="1"/>
        </p:nvSpPr>
        <p:spPr>
          <a:xfrm>
            <a:off x="0" y="-1477"/>
            <a:ext cx="12192000" cy="1251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C9F1C9C-571B-AABB-7536-39D20D615D09}"/>
              </a:ext>
            </a:extLst>
          </p:cNvPr>
          <p:cNvSpPr/>
          <p:nvPr userDrawn="1"/>
        </p:nvSpPr>
        <p:spPr>
          <a:xfrm>
            <a:off x="0" y="6796138"/>
            <a:ext cx="12192000" cy="618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3995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457200" y="1307592"/>
            <a:ext cx="11274552" cy="4498848"/>
          </a:xfrm>
        </p:spPr>
        <p:txBody>
          <a:bodyPr>
            <a:noAutofit/>
          </a:bodyPr>
          <a:lstStyle>
            <a:lvl1pPr marL="0" indent="0">
              <a:lnSpc>
                <a:spcPct val="125000"/>
              </a:lnSpc>
              <a:spcBef>
                <a:spcPts val="1800"/>
              </a:spcBef>
              <a:buClr>
                <a:schemeClr val="tx1"/>
              </a:buClr>
              <a:buNone/>
              <a:defRPr sz="2400">
                <a:solidFill>
                  <a:schemeClr val="tx2"/>
                </a:solidFill>
              </a:defRPr>
            </a:lvl1pPr>
            <a:lvl2pPr marL="320040" indent="-320040">
              <a:lnSpc>
                <a:spcPct val="125000"/>
              </a:lnSpc>
              <a:spcBef>
                <a:spcPts val="600"/>
              </a:spcBef>
              <a:buClr>
                <a:schemeClr val="tx1"/>
              </a:buClr>
              <a:buFont typeface="Times New Roman" panose="02020603050405020304" pitchFamily="18" charset="0"/>
              <a:buChar char="•"/>
              <a:defRPr sz="2400">
                <a:solidFill>
                  <a:schemeClr val="tx2"/>
                </a:solidFill>
              </a:defRPr>
            </a:lvl2pPr>
            <a:lvl3pPr marL="640080" indent="-320040">
              <a:lnSpc>
                <a:spcPct val="125000"/>
              </a:lnSpc>
              <a:spcBef>
                <a:spcPts val="600"/>
              </a:spcBef>
              <a:buClr>
                <a:schemeClr val="tx1"/>
              </a:buClr>
              <a:buFont typeface="Arial Narrow" panose="020B0606020202030204" pitchFamily="34" charset="0"/>
              <a:buChar char="–"/>
              <a:defRPr sz="2400">
                <a:solidFill>
                  <a:schemeClr val="tx2"/>
                </a:solidFill>
              </a:defRPr>
            </a:lvl3pPr>
            <a:lvl4pPr marL="960120" indent="-320040">
              <a:lnSpc>
                <a:spcPct val="125000"/>
              </a:lnSpc>
              <a:spcBef>
                <a:spcPts val="600"/>
              </a:spcBef>
              <a:buClr>
                <a:schemeClr val="tx1"/>
              </a:buClr>
              <a:buFont typeface="Arial Narrow" panose="020B0606020202030204" pitchFamily="34" charset="0"/>
              <a:buChar char="»"/>
              <a:defRPr sz="2400">
                <a:solidFill>
                  <a:schemeClr val="tx2"/>
                </a:solidFill>
              </a:defRPr>
            </a:lvl4pPr>
            <a:lvl5pPr marL="1280160" indent="-320040">
              <a:lnSpc>
                <a:spcPct val="125000"/>
              </a:lnSpc>
              <a:spcBef>
                <a:spcPts val="600"/>
              </a:spcBef>
              <a:buClr>
                <a:schemeClr val="tx1"/>
              </a:buClr>
              <a:buFont typeface="Arial Narrow" panose="020B0606020202030204" pitchFamily="34" charset="0"/>
              <a:buChar char="◦"/>
              <a:defRPr sz="2400">
                <a:solidFill>
                  <a:schemeClr val="tx2"/>
                </a:solidFill>
              </a:defRPr>
            </a:lvl5pPr>
            <a:lvl6pPr marL="1600200" indent="-320040">
              <a:lnSpc>
                <a:spcPct val="125000"/>
              </a:lnSpc>
              <a:spcBef>
                <a:spcPts val="1800"/>
              </a:spcBef>
              <a:buClr>
                <a:schemeClr val="tx1"/>
              </a:buClr>
              <a:buFont typeface="Arial Narrow" panose="020B0606020202030204" pitchFamily="34" charset="0"/>
              <a:buChar char="›"/>
              <a:defRPr sz="2400" baseline="0">
                <a:solidFill>
                  <a:schemeClr val="tx1"/>
                </a:solidFill>
              </a:defRPr>
            </a:lvl6pPr>
          </a:lstStyle>
          <a:p>
            <a:pPr lvl="0"/>
            <a:r>
              <a:rPr lang="en-US" dirty="0"/>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457201" y="5806276"/>
            <a:ext cx="11277600" cy="338328"/>
          </a:xfrm>
        </p:spPr>
        <p:txBody>
          <a:bodyPr>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71490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Lead-in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p:txBody>
          <a:bodyPr/>
          <a:lstStyle>
            <a:lvl1pPr>
              <a:defRPr/>
            </a:lvl1pPr>
          </a:lstStyle>
          <a:p>
            <a:r>
              <a:rPr lang="en-US" dirty="0"/>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457200" y="1307592"/>
            <a:ext cx="11277600" cy="1143000"/>
          </a:xfrm>
          <a:solidFill>
            <a:schemeClr val="bg2"/>
          </a:solidFill>
        </p:spPr>
        <p:txBody>
          <a:bodyPr lIns="118872" rIns="118872">
            <a:noAutofit/>
          </a:bodyPr>
          <a:lstStyle>
            <a:lvl1pPr marL="0" indent="0">
              <a:buNone/>
              <a:defRPr sz="2000"/>
            </a:lvl1pPr>
            <a:lvl2pPr>
              <a:defRPr sz="2000"/>
            </a:lvl2pPr>
            <a:lvl3pPr>
              <a:defRPr sz="2000"/>
            </a:lvl3pPr>
            <a:lvl4pPr>
              <a:defRPr sz="2000"/>
            </a:lvl4pPr>
            <a:lvl5pPr>
              <a:defRPr sz="2000"/>
            </a:lvl5pPr>
          </a:lstStyle>
          <a:p>
            <a:pPr lvl="0"/>
            <a:r>
              <a:rPr lang="en-US" dirty="0"/>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457200" y="2633663"/>
            <a:ext cx="11277600" cy="3171825"/>
          </a:xfrm>
        </p:spPr>
        <p:txBody>
          <a:bodyPr>
            <a:normAutofit/>
          </a:bodyPr>
          <a:lstStyle>
            <a:lvl1pPr>
              <a:defRPr sz="2000"/>
            </a:lvl1pPr>
            <a:lvl2pPr>
              <a:defRPr sz="2000"/>
            </a:lvl2pPr>
            <a:lvl3pPr>
              <a:defRPr sz="2000"/>
            </a:lvl3pPr>
            <a:lvl4pPr>
              <a:defRPr sz="2000"/>
            </a:lvl4pPr>
            <a:lvl5pP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457201" y="5806276"/>
            <a:ext cx="11277600" cy="338328"/>
          </a:xfrm>
        </p:spPr>
        <p:txBody>
          <a:bodyPr>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5" name="Slide Number Placeholder 4">
            <a:extLst>
              <a:ext uri="{FF2B5EF4-FFF2-40B4-BE49-F238E27FC236}">
                <a16:creationId xmlns:a16="http://schemas.microsoft.com/office/drawing/2014/main" id="{05C3C79F-A0C6-4D79-9010-6786C613600D}"/>
              </a:ext>
            </a:extLst>
          </p:cNvPr>
          <p:cNvSpPr>
            <a:spLocks noGrp="1"/>
          </p:cNvSpPr>
          <p:nvPr>
            <p:ph type="sldNum" sz="quarter" idx="16"/>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2007561542"/>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p:txBody>
          <a:bodyPr/>
          <a:lstStyle/>
          <a:p>
            <a:r>
              <a:rPr lang="en-US" dirty="0"/>
              <a:t>Two Content Layout</a:t>
            </a:r>
          </a:p>
        </p:txBody>
      </p:sp>
      <p:sp>
        <p:nvSpPr>
          <p:cNvPr id="3" name="Left Content"/>
          <p:cNvSpPr>
            <a:spLocks noGrp="1"/>
          </p:cNvSpPr>
          <p:nvPr>
            <p:ph sz="half" idx="1" hasCustomPrompt="1"/>
          </p:nvPr>
        </p:nvSpPr>
        <p:spPr>
          <a:xfrm>
            <a:off x="457200" y="1307592"/>
            <a:ext cx="5506848" cy="4498848"/>
          </a:xfrm>
        </p:spPr>
        <p:txBody>
          <a:bodyPr>
            <a:noAutofit/>
          </a:bodyPr>
          <a:lstStyle>
            <a:lvl1pPr>
              <a:defRPr sz="2400"/>
            </a:lvl1pPr>
            <a:lvl2pPr>
              <a:defRPr sz="2400"/>
            </a:lvl2pPr>
            <a:lvl3pPr>
              <a:defRPr sz="2400"/>
            </a:lvl3pPr>
            <a:lvl4pPr>
              <a:defRPr sz="2400"/>
            </a:lvl4pPr>
            <a:lvl5pPr>
              <a:defRPr sz="2400"/>
            </a:lvl5pPr>
          </a:lstStyle>
          <a:p>
            <a:pPr lvl="0"/>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6226429" y="1307592"/>
            <a:ext cx="5506848" cy="4498848"/>
          </a:xfrm>
        </p:spPr>
        <p:txBody>
          <a:bodyPr>
            <a:noAutofit/>
          </a:bodyPr>
          <a:lstStyle>
            <a:lvl1pPr>
              <a:defRPr sz="2400"/>
            </a:lvl1pPr>
            <a:lvl2pPr>
              <a:defRPr sz="2400"/>
            </a:lvl2pPr>
            <a:lvl3pPr>
              <a:defRPr sz="2400"/>
            </a:lvl3pPr>
            <a:lvl4pPr>
              <a:defRPr sz="2400"/>
            </a:lvl4pPr>
            <a:lvl5pPr>
              <a:defRPr sz="2400"/>
            </a:lvl5pPr>
          </a:lstStyle>
          <a:p>
            <a:pPr lvl="0"/>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457201" y="5806276"/>
            <a:ext cx="11277600" cy="338328"/>
          </a:xfrm>
        </p:spPr>
        <p:txBody>
          <a:bodyPr>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4" name="Slide Number Placeholder 3">
            <a:extLst>
              <a:ext uri="{FF2B5EF4-FFF2-40B4-BE49-F238E27FC236}">
                <a16:creationId xmlns:a16="http://schemas.microsoft.com/office/drawing/2014/main" id="{48E26445-EA84-45F0-9DD0-961B8682A061}"/>
              </a:ext>
            </a:extLst>
          </p:cNvPr>
          <p:cNvSpPr>
            <a:spLocks noGrp="1"/>
          </p:cNvSpPr>
          <p:nvPr>
            <p:ph type="sldNum" sz="quarter" idx="19"/>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333397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Ordered List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457200" y="1307592"/>
            <a:ext cx="5568696" cy="4498848"/>
          </a:xfrm>
        </p:spPr>
        <p:txBody>
          <a:bodyPr>
            <a:normAutofit/>
          </a:bodyPr>
          <a:lstStyle>
            <a:lvl1pPr marL="457200" indent="-457200">
              <a:lnSpc>
                <a:spcPct val="125000"/>
              </a:lnSpc>
              <a:spcBef>
                <a:spcPts val="600"/>
              </a:spcBef>
              <a:buClr>
                <a:schemeClr val="tx1"/>
              </a:buClr>
              <a:buFont typeface="+mj-lt"/>
              <a:buAutoNum type="arabicPeriod"/>
              <a:defRPr sz="2400"/>
            </a:lvl1pPr>
            <a:lvl2pPr marL="914400" indent="-457200">
              <a:lnSpc>
                <a:spcPct val="125000"/>
              </a:lnSpc>
              <a:spcBef>
                <a:spcPts val="600"/>
              </a:spcBef>
              <a:buClr>
                <a:schemeClr val="tx1"/>
              </a:buClr>
              <a:buFont typeface="+mj-lt"/>
              <a:buAutoNum type="alphaLcPeriod"/>
              <a:defRPr sz="2400"/>
            </a:lvl2pPr>
            <a:lvl3pPr marL="1371600" indent="-457200">
              <a:lnSpc>
                <a:spcPct val="125000"/>
              </a:lnSpc>
              <a:spcBef>
                <a:spcPts val="600"/>
              </a:spcBef>
              <a:buClr>
                <a:schemeClr val="tx1"/>
              </a:buClr>
              <a:buFont typeface="+mj-lt"/>
              <a:buAutoNum type="romanLcPeriod"/>
              <a:defRPr sz="2400"/>
            </a:lvl3pPr>
            <a:lvl4pPr marL="1828800" indent="-457200">
              <a:lnSpc>
                <a:spcPct val="125000"/>
              </a:lnSpc>
              <a:spcBef>
                <a:spcPts val="600"/>
              </a:spcBef>
              <a:buClr>
                <a:schemeClr val="tx1"/>
              </a:buClr>
              <a:buSzPct val="100000"/>
              <a:buFont typeface="+mj-lt"/>
              <a:buAutoNum type="arabicParenR"/>
              <a:defRPr sz="2400"/>
            </a:lvl4pPr>
            <a:lvl5pPr marL="2286000" indent="-457200">
              <a:lnSpc>
                <a:spcPct val="125000"/>
              </a:lnSpc>
              <a:spcBef>
                <a:spcPts val="600"/>
              </a:spcBef>
              <a:buClr>
                <a:schemeClr val="tx1"/>
              </a:buClr>
              <a:buFont typeface="+mj-lt"/>
              <a:buAutoNum type="alphaLcParenR"/>
              <a:defRPr sz="24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1307592"/>
            <a:ext cx="5568696" cy="4498848"/>
          </a:xfrm>
        </p:spPr>
        <p:txBody>
          <a:bodyPr>
            <a:normAutofit/>
          </a:bodyPr>
          <a:lstStyle>
            <a:lvl1pPr marL="457200" indent="-457200">
              <a:lnSpc>
                <a:spcPct val="125000"/>
              </a:lnSpc>
              <a:spcBef>
                <a:spcPts val="600"/>
              </a:spcBef>
              <a:buClr>
                <a:schemeClr val="tx1"/>
              </a:buClr>
              <a:buFont typeface="+mj-lt"/>
              <a:buAutoNum type="arabicPeriod"/>
              <a:defRPr sz="2400"/>
            </a:lvl1pPr>
            <a:lvl2pPr marL="914400" indent="-457200">
              <a:lnSpc>
                <a:spcPct val="125000"/>
              </a:lnSpc>
              <a:spcBef>
                <a:spcPts val="600"/>
              </a:spcBef>
              <a:buClr>
                <a:schemeClr val="tx1"/>
              </a:buClr>
              <a:buFont typeface="+mj-lt"/>
              <a:buAutoNum type="alphaLcPeriod"/>
              <a:defRPr sz="2400"/>
            </a:lvl2pPr>
            <a:lvl3pPr marL="1371600" indent="-457200">
              <a:lnSpc>
                <a:spcPct val="125000"/>
              </a:lnSpc>
              <a:spcBef>
                <a:spcPts val="600"/>
              </a:spcBef>
              <a:buClr>
                <a:schemeClr val="tx1"/>
              </a:buClr>
              <a:buFont typeface="+mj-lt"/>
              <a:buAutoNum type="romanLcPeriod"/>
              <a:defRPr sz="2400"/>
            </a:lvl3pPr>
            <a:lvl4pPr marL="1828800" indent="-457200">
              <a:lnSpc>
                <a:spcPct val="125000"/>
              </a:lnSpc>
              <a:spcBef>
                <a:spcPts val="600"/>
              </a:spcBef>
              <a:buClr>
                <a:schemeClr val="tx1"/>
              </a:buClr>
              <a:buSzPct val="100000"/>
              <a:buFont typeface="+mj-lt"/>
              <a:buAutoNum type="arabicParenR"/>
              <a:defRPr sz="2400"/>
            </a:lvl4pPr>
            <a:lvl5pPr marL="2286000" indent="-457200">
              <a:lnSpc>
                <a:spcPct val="125000"/>
              </a:lnSpc>
              <a:spcBef>
                <a:spcPts val="600"/>
              </a:spcBef>
              <a:buClr>
                <a:schemeClr val="tx1"/>
              </a:buClr>
              <a:buFont typeface="+mj-lt"/>
              <a:buAutoNum type="alphaLcParenR"/>
              <a:defRPr sz="24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457201" y="5806276"/>
            <a:ext cx="11277600" cy="338328"/>
          </a:xfrm>
        </p:spPr>
        <p:txBody>
          <a:bodyPr>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5" name="Slide Number Placeholder 4">
            <a:extLst>
              <a:ext uri="{FF2B5EF4-FFF2-40B4-BE49-F238E27FC236}">
                <a16:creationId xmlns:a16="http://schemas.microsoft.com/office/drawing/2014/main" id="{529A1648-F0FD-41CD-B18C-8AE47789AA19}"/>
              </a:ext>
            </a:extLst>
          </p:cNvPr>
          <p:cNvSpPr>
            <a:spLocks noGrp="1"/>
          </p:cNvSpPr>
          <p:nvPr>
            <p:ph type="sldNum" sz="quarter" idx="21"/>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339352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Righ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458724" y="0"/>
            <a:ext cx="5641848" cy="1051560"/>
          </a:xfrm>
        </p:spPr>
        <p:txBody>
          <a:bodyPr/>
          <a:lstStyle>
            <a:lvl1pPr>
              <a:defRPr/>
            </a:lvl1pPr>
          </a:lstStyle>
          <a:p>
            <a:r>
              <a:rPr lang="en-US" dirty="0"/>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6493933" y="0"/>
            <a:ext cx="5698067" cy="6208111"/>
          </a:xfrm>
          <a:solidFill>
            <a:schemeClr val="bg2">
              <a:lumMod val="90000"/>
            </a:schemeClr>
          </a:solidFill>
        </p:spPr>
        <p:txBody>
          <a:bodyPr anchor="ctr" anchorCtr="0"/>
          <a:lstStyle>
            <a:lvl1pPr marL="0" indent="0" algn="ctr">
              <a:buNone/>
              <a:defRPr/>
            </a:lvl1pPr>
          </a:lstStyle>
          <a:p>
            <a:r>
              <a:rPr lang="en-US"/>
              <a:t>Click icon to add picture</a:t>
            </a:r>
            <a:endParaRPr lang="en-US" dirty="0"/>
          </a:p>
        </p:txBody>
      </p:sp>
      <p:sp>
        <p:nvSpPr>
          <p:cNvPr id="7" name="Content Placeholder 6">
            <a:extLst>
              <a:ext uri="{FF2B5EF4-FFF2-40B4-BE49-F238E27FC236}">
                <a16:creationId xmlns:a16="http://schemas.microsoft.com/office/drawing/2014/main" id="{4C9E54D4-C9CC-4D0C-9208-2E399B84E40D}"/>
              </a:ext>
            </a:extLst>
          </p:cNvPr>
          <p:cNvSpPr>
            <a:spLocks noGrp="1"/>
          </p:cNvSpPr>
          <p:nvPr>
            <p:ph sz="quarter" idx="19"/>
          </p:nvPr>
        </p:nvSpPr>
        <p:spPr>
          <a:xfrm>
            <a:off x="457200" y="1307592"/>
            <a:ext cx="5638800" cy="4498848"/>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1" y="5806440"/>
            <a:ext cx="5638799" cy="365125"/>
          </a:xfrm>
        </p:spPr>
        <p:txBody>
          <a:bodyPr>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5" name="Slide Number Placeholder 4">
            <a:extLst>
              <a:ext uri="{FF2B5EF4-FFF2-40B4-BE49-F238E27FC236}">
                <a16:creationId xmlns:a16="http://schemas.microsoft.com/office/drawing/2014/main" id="{E2E51B52-F0A0-46A3-ABA8-E48A20674D89}"/>
              </a:ext>
            </a:extLst>
          </p:cNvPr>
          <p:cNvSpPr>
            <a:spLocks noGrp="1"/>
          </p:cNvSpPr>
          <p:nvPr>
            <p:ph type="sldNum" sz="quarter" idx="17"/>
          </p:nvPr>
        </p:nvSpPr>
        <p:spPr>
          <a:xfrm>
            <a:off x="457200" y="6363145"/>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2275686976"/>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6.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7.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descr="Logo of American Institutes for Research. Advancing Evidence. Improving Lives.">
            <a:extLst>
              <a:ext uri="{FF2B5EF4-FFF2-40B4-BE49-F238E27FC236}">
                <a16:creationId xmlns:a16="http://schemas.microsoft.com/office/drawing/2014/main" id="{33AB5121-3474-44E3-90B4-B12641E98F79}"/>
              </a:ext>
            </a:extLst>
          </p:cNvPr>
          <p:cNvGrpSpPr/>
          <p:nvPr userDrawn="1"/>
        </p:nvGrpSpPr>
        <p:grpSpPr>
          <a:xfrm>
            <a:off x="0" y="6212682"/>
            <a:ext cx="12192000" cy="645318"/>
            <a:chOff x="0" y="6212682"/>
            <a:chExt cx="12192000" cy="645318"/>
          </a:xfrm>
        </p:grpSpPr>
        <p:pic>
          <p:nvPicPr>
            <p:cNvPr id="9" name="Picture 8">
              <a:extLst>
                <a:ext uri="{FF2B5EF4-FFF2-40B4-BE49-F238E27FC236}">
                  <a16:creationId xmlns:a16="http://schemas.microsoft.com/office/drawing/2014/main" id="{B357EC09-5B8B-4BD2-B76B-AFCB2AF5AC33}"/>
                </a:ext>
              </a:extLst>
            </p:cNvPr>
            <p:cNvPicPr>
              <a:picLocks noChangeAspect="1"/>
            </p:cNvPicPr>
            <p:nvPr userDrawn="1"/>
          </p:nvPicPr>
          <p:blipFill rotWithShape="1">
            <a:blip r:embed="rId17"/>
            <a:srcRect l="47803" t="77144" r="5911" b="20670"/>
            <a:stretch/>
          </p:blipFill>
          <p:spPr>
            <a:xfrm>
              <a:off x="0" y="6212682"/>
              <a:ext cx="12192000" cy="645318"/>
            </a:xfrm>
            <a:prstGeom prst="rect">
              <a:avLst/>
            </a:prstGeom>
          </p:spPr>
        </p:pic>
        <p:pic>
          <p:nvPicPr>
            <p:cNvPr id="10" name="Picture 9">
              <a:extLst>
                <a:ext uri="{FF2B5EF4-FFF2-40B4-BE49-F238E27FC236}">
                  <a16:creationId xmlns:a16="http://schemas.microsoft.com/office/drawing/2014/main" id="{46524A8B-4FB7-4AFA-997C-AAE26285DC2C}"/>
                </a:ext>
              </a:extLst>
            </p:cNvPr>
            <p:cNvPicPr>
              <a:picLocks noChangeAspect="1"/>
            </p:cNvPicPr>
            <p:nvPr userDrawn="1"/>
          </p:nvPicPr>
          <p:blipFill>
            <a:blip r:embed="rId18"/>
            <a:stretch>
              <a:fillRect/>
            </a:stretch>
          </p:blipFill>
          <p:spPr>
            <a:xfrm>
              <a:off x="10535685" y="6381749"/>
              <a:ext cx="1040936" cy="318451"/>
            </a:xfrm>
            <a:prstGeom prst="rect">
              <a:avLst/>
            </a:prstGeom>
          </p:spPr>
        </p:pic>
      </p:grpSp>
      <p:sp>
        <p:nvSpPr>
          <p:cNvPr id="2" name="Title Placeholder 1">
            <a:extLst>
              <a:ext uri="{FF2B5EF4-FFF2-40B4-BE49-F238E27FC236}">
                <a16:creationId xmlns:a16="http://schemas.microsoft.com/office/drawing/2014/main" id="{1886213B-E0CC-A64C-95D0-470B870DD7C3}"/>
              </a:ext>
            </a:extLst>
          </p:cNvPr>
          <p:cNvSpPr>
            <a:spLocks noGrp="1"/>
          </p:cNvSpPr>
          <p:nvPr>
            <p:ph type="title"/>
          </p:nvPr>
        </p:nvSpPr>
        <p:spPr>
          <a:xfrm>
            <a:off x="458724" y="0"/>
            <a:ext cx="11274552" cy="1051560"/>
          </a:xfrm>
          <a:prstGeom prst="rect">
            <a:avLst/>
          </a:prstGeom>
        </p:spPr>
        <p:txBody>
          <a:bodyPr vert="horz" lIns="0" tIns="0" rIns="0" bIns="0" rtlCol="0" anchor="b" anchorCtr="0">
            <a:normAutofit/>
          </a:body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2D6C4672-AF0F-4581-A1F3-CB94E73DD38E}"/>
              </a:ext>
            </a:extLst>
          </p:cNvPr>
          <p:cNvCxnSpPr/>
          <p:nvPr userDrawn="1"/>
        </p:nvCxnSpPr>
        <p:spPr>
          <a:xfrm>
            <a:off x="463424" y="1193858"/>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4C6678-D1D5-284E-9A16-6E03EDFACA48}"/>
              </a:ext>
            </a:extLst>
          </p:cNvPr>
          <p:cNvSpPr>
            <a:spLocks noGrp="1"/>
          </p:cNvSpPr>
          <p:nvPr>
            <p:ph type="body" idx="1"/>
          </p:nvPr>
        </p:nvSpPr>
        <p:spPr>
          <a:xfrm>
            <a:off x="457200" y="1307592"/>
            <a:ext cx="11274552" cy="449884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7FADE61-AF78-481E-9705-DE1C8A2D4A2F}"/>
              </a:ext>
            </a:extLst>
          </p:cNvPr>
          <p:cNvSpPr>
            <a:spLocks noGrp="1"/>
          </p:cNvSpPr>
          <p:nvPr>
            <p:ph type="sldNum" sz="quarter" idx="4"/>
          </p:nvPr>
        </p:nvSpPr>
        <p:spPr>
          <a:xfrm>
            <a:off x="457200" y="6363145"/>
            <a:ext cx="2743200" cy="365125"/>
          </a:xfrm>
          <a:prstGeom prst="rect">
            <a:avLst/>
          </a:prstGeom>
        </p:spPr>
        <p:txBody>
          <a:bodyPr vert="horz" lIns="0" tIns="45720" rIns="91440" bIns="45720" rtlCol="0" anchor="ctr"/>
          <a:lstStyle>
            <a:lvl1pPr algn="l">
              <a:defRPr sz="1000">
                <a:solidFill>
                  <a:schemeClr val="bg2"/>
                </a:solidFill>
              </a:defRPr>
            </a:lvl1pPr>
          </a:lstStyle>
          <a:p>
            <a:fld id="{7E1341B0-7904-4148-9082-6535FE1E4D20}" type="slidenum">
              <a:rPr lang="en-US" smtClean="0"/>
              <a:pPr/>
              <a:t>‹#›</a:t>
            </a:fld>
            <a:endParaRPr lang="en-US" dirty="0"/>
          </a:p>
        </p:txBody>
      </p:sp>
      <p:sp>
        <p:nvSpPr>
          <p:cNvPr id="4" name="AIR.org">
            <a:extLst>
              <a:ext uri="{FF2B5EF4-FFF2-40B4-BE49-F238E27FC236}">
                <a16:creationId xmlns:a16="http://schemas.microsoft.com/office/drawing/2014/main" id="{514600ED-737F-4132-8905-51F0AF66D67C}"/>
              </a:ext>
            </a:extLst>
          </p:cNvPr>
          <p:cNvSpPr txBox="1"/>
          <p:nvPr userDrawn="1"/>
        </p:nvSpPr>
        <p:spPr>
          <a:xfrm>
            <a:off x="787400" y="6330823"/>
            <a:ext cx="2413000" cy="429768"/>
          </a:xfrm>
          <a:prstGeom prst="rect">
            <a:avLst/>
          </a:prstGeom>
        </p:spPr>
        <p:txBody>
          <a:bodyPr vert="horz" lIns="0" tIns="45720" rIns="91440" bIns="45720" rtlCol="0" anchor="ctr"/>
          <a:lstStyle>
            <a:defPPr>
              <a:defRPr lang="en-US"/>
            </a:defPPr>
            <a:lvl1pPr>
              <a:defRPr sz="1000" spc="300">
                <a:solidFill>
                  <a:schemeClr val="bg1"/>
                </a:solidFill>
                <a:ea typeface="Calibri"/>
                <a:cs typeface="Calibri"/>
              </a:defRPr>
            </a:lvl1pPr>
          </a:lstStyle>
          <a:p>
            <a:pPr lvl="0"/>
            <a:r>
              <a:rPr lang="en-US" dirty="0">
                <a:solidFill>
                  <a:schemeClr val="bg2"/>
                </a:solidFill>
              </a:rPr>
              <a:t>| AIR.ORG</a:t>
            </a:r>
          </a:p>
        </p:txBody>
      </p:sp>
    </p:spTree>
    <p:extLst>
      <p:ext uri="{BB962C8B-B14F-4D97-AF65-F5344CB8AC3E}">
        <p14:creationId xmlns:p14="http://schemas.microsoft.com/office/powerpoint/2010/main" val="1091576192"/>
      </p:ext>
    </p:extLst>
  </p:cSld>
  <p:clrMap bg1="lt1" tx1="dk1" bg2="lt2" tx2="dk2" accent1="accent1" accent2="accent2" accent3="accent3" accent4="accent4" accent5="accent5" accent6="accent6" hlink="hlink" folHlink="folHlink"/>
  <p:sldLayoutIdLst>
    <p:sldLayoutId id="2147483824" r:id="rId1"/>
    <p:sldLayoutId id="2147483747" r:id="rId2"/>
    <p:sldLayoutId id="2147483829" r:id="rId3"/>
    <p:sldLayoutId id="2147483825" r:id="rId4"/>
    <p:sldLayoutId id="2147484026" r:id="rId5"/>
    <p:sldLayoutId id="2147484007" r:id="rId6"/>
    <p:sldLayoutId id="2147483702" r:id="rId7"/>
    <p:sldLayoutId id="2147483786" r:id="rId8"/>
    <p:sldLayoutId id="2147483837" r:id="rId9"/>
    <p:sldLayoutId id="2147483838" r:id="rId10"/>
    <p:sldLayoutId id="2147483803" r:id="rId11"/>
    <p:sldLayoutId id="2147483840" r:id="rId12"/>
    <p:sldLayoutId id="2147483725" r:id="rId13"/>
    <p:sldLayoutId id="2147483830" r:id="rId14"/>
    <p:sldLayoutId id="2147483775" r:id="rId15"/>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Arial" panose="020B0604020202020204" pitchFamily="34" charset="0"/>
        </a:defRPr>
      </a:lvl1pPr>
    </p:titleStyle>
    <p:bodyStyle>
      <a:lvl1pPr marL="320040" indent="-320040" algn="l" defTabSz="914400" rtl="0" eaLnBrk="1" latinLnBrk="0" hangingPunct="1">
        <a:lnSpc>
          <a:spcPct val="125000"/>
        </a:lnSpc>
        <a:spcBef>
          <a:spcPts val="1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40080" indent="-320040" algn="l" defTabSz="914400" rtl="0" eaLnBrk="1" latinLnBrk="0" hangingPunct="1">
        <a:lnSpc>
          <a:spcPct val="125000"/>
        </a:lnSpc>
        <a:spcBef>
          <a:spcPts val="600"/>
        </a:spcBef>
        <a:buFont typeface="Calibri" panose="020F0502020204030204" pitchFamily="34" charset="0"/>
        <a:buChar char="–"/>
        <a:defRPr sz="2400" kern="1200">
          <a:solidFill>
            <a:schemeClr val="tx1"/>
          </a:solidFill>
          <a:latin typeface="+mn-lt"/>
          <a:ea typeface="+mn-ea"/>
          <a:cs typeface="Arial" panose="020B0604020202020204" pitchFamily="34" charset="0"/>
        </a:defRPr>
      </a:lvl2pPr>
      <a:lvl3pPr marL="960120" indent="-320040" algn="l" defTabSz="914400" rtl="0" eaLnBrk="1" latinLnBrk="0" hangingPunct="1">
        <a:lnSpc>
          <a:spcPct val="125000"/>
        </a:lnSpc>
        <a:spcBef>
          <a:spcPts val="600"/>
        </a:spcBef>
        <a:buFont typeface="Calibri" panose="020F0502020204030204" pitchFamily="34" charset="0"/>
        <a:buChar char="»"/>
        <a:defRPr sz="2400" kern="1200">
          <a:solidFill>
            <a:schemeClr val="tx1"/>
          </a:solidFill>
          <a:latin typeface="+mn-lt"/>
          <a:ea typeface="+mn-ea"/>
          <a:cs typeface="Arial" panose="020B0604020202020204" pitchFamily="34" charset="0"/>
        </a:defRPr>
      </a:lvl3pPr>
      <a:lvl4pPr marL="1280160" indent="-320040" algn="l" defTabSz="914400" rtl="0" eaLnBrk="1" latinLnBrk="0" hangingPunct="1">
        <a:lnSpc>
          <a:spcPct val="125000"/>
        </a:lnSpc>
        <a:spcBef>
          <a:spcPts val="600"/>
        </a:spcBef>
        <a:buSzPct val="100000"/>
        <a:buFont typeface="Calibri" panose="020F0502020204030204" pitchFamily="34" charset="0"/>
        <a:buChar char="◦"/>
        <a:defRPr sz="2400" kern="1200">
          <a:solidFill>
            <a:schemeClr val="tx1"/>
          </a:solidFill>
          <a:latin typeface="+mn-lt"/>
          <a:ea typeface="+mn-ea"/>
          <a:cs typeface="Arial" panose="020B0604020202020204" pitchFamily="34" charset="0"/>
        </a:defRPr>
      </a:lvl4pPr>
      <a:lvl5pPr marL="1600200" indent="-320040" algn="l" defTabSz="914400" rtl="0" eaLnBrk="1" latinLnBrk="0" hangingPunct="1">
        <a:lnSpc>
          <a:spcPct val="125000"/>
        </a:lnSpc>
        <a:spcBef>
          <a:spcPts val="600"/>
        </a:spcBef>
        <a:buFont typeface="Arial" panose="020B0604020202020204" pitchFamily="34" charset="0"/>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B09280D-F13A-44CB-859F-7747A0CCAE6C}"/>
              </a:ext>
            </a:extLst>
          </p:cNvPr>
          <p:cNvPicPr>
            <a:picLocks noChangeAspect="1"/>
          </p:cNvPicPr>
          <p:nvPr userDrawn="1"/>
        </p:nvPicPr>
        <p:blipFill rotWithShape="1">
          <a:blip r:embed="rId18"/>
          <a:srcRect l="60323" r="12490" b="15492"/>
          <a:stretch/>
        </p:blipFill>
        <p:spPr>
          <a:xfrm rot="5400000">
            <a:off x="8980036" y="3646038"/>
            <a:ext cx="2333192" cy="4090737"/>
          </a:xfrm>
          <a:prstGeom prst="rect">
            <a:avLst/>
          </a:prstGeom>
        </p:spPr>
      </p:pic>
      <p:pic>
        <p:nvPicPr>
          <p:cNvPr id="12" name="Picture 11" descr="Logo of American Institutes for Research. Advancing Evidence. Improving Lives.">
            <a:extLst>
              <a:ext uri="{FF2B5EF4-FFF2-40B4-BE49-F238E27FC236}">
                <a16:creationId xmlns:a16="http://schemas.microsoft.com/office/drawing/2014/main" id="{85BB3C9D-49EE-449A-9216-4045C9650FFE}"/>
              </a:ext>
            </a:extLst>
          </p:cNvPr>
          <p:cNvPicPr>
            <a:picLocks noChangeAspect="1"/>
          </p:cNvPicPr>
          <p:nvPr userDrawn="1"/>
        </p:nvPicPr>
        <p:blipFill rotWithShape="1">
          <a:blip r:embed="rId19"/>
          <a:srcRect b="44058"/>
          <a:stretch/>
        </p:blipFill>
        <p:spPr>
          <a:xfrm>
            <a:off x="10546080" y="6369634"/>
            <a:ext cx="1188720" cy="343820"/>
          </a:xfrm>
          <a:prstGeom prst="rect">
            <a:avLst/>
          </a:prstGeom>
        </p:spPr>
      </p:pic>
      <p:sp>
        <p:nvSpPr>
          <p:cNvPr id="2" name="Title Placeholder 1">
            <a:extLst>
              <a:ext uri="{FF2B5EF4-FFF2-40B4-BE49-F238E27FC236}">
                <a16:creationId xmlns:a16="http://schemas.microsoft.com/office/drawing/2014/main" id="{1886213B-E0CC-A64C-95D0-470B870DD7C3}"/>
              </a:ext>
            </a:extLst>
          </p:cNvPr>
          <p:cNvSpPr>
            <a:spLocks noGrp="1"/>
          </p:cNvSpPr>
          <p:nvPr>
            <p:ph type="title"/>
          </p:nvPr>
        </p:nvSpPr>
        <p:spPr>
          <a:xfrm>
            <a:off x="458724" y="0"/>
            <a:ext cx="11274552" cy="1051560"/>
          </a:xfrm>
          <a:prstGeom prst="rect">
            <a:avLst/>
          </a:prstGeom>
        </p:spPr>
        <p:txBody>
          <a:bodyPr vert="horz" lIns="0" tIns="0" rIns="0" bIns="0" rtlCol="0" anchor="b" anchorCtr="0">
            <a:normAutofit/>
          </a:bodyPr>
          <a:lstStyle/>
          <a:p>
            <a:r>
              <a:rPr lang="en-US" dirty="0"/>
              <a:t>Click to edit Master title style</a:t>
            </a:r>
          </a:p>
        </p:txBody>
      </p:sp>
      <p:cxnSp>
        <p:nvCxnSpPr>
          <p:cNvPr id="17" name="Straight Connector 16">
            <a:extLst>
              <a:ext uri="{FF2B5EF4-FFF2-40B4-BE49-F238E27FC236}">
                <a16:creationId xmlns:a16="http://schemas.microsoft.com/office/drawing/2014/main" id="{2D6C4672-AF0F-4581-A1F3-CB94E73DD38E}"/>
              </a:ext>
            </a:extLst>
          </p:cNvPr>
          <p:cNvCxnSpPr/>
          <p:nvPr userDrawn="1"/>
        </p:nvCxnSpPr>
        <p:spPr>
          <a:xfrm>
            <a:off x="463424" y="1193858"/>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1E4C6678-D1D5-284E-9A16-6E03EDFACA48}"/>
              </a:ext>
            </a:extLst>
          </p:cNvPr>
          <p:cNvSpPr>
            <a:spLocks noGrp="1"/>
          </p:cNvSpPr>
          <p:nvPr>
            <p:ph type="body" idx="1"/>
          </p:nvPr>
        </p:nvSpPr>
        <p:spPr>
          <a:xfrm>
            <a:off x="457200" y="1307592"/>
            <a:ext cx="11274552" cy="449884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7FADE61-AF78-481E-9705-DE1C8A2D4A2F}"/>
              </a:ext>
            </a:extLst>
          </p:cNvPr>
          <p:cNvSpPr>
            <a:spLocks noGrp="1"/>
          </p:cNvSpPr>
          <p:nvPr>
            <p:ph type="sldNum" sz="quarter" idx="4"/>
          </p:nvPr>
        </p:nvSpPr>
        <p:spPr>
          <a:xfrm>
            <a:off x="457200" y="6363145"/>
            <a:ext cx="2743200" cy="365125"/>
          </a:xfrm>
          <a:prstGeom prst="rect">
            <a:avLst/>
          </a:prstGeom>
        </p:spPr>
        <p:txBody>
          <a:bodyPr vert="horz" lIns="0" tIns="45720" rIns="91440" bIns="45720" rtlCol="0" anchor="ctr"/>
          <a:lstStyle>
            <a:lvl1pPr algn="l">
              <a:defRPr sz="1000">
                <a:solidFill>
                  <a:schemeClr val="accent1"/>
                </a:solidFill>
              </a:defRPr>
            </a:lvl1pPr>
          </a:lstStyle>
          <a:p>
            <a:fld id="{7E1341B0-7904-4148-9082-6535FE1E4D20}" type="slidenum">
              <a:rPr lang="en-US" smtClean="0"/>
              <a:pPr/>
              <a:t>‹#›</a:t>
            </a:fld>
            <a:endParaRPr lang="en-US" dirty="0"/>
          </a:p>
        </p:txBody>
      </p:sp>
      <p:sp>
        <p:nvSpPr>
          <p:cNvPr id="10" name="TextBox 9">
            <a:extLst>
              <a:ext uri="{FF2B5EF4-FFF2-40B4-BE49-F238E27FC236}">
                <a16:creationId xmlns:a16="http://schemas.microsoft.com/office/drawing/2014/main" id="{045DE55B-D75E-4CDC-A0F8-6C39191F09F2}"/>
              </a:ext>
            </a:extLst>
          </p:cNvPr>
          <p:cNvSpPr txBox="1"/>
          <p:nvPr userDrawn="1"/>
        </p:nvSpPr>
        <p:spPr>
          <a:xfrm>
            <a:off x="787400" y="6330823"/>
            <a:ext cx="2413000" cy="429768"/>
          </a:xfrm>
          <a:prstGeom prst="rect">
            <a:avLst/>
          </a:prstGeom>
        </p:spPr>
        <p:txBody>
          <a:bodyPr vert="horz" lIns="0" tIns="45720" rIns="91440" bIns="45720" rtlCol="0" anchor="ctr"/>
          <a:lstStyle>
            <a:defPPr>
              <a:defRPr lang="en-US"/>
            </a:defPPr>
            <a:lvl1pPr>
              <a:defRPr sz="1000" spc="300">
                <a:solidFill>
                  <a:schemeClr val="bg1"/>
                </a:solidFill>
                <a:ea typeface="Calibri"/>
                <a:cs typeface="Calibri"/>
              </a:defRPr>
            </a:lvl1pPr>
          </a:lstStyle>
          <a:p>
            <a:pPr lvl="0"/>
            <a:r>
              <a:rPr lang="en-US" dirty="0">
                <a:solidFill>
                  <a:schemeClr val="accent1"/>
                </a:solidFill>
              </a:rPr>
              <a:t>| AIR.ORG</a:t>
            </a:r>
          </a:p>
        </p:txBody>
      </p:sp>
    </p:spTree>
    <p:extLst>
      <p:ext uri="{BB962C8B-B14F-4D97-AF65-F5344CB8AC3E}">
        <p14:creationId xmlns:p14="http://schemas.microsoft.com/office/powerpoint/2010/main" val="1886686981"/>
      </p:ext>
    </p:extLst>
  </p:cSld>
  <p:clrMap bg1="lt1" tx1="dk1" bg2="lt2" tx2="dk2" accent1="accent1" accent2="accent2" accent3="accent3" accent4="accent4" accent5="accent5" accent6="accent6" hlink="hlink" folHlink="folHlink"/>
  <p:sldLayoutIdLst>
    <p:sldLayoutId id="2147483912" r:id="rId1"/>
    <p:sldLayoutId id="2147484032" r:id="rId2"/>
    <p:sldLayoutId id="214748391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 id="2147484043" r:id="rId13"/>
    <p:sldLayoutId id="2147484044" r:id="rId14"/>
    <p:sldLayoutId id="2147483941" r:id="rId15"/>
    <p:sldLayoutId id="2147484046" r:id="rId16"/>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Arial" panose="020B0604020202020204" pitchFamily="34" charset="0"/>
        </a:defRPr>
      </a:lvl1pPr>
    </p:titleStyle>
    <p:bodyStyle>
      <a:lvl1pPr marL="320040" indent="-320040" algn="l" defTabSz="914400" rtl="0" eaLnBrk="1" latinLnBrk="0" hangingPunct="1">
        <a:lnSpc>
          <a:spcPct val="125000"/>
        </a:lnSpc>
        <a:spcBef>
          <a:spcPts val="1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40080" indent="-320040" algn="l" defTabSz="914400" rtl="0" eaLnBrk="1" latinLnBrk="0" hangingPunct="1">
        <a:lnSpc>
          <a:spcPct val="125000"/>
        </a:lnSpc>
        <a:spcBef>
          <a:spcPts val="600"/>
        </a:spcBef>
        <a:buFont typeface="Calibri" panose="020F0502020204030204" pitchFamily="34" charset="0"/>
        <a:buChar char="–"/>
        <a:defRPr sz="2400" kern="1200">
          <a:solidFill>
            <a:schemeClr val="tx1"/>
          </a:solidFill>
          <a:latin typeface="+mn-lt"/>
          <a:ea typeface="+mn-ea"/>
          <a:cs typeface="Arial" panose="020B0604020202020204" pitchFamily="34" charset="0"/>
        </a:defRPr>
      </a:lvl2pPr>
      <a:lvl3pPr marL="960120" indent="-320040" algn="l" defTabSz="914400" rtl="0" eaLnBrk="1" latinLnBrk="0" hangingPunct="1">
        <a:lnSpc>
          <a:spcPct val="125000"/>
        </a:lnSpc>
        <a:spcBef>
          <a:spcPts val="600"/>
        </a:spcBef>
        <a:buFont typeface="Calibri" panose="020F0502020204030204" pitchFamily="34" charset="0"/>
        <a:buChar char="»"/>
        <a:defRPr sz="2400" kern="1200">
          <a:solidFill>
            <a:schemeClr val="tx1"/>
          </a:solidFill>
          <a:latin typeface="+mn-lt"/>
          <a:ea typeface="+mn-ea"/>
          <a:cs typeface="Arial" panose="020B0604020202020204" pitchFamily="34" charset="0"/>
        </a:defRPr>
      </a:lvl3pPr>
      <a:lvl4pPr marL="1280160" indent="-320040" algn="l" defTabSz="914400" rtl="0" eaLnBrk="1" latinLnBrk="0" hangingPunct="1">
        <a:lnSpc>
          <a:spcPct val="125000"/>
        </a:lnSpc>
        <a:spcBef>
          <a:spcPts val="600"/>
        </a:spcBef>
        <a:buSzPct val="100000"/>
        <a:buFont typeface="Calibri" panose="020F0502020204030204" pitchFamily="34" charset="0"/>
        <a:buChar char="◦"/>
        <a:defRPr sz="2400" kern="1200">
          <a:solidFill>
            <a:schemeClr val="tx1"/>
          </a:solidFill>
          <a:latin typeface="+mn-lt"/>
          <a:ea typeface="+mn-ea"/>
          <a:cs typeface="Arial" panose="020B0604020202020204" pitchFamily="34" charset="0"/>
        </a:defRPr>
      </a:lvl4pPr>
      <a:lvl5pPr marL="1600200" indent="-320040" algn="l" defTabSz="914400" rtl="0" eaLnBrk="1" latinLnBrk="0" hangingPunct="1">
        <a:lnSpc>
          <a:spcPct val="125000"/>
        </a:lnSpc>
        <a:spcBef>
          <a:spcPts val="600"/>
        </a:spcBef>
        <a:buFont typeface="Arial" panose="020B0604020202020204" pitchFamily="34" charset="0"/>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400715-92AC-4EB9-B5B7-8A1B66C0AB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AEF77F-D5E1-B279-CBCB-2D188B9E86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171DAF9-C99E-75EE-A96A-7F084B6F7D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6BA51AEF-9408-4FD7-9A3B-6534E004C5AB}" type="slidenum">
              <a:rPr lang="en-US" smtClean="0"/>
              <a:pPr/>
              <a:t>‹#›</a:t>
            </a:fld>
            <a:endParaRPr lang="en-US" dirty="0"/>
          </a:p>
        </p:txBody>
      </p:sp>
      <p:sp>
        <p:nvSpPr>
          <p:cNvPr id="12" name="Date Placeholder 3">
            <a:extLst>
              <a:ext uri="{FF2B5EF4-FFF2-40B4-BE49-F238E27FC236}">
                <a16:creationId xmlns:a16="http://schemas.microsoft.com/office/drawing/2014/main" id="{75CA3EC6-E9AF-EF8B-F4E5-3E15AE6D0523}"/>
              </a:ext>
            </a:extLst>
          </p:cNvPr>
          <p:cNvSpPr>
            <a:spLocks noGrp="1"/>
          </p:cNvSpPr>
          <p:nvPr>
            <p:ph type="dt" sz="half" idx="2"/>
          </p:nvPr>
        </p:nvSpPr>
        <p:spPr>
          <a:xfrm>
            <a:off x="838199" y="6369224"/>
            <a:ext cx="2743200" cy="365125"/>
          </a:xfrm>
          <a:prstGeom prst="rect">
            <a:avLst/>
          </a:prstGeom>
        </p:spPr>
        <p:txBody>
          <a:bodyPr anchor="ctr"/>
          <a:lstStyle>
            <a:lvl1pPr algn="l">
              <a:defRPr sz="1100">
                <a:solidFill>
                  <a:schemeClr val="tx1">
                    <a:lumMod val="50000"/>
                    <a:lumOff val="50000"/>
                  </a:schemeClr>
                </a:solidFill>
              </a:defRPr>
            </a:lvl1pPr>
          </a:lstStyle>
          <a:p>
            <a:endParaRPr lang="en-US" dirty="0"/>
          </a:p>
        </p:txBody>
      </p:sp>
      <p:sp>
        <p:nvSpPr>
          <p:cNvPr id="16" name="Footer Placeholder 4">
            <a:extLst>
              <a:ext uri="{FF2B5EF4-FFF2-40B4-BE49-F238E27FC236}">
                <a16:creationId xmlns:a16="http://schemas.microsoft.com/office/drawing/2014/main" id="{9529C8BE-E545-6F99-997F-4CF712A174E4}"/>
              </a:ext>
            </a:extLst>
          </p:cNvPr>
          <p:cNvSpPr>
            <a:spLocks noGrp="1"/>
          </p:cNvSpPr>
          <p:nvPr>
            <p:ph type="ftr" sz="quarter" idx="3"/>
          </p:nvPr>
        </p:nvSpPr>
        <p:spPr>
          <a:xfrm>
            <a:off x="4038599" y="6369224"/>
            <a:ext cx="4114800" cy="365125"/>
          </a:xfrm>
          <a:prstGeom prst="rect">
            <a:avLst/>
          </a:prstGeom>
        </p:spPr>
        <p:txBody>
          <a:bodyPr anchor="ctr"/>
          <a:lstStyle>
            <a:lvl1pPr algn="ctr">
              <a:defRPr sz="1100">
                <a:solidFill>
                  <a:schemeClr val="tx1">
                    <a:lumMod val="50000"/>
                    <a:lumOff val="50000"/>
                  </a:schemeClr>
                </a:solidFill>
              </a:defRPr>
            </a:lvl1pPr>
          </a:lstStyle>
          <a:p>
            <a:r>
              <a:rPr lang="en-US" dirty="0"/>
              <a:t>© 2022 Migration Policy Institute</a:t>
            </a:r>
          </a:p>
        </p:txBody>
      </p:sp>
    </p:spTree>
    <p:extLst>
      <p:ext uri="{BB962C8B-B14F-4D97-AF65-F5344CB8AC3E}">
        <p14:creationId xmlns:p14="http://schemas.microsoft.com/office/powerpoint/2010/main" val="2284214834"/>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hf sldNum="0" hdr="0" dt="0"/>
  <p:txStyles>
    <p:titleStyle>
      <a:lvl1pPr algn="l" defTabSz="914400" rtl="0" eaLnBrk="1" latinLnBrk="0" hangingPunct="1">
        <a:lnSpc>
          <a:spcPct val="90000"/>
        </a:lnSpc>
        <a:spcBef>
          <a:spcPct val="0"/>
        </a:spcBef>
        <a:buNone/>
        <a:defRPr sz="4400" b="0" i="0" u="none"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8" Type="http://schemas.openxmlformats.org/officeDocument/2006/relationships/hyperlink" Target="https://www.migrationpolicy.org/research/through-immigrant-lens-piaac-assessment-competencies-adults-united-states" TargetMode="External"/><Relationship Id="rId3" Type="http://schemas.openxmlformats.org/officeDocument/2006/relationships/hyperlink" Target="NULL" TargetMode="External"/><Relationship Id="rId7" Type="http://schemas.openxmlformats.org/officeDocument/2006/relationships/hyperlink" Target="https://www.migrationpolicy.org/research/immigration-fit-future-us-labor-market"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hyperlink" Target="https://www.migrationpolicy.org/research/future-work-immigrant-origin-workers-us-economy" TargetMode="External"/><Relationship Id="rId5" Type="http://schemas.openxmlformats.org/officeDocument/2006/relationships/hyperlink" Target="https://www.migrationpolicy.org/research/integration-immigrant-health-professionals-beyond-covid-19" TargetMode="External"/><Relationship Id="rId4" Type="http://schemas.openxmlformats.org/officeDocument/2006/relationships/hyperlink" Target="https://www.migrationpolicy.org/research/brain-waste-college-educated-immigran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3.xml"/><Relationship Id="rId6" Type="http://schemas.openxmlformats.org/officeDocument/2006/relationships/hyperlink" Target="http://twitter.com/#!/MigrationPolicy" TargetMode="External"/><Relationship Id="rId5" Type="http://schemas.openxmlformats.org/officeDocument/2006/relationships/hyperlink" Target="mailto:email@migrationpolicy.org" TargetMode="Externa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8" Type="http://schemas.openxmlformats.org/officeDocument/2006/relationships/hyperlink" Target="http://www.linkedin.com/in/migrationpolicyinstitute" TargetMode="External"/><Relationship Id="rId3" Type="http://schemas.openxmlformats.org/officeDocument/2006/relationships/hyperlink" Target="https://www.migrationpolicy.org/signup" TargetMode="External"/><Relationship Id="rId7" Type="http://schemas.openxmlformats.org/officeDocument/2006/relationships/image" Target="../media/image20.png"/><Relationship Id="rId2" Type="http://schemas.openxmlformats.org/officeDocument/2006/relationships/hyperlink" Target="https://www.migrationpolicy.org/" TargetMode="External"/><Relationship Id="rId1" Type="http://schemas.openxmlformats.org/officeDocument/2006/relationships/slideLayout" Target="../slideLayouts/slideLayout38.xml"/><Relationship Id="rId6" Type="http://schemas.openxmlformats.org/officeDocument/2006/relationships/hyperlink" Target="https://www.migrationpolicy.org/sites/all/themes/custom/MPI/images/icon-facebook.png" TargetMode="External"/><Relationship Id="rId5" Type="http://schemas.openxmlformats.org/officeDocument/2006/relationships/image" Target="../media/image19.png"/><Relationship Id="rId4" Type="http://schemas.openxmlformats.org/officeDocument/2006/relationships/hyperlink" Target="http://twitter.com/#!/MigrationPolicy" TargetMode="External"/><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D6A626-3723-4C68-8E0D-3989E41AC202}"/>
              </a:ext>
            </a:extLst>
          </p:cNvPr>
          <p:cNvSpPr>
            <a:spLocks noGrp="1"/>
          </p:cNvSpPr>
          <p:nvPr>
            <p:ph type="ctrTitle"/>
          </p:nvPr>
        </p:nvSpPr>
        <p:spPr>
          <a:xfrm>
            <a:off x="456834" y="1482376"/>
            <a:ext cx="11139854" cy="976251"/>
          </a:xfrm>
        </p:spPr>
        <p:txBody>
          <a:bodyPr>
            <a:normAutofit/>
          </a:bodyPr>
          <a:lstStyle/>
          <a:p>
            <a:r>
              <a:rPr lang="en-US" sz="3200" dirty="0"/>
              <a:t>The Importance of Skills and Qualifications for College-Educated Immigrants’ Economic Integration</a:t>
            </a:r>
          </a:p>
        </p:txBody>
      </p:sp>
      <p:sp>
        <p:nvSpPr>
          <p:cNvPr id="7" name="Subtitle 6">
            <a:extLst>
              <a:ext uri="{FF2B5EF4-FFF2-40B4-BE49-F238E27FC236}">
                <a16:creationId xmlns:a16="http://schemas.microsoft.com/office/drawing/2014/main" id="{5402CFB2-2EEA-4A88-B003-289161070135}"/>
              </a:ext>
            </a:extLst>
          </p:cNvPr>
          <p:cNvSpPr>
            <a:spLocks noGrp="1"/>
          </p:cNvSpPr>
          <p:nvPr>
            <p:ph type="subTitle" idx="1"/>
          </p:nvPr>
        </p:nvSpPr>
        <p:spPr>
          <a:xfrm>
            <a:off x="456834" y="2854281"/>
            <a:ext cx="11139854" cy="697727"/>
          </a:xfrm>
        </p:spPr>
        <p:txBody>
          <a:bodyPr>
            <a:normAutofit/>
          </a:bodyPr>
          <a:lstStyle/>
          <a:p>
            <a:pPr lvl="0"/>
            <a:r>
              <a:rPr lang="en-US" sz="2100" b="1" dirty="0"/>
              <a:t>Dr. Monica Mean</a:t>
            </a:r>
            <a:r>
              <a:rPr lang="en-US" sz="2100" dirty="0"/>
              <a:t>, </a:t>
            </a:r>
            <a:r>
              <a:rPr lang="en-US" sz="2100" i="1" dirty="0"/>
              <a:t> Senior </a:t>
            </a:r>
            <a:r>
              <a:rPr lang="en-US" sz="2100" i="1"/>
              <a:t>Evaluation Specialist, </a:t>
            </a:r>
            <a:r>
              <a:rPr lang="en-US" sz="2100" i="1" dirty="0"/>
              <a:t>U.S. Department of Labor</a:t>
            </a:r>
            <a:endParaRPr lang="en-US" dirty="0"/>
          </a:p>
        </p:txBody>
      </p:sp>
      <p:sp>
        <p:nvSpPr>
          <p:cNvPr id="8" name="Text Placeholder 7">
            <a:extLst>
              <a:ext uri="{FF2B5EF4-FFF2-40B4-BE49-F238E27FC236}">
                <a16:creationId xmlns:a16="http://schemas.microsoft.com/office/drawing/2014/main" id="{0F7200B4-F679-48CA-8F6D-3AAF0DEE94A3}"/>
              </a:ext>
            </a:extLst>
          </p:cNvPr>
          <p:cNvSpPr>
            <a:spLocks noGrp="1"/>
          </p:cNvSpPr>
          <p:nvPr>
            <p:ph type="body" sz="quarter" idx="10"/>
          </p:nvPr>
        </p:nvSpPr>
        <p:spPr>
          <a:xfrm>
            <a:off x="456834" y="2458627"/>
            <a:ext cx="11139854" cy="395654"/>
          </a:xfrm>
        </p:spPr>
        <p:txBody>
          <a:bodyPr>
            <a:normAutofit/>
          </a:bodyPr>
          <a:lstStyle/>
          <a:p>
            <a:pPr lvl="0"/>
            <a:r>
              <a:rPr lang="en-US" sz="1800" b="1" dirty="0"/>
              <a:t>Moderated by</a:t>
            </a:r>
            <a:r>
              <a:rPr lang="en-US" sz="1800" dirty="0"/>
              <a:t>:</a:t>
            </a:r>
          </a:p>
        </p:txBody>
      </p:sp>
      <p:sp>
        <p:nvSpPr>
          <p:cNvPr id="11" name="Text Placeholder 7">
            <a:extLst>
              <a:ext uri="{FF2B5EF4-FFF2-40B4-BE49-F238E27FC236}">
                <a16:creationId xmlns:a16="http://schemas.microsoft.com/office/drawing/2014/main" id="{ED133C34-D8F0-4845-AE96-8CFFBE77B486}"/>
              </a:ext>
            </a:extLst>
          </p:cNvPr>
          <p:cNvSpPr txBox="1">
            <a:spLocks/>
          </p:cNvSpPr>
          <p:nvPr/>
        </p:nvSpPr>
        <p:spPr>
          <a:xfrm>
            <a:off x="456834" y="275873"/>
            <a:ext cx="11139854" cy="395654"/>
          </a:xfrm>
          <a:prstGeom prst="rect">
            <a:avLst/>
          </a:prstGeom>
        </p:spPr>
        <p:txBody>
          <a:bodyPr vert="horz" lIns="0" tIns="0" rIns="0" bIns="0" rtlCol="0">
            <a:normAutofit fontScale="92500" lnSpcReduction="10000"/>
          </a:bodyPr>
          <a:lstStyle>
            <a:lvl1pPr marL="0" indent="0" algn="l" defTabSz="914400" rtl="0" eaLnBrk="1" latinLnBrk="0" hangingPunct="1">
              <a:lnSpc>
                <a:spcPct val="125000"/>
              </a:lnSpc>
              <a:spcBef>
                <a:spcPts val="0"/>
              </a:spcBef>
              <a:buFont typeface="Arial" panose="020B0604020202020204" pitchFamily="34" charset="0"/>
              <a:buNone/>
              <a:defRPr sz="1600" kern="1200">
                <a:solidFill>
                  <a:schemeClr val="tx2"/>
                </a:solidFill>
                <a:latin typeface="+mn-lt"/>
                <a:ea typeface="+mn-ea"/>
                <a:cs typeface="Arial" panose="020B0604020202020204" pitchFamily="34" charset="0"/>
              </a:defRPr>
            </a:lvl1pPr>
            <a:lvl2pPr marL="640080" indent="-320040" algn="l" defTabSz="914400" rtl="0" eaLnBrk="1" latinLnBrk="0" hangingPunct="1">
              <a:lnSpc>
                <a:spcPct val="125000"/>
              </a:lnSpc>
              <a:spcBef>
                <a:spcPts val="600"/>
              </a:spcBef>
              <a:buFont typeface="Calibri" panose="020F0502020204030204" pitchFamily="34" charset="0"/>
              <a:buChar char="–"/>
              <a:defRPr sz="2400" kern="1200">
                <a:solidFill>
                  <a:schemeClr val="tx1"/>
                </a:solidFill>
                <a:latin typeface="+mn-lt"/>
                <a:ea typeface="+mn-ea"/>
                <a:cs typeface="Arial" panose="020B0604020202020204" pitchFamily="34" charset="0"/>
              </a:defRPr>
            </a:lvl2pPr>
            <a:lvl3pPr marL="960120" indent="-320040" algn="l" defTabSz="914400" rtl="0" eaLnBrk="1" latinLnBrk="0" hangingPunct="1">
              <a:lnSpc>
                <a:spcPct val="125000"/>
              </a:lnSpc>
              <a:spcBef>
                <a:spcPts val="600"/>
              </a:spcBef>
              <a:buFont typeface="Calibri" panose="020F0502020204030204" pitchFamily="34" charset="0"/>
              <a:buChar char="»"/>
              <a:defRPr sz="2400" kern="1200">
                <a:solidFill>
                  <a:schemeClr val="tx1"/>
                </a:solidFill>
                <a:latin typeface="+mn-lt"/>
                <a:ea typeface="+mn-ea"/>
                <a:cs typeface="Arial" panose="020B0604020202020204" pitchFamily="34" charset="0"/>
              </a:defRPr>
            </a:lvl3pPr>
            <a:lvl4pPr marL="1280160" indent="-320040" algn="l" defTabSz="914400" rtl="0" eaLnBrk="1" latinLnBrk="0" hangingPunct="1">
              <a:lnSpc>
                <a:spcPct val="125000"/>
              </a:lnSpc>
              <a:spcBef>
                <a:spcPts val="600"/>
              </a:spcBef>
              <a:buSzPct val="100000"/>
              <a:buFont typeface="Calibri" panose="020F0502020204030204" pitchFamily="34" charset="0"/>
              <a:buChar char="◦"/>
              <a:defRPr sz="2400" kern="1200">
                <a:solidFill>
                  <a:schemeClr val="tx1"/>
                </a:solidFill>
                <a:latin typeface="+mn-lt"/>
                <a:ea typeface="+mn-ea"/>
                <a:cs typeface="Arial" panose="020B0604020202020204" pitchFamily="34" charset="0"/>
              </a:defRPr>
            </a:lvl4pPr>
            <a:lvl5pPr marL="1600200" indent="-320040" algn="l" defTabSz="914400" rtl="0" eaLnBrk="1" latinLnBrk="0" hangingPunct="1">
              <a:lnSpc>
                <a:spcPct val="125000"/>
              </a:lnSpc>
              <a:spcBef>
                <a:spcPts val="600"/>
              </a:spcBef>
              <a:buFont typeface="Arial" panose="020B0604020202020204" pitchFamily="34" charset="0"/>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i="1" dirty="0">
                <a:solidFill>
                  <a:schemeClr val="accent1"/>
                </a:solidFill>
                <a:latin typeface="Calibri (headings)"/>
              </a:rPr>
              <a:t>Welcome to the PIAAC Research Webinar Series</a:t>
            </a:r>
          </a:p>
          <a:p>
            <a:endParaRPr lang="en-US" sz="2400" b="1" i="1" dirty="0">
              <a:solidFill>
                <a:schemeClr val="accent1"/>
              </a:solidFill>
              <a:latin typeface="Calibri (headings)"/>
            </a:endParaRPr>
          </a:p>
        </p:txBody>
      </p:sp>
      <p:sp>
        <p:nvSpPr>
          <p:cNvPr id="9" name="Text Placeholder 7">
            <a:extLst>
              <a:ext uri="{FF2B5EF4-FFF2-40B4-BE49-F238E27FC236}">
                <a16:creationId xmlns:a16="http://schemas.microsoft.com/office/drawing/2014/main" id="{40CCB8B6-464F-46F3-990D-DC99B9148FA8}"/>
              </a:ext>
            </a:extLst>
          </p:cNvPr>
          <p:cNvSpPr txBox="1">
            <a:spLocks/>
          </p:cNvSpPr>
          <p:nvPr/>
        </p:nvSpPr>
        <p:spPr>
          <a:xfrm>
            <a:off x="456834" y="624736"/>
            <a:ext cx="11139854" cy="395654"/>
          </a:xfrm>
          <a:prstGeom prst="rect">
            <a:avLst/>
          </a:prstGeom>
        </p:spPr>
        <p:txBody>
          <a:bodyPr vert="horz" lIns="0" tIns="0" rIns="0" bIns="0" rtlCol="0">
            <a:normAutofit/>
          </a:bodyPr>
          <a:lstStyle>
            <a:lvl1pPr marL="0" indent="0" algn="l" defTabSz="914400" rtl="0" eaLnBrk="1" latinLnBrk="0" hangingPunct="1">
              <a:lnSpc>
                <a:spcPct val="125000"/>
              </a:lnSpc>
              <a:spcBef>
                <a:spcPts val="0"/>
              </a:spcBef>
              <a:buFont typeface="Arial" panose="020B0604020202020204" pitchFamily="34" charset="0"/>
              <a:buNone/>
              <a:defRPr sz="1600" kern="1200">
                <a:solidFill>
                  <a:schemeClr val="tx2"/>
                </a:solidFill>
                <a:latin typeface="+mn-lt"/>
                <a:ea typeface="+mn-ea"/>
                <a:cs typeface="Arial" panose="020B0604020202020204" pitchFamily="34" charset="0"/>
              </a:defRPr>
            </a:lvl1pPr>
            <a:lvl2pPr marL="640080" indent="-320040" algn="l" defTabSz="914400" rtl="0" eaLnBrk="1" latinLnBrk="0" hangingPunct="1">
              <a:lnSpc>
                <a:spcPct val="125000"/>
              </a:lnSpc>
              <a:spcBef>
                <a:spcPts val="600"/>
              </a:spcBef>
              <a:buFont typeface="Calibri" panose="020F0502020204030204" pitchFamily="34" charset="0"/>
              <a:buChar char="–"/>
              <a:defRPr sz="2400" kern="1200">
                <a:solidFill>
                  <a:schemeClr val="tx1"/>
                </a:solidFill>
                <a:latin typeface="+mn-lt"/>
                <a:ea typeface="+mn-ea"/>
                <a:cs typeface="Arial" panose="020B0604020202020204" pitchFamily="34" charset="0"/>
              </a:defRPr>
            </a:lvl2pPr>
            <a:lvl3pPr marL="960120" indent="-320040" algn="l" defTabSz="914400" rtl="0" eaLnBrk="1" latinLnBrk="0" hangingPunct="1">
              <a:lnSpc>
                <a:spcPct val="125000"/>
              </a:lnSpc>
              <a:spcBef>
                <a:spcPts val="600"/>
              </a:spcBef>
              <a:buFont typeface="Calibri" panose="020F0502020204030204" pitchFamily="34" charset="0"/>
              <a:buChar char="»"/>
              <a:defRPr sz="2400" kern="1200">
                <a:solidFill>
                  <a:schemeClr val="tx1"/>
                </a:solidFill>
                <a:latin typeface="+mn-lt"/>
                <a:ea typeface="+mn-ea"/>
                <a:cs typeface="Arial" panose="020B0604020202020204" pitchFamily="34" charset="0"/>
              </a:defRPr>
            </a:lvl3pPr>
            <a:lvl4pPr marL="1280160" indent="-320040" algn="l" defTabSz="914400" rtl="0" eaLnBrk="1" latinLnBrk="0" hangingPunct="1">
              <a:lnSpc>
                <a:spcPct val="125000"/>
              </a:lnSpc>
              <a:spcBef>
                <a:spcPts val="600"/>
              </a:spcBef>
              <a:buSzPct val="100000"/>
              <a:buFont typeface="Calibri" panose="020F0502020204030204" pitchFamily="34" charset="0"/>
              <a:buChar char="◦"/>
              <a:defRPr sz="2400" kern="1200">
                <a:solidFill>
                  <a:schemeClr val="tx1"/>
                </a:solidFill>
                <a:latin typeface="+mn-lt"/>
                <a:ea typeface="+mn-ea"/>
                <a:cs typeface="Arial" panose="020B0604020202020204" pitchFamily="34" charset="0"/>
              </a:defRPr>
            </a:lvl4pPr>
            <a:lvl5pPr marL="1600200" indent="-320040" algn="l" defTabSz="914400" rtl="0" eaLnBrk="1" latinLnBrk="0" hangingPunct="1">
              <a:lnSpc>
                <a:spcPct val="125000"/>
              </a:lnSpc>
              <a:spcBef>
                <a:spcPts val="600"/>
              </a:spcBef>
              <a:buFont typeface="Arial" panose="020B0604020202020204" pitchFamily="34" charset="0"/>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i="1" dirty="0">
                <a:solidFill>
                  <a:schemeClr val="accent1"/>
                </a:solidFill>
                <a:latin typeface="Calibri (headings)"/>
              </a:rPr>
              <a:t>Thursday, December 15</a:t>
            </a:r>
            <a:r>
              <a:rPr lang="en-US" sz="2000" i="1" baseline="30000" dirty="0">
                <a:solidFill>
                  <a:schemeClr val="accent1"/>
                </a:solidFill>
                <a:latin typeface="Calibri (headings)"/>
              </a:rPr>
              <a:t>th</a:t>
            </a:r>
            <a:r>
              <a:rPr lang="en-US" sz="2000" i="1" dirty="0">
                <a:solidFill>
                  <a:schemeClr val="accent1"/>
                </a:solidFill>
                <a:latin typeface="Calibri (headings)"/>
              </a:rPr>
              <a:t>, 2022 | 12:30 PM EST</a:t>
            </a:r>
          </a:p>
          <a:p>
            <a:endParaRPr lang="en-US" sz="2400" b="1" i="1" dirty="0">
              <a:solidFill>
                <a:schemeClr val="accent1"/>
              </a:solidFill>
              <a:latin typeface="Calibri (headings)"/>
            </a:endParaRPr>
          </a:p>
        </p:txBody>
      </p:sp>
      <p:pic>
        <p:nvPicPr>
          <p:cNvPr id="2" name="Picture 1" descr="A person with long hair&#10;&#10;Description automatically generated with low confidence">
            <a:extLst>
              <a:ext uri="{FF2B5EF4-FFF2-40B4-BE49-F238E27FC236}">
                <a16:creationId xmlns:a16="http://schemas.microsoft.com/office/drawing/2014/main" id="{F28AAE01-77B4-F3DA-4167-AED5A8817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834" y="3429000"/>
            <a:ext cx="2296877" cy="2881495"/>
          </a:xfrm>
          <a:prstGeom prst="rect">
            <a:avLst/>
          </a:prstGeom>
        </p:spPr>
      </p:pic>
    </p:spTree>
    <p:extLst>
      <p:ext uri="{BB962C8B-B14F-4D97-AF65-F5344CB8AC3E}">
        <p14:creationId xmlns:p14="http://schemas.microsoft.com/office/powerpoint/2010/main" val="52913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C57B-E1B5-16EB-6237-137F72FD583C}"/>
              </a:ext>
            </a:extLst>
          </p:cNvPr>
          <p:cNvSpPr>
            <a:spLocks noGrp="1"/>
          </p:cNvSpPr>
          <p:nvPr>
            <p:ph type="title"/>
          </p:nvPr>
        </p:nvSpPr>
        <p:spPr/>
        <p:txBody>
          <a:bodyPr>
            <a:noAutofit/>
          </a:bodyPr>
          <a:lstStyle/>
          <a:p>
            <a:pPr marR="0" lvl="0">
              <a:lnSpc>
                <a:spcPct val="115000"/>
              </a:lnSpc>
              <a:spcBef>
                <a:spcPts val="0"/>
              </a:spcBef>
              <a:spcAft>
                <a:spcPts val="0"/>
              </a:spcAft>
            </a:pPr>
            <a:r>
              <a:rPr lang="en-US" sz="3600" dirty="0"/>
              <a:t>Immigrants Are More Racially and Ethnically Diverse</a:t>
            </a:r>
          </a:p>
        </p:txBody>
      </p:sp>
      <p:sp>
        <p:nvSpPr>
          <p:cNvPr id="8" name="Footer Placeholder 7">
            <a:extLst>
              <a:ext uri="{FF2B5EF4-FFF2-40B4-BE49-F238E27FC236}">
                <a16:creationId xmlns:a16="http://schemas.microsoft.com/office/drawing/2014/main" id="{C0BD6F65-87E2-756E-861C-EC533D54F69C}"/>
              </a:ext>
            </a:extLst>
          </p:cNvPr>
          <p:cNvSpPr>
            <a:spLocks noGrp="1"/>
          </p:cNvSpPr>
          <p:nvPr>
            <p:ph type="ftr" sz="quarter" idx="3"/>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2022 Migration Policy Institute</a:t>
            </a:r>
          </a:p>
        </p:txBody>
      </p:sp>
      <p:pic>
        <p:nvPicPr>
          <p:cNvPr id="4" name="Picture 3" descr="Chart, bar chart&#10;&#10;Description automatically generated">
            <a:extLst>
              <a:ext uri="{FF2B5EF4-FFF2-40B4-BE49-F238E27FC236}">
                <a16:creationId xmlns:a16="http://schemas.microsoft.com/office/drawing/2014/main" id="{F84E5B9A-A15D-9637-11DA-4243CA618F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9305" y="1790008"/>
            <a:ext cx="7364095" cy="4566342"/>
          </a:xfrm>
          <a:prstGeom prst="rect">
            <a:avLst/>
          </a:prstGeom>
          <a:noFill/>
        </p:spPr>
      </p:pic>
      <p:sp>
        <p:nvSpPr>
          <p:cNvPr id="5" name="TextBox 4">
            <a:extLst>
              <a:ext uri="{FF2B5EF4-FFF2-40B4-BE49-F238E27FC236}">
                <a16:creationId xmlns:a16="http://schemas.microsoft.com/office/drawing/2014/main" id="{57BB0674-0224-7925-7260-1E6F724B5CEB}"/>
              </a:ext>
            </a:extLst>
          </p:cNvPr>
          <p:cNvSpPr txBox="1"/>
          <p:nvPr/>
        </p:nvSpPr>
        <p:spPr>
          <a:xfrm>
            <a:off x="789305" y="6048573"/>
            <a:ext cx="1011600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Calibri" panose="020F0502020204030204" pitchFamily="34" charset="0"/>
                <a:cs typeface="+mn-cs"/>
              </a:rPr>
              <a:t>Source: Authors’ tabulation of pooled 2012/2014/2017 PIAAC, provided by the National Center for Education Statistics (NCES).</a:t>
            </a:r>
            <a:endParaRPr kumimoji="0" lang="en-US" sz="14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Tree>
    <p:extLst>
      <p:ext uri="{BB962C8B-B14F-4D97-AF65-F5344CB8AC3E}">
        <p14:creationId xmlns:p14="http://schemas.microsoft.com/office/powerpoint/2010/main" val="1088483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C57B-E1B5-16EB-6237-137F72FD583C}"/>
              </a:ext>
            </a:extLst>
          </p:cNvPr>
          <p:cNvSpPr>
            <a:spLocks noGrp="1"/>
          </p:cNvSpPr>
          <p:nvPr>
            <p:ph type="title"/>
          </p:nvPr>
        </p:nvSpPr>
        <p:spPr/>
        <p:txBody>
          <a:bodyPr>
            <a:noAutofit/>
          </a:bodyPr>
          <a:lstStyle/>
          <a:p>
            <a:pPr>
              <a:lnSpc>
                <a:spcPct val="115000"/>
              </a:lnSpc>
              <a:spcBef>
                <a:spcPts val="0"/>
              </a:spcBef>
            </a:pPr>
            <a:r>
              <a:rPr lang="en-US" sz="3600" dirty="0"/>
              <a:t>Immigrants Are More Likely to Have Advanced Degrees and Major in STEM</a:t>
            </a:r>
          </a:p>
        </p:txBody>
      </p:sp>
      <p:sp>
        <p:nvSpPr>
          <p:cNvPr id="8" name="Footer Placeholder 7">
            <a:extLst>
              <a:ext uri="{FF2B5EF4-FFF2-40B4-BE49-F238E27FC236}">
                <a16:creationId xmlns:a16="http://schemas.microsoft.com/office/drawing/2014/main" id="{C0BD6F65-87E2-756E-861C-EC533D54F69C}"/>
              </a:ext>
            </a:extLst>
          </p:cNvPr>
          <p:cNvSpPr>
            <a:spLocks noGrp="1"/>
          </p:cNvSpPr>
          <p:nvPr>
            <p:ph type="ftr" sz="quarter" idx="3"/>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2022 Migration Policy Institute</a:t>
            </a:r>
          </a:p>
        </p:txBody>
      </p:sp>
      <p:pic>
        <p:nvPicPr>
          <p:cNvPr id="3" name="Picture 2" descr="A picture containing timeline&#10;&#10;Description automatically generated">
            <a:extLst>
              <a:ext uri="{FF2B5EF4-FFF2-40B4-BE49-F238E27FC236}">
                <a16:creationId xmlns:a16="http://schemas.microsoft.com/office/drawing/2014/main" id="{51CC97AB-6323-7086-3FDD-37F7C24C0712}"/>
              </a:ext>
            </a:extLst>
          </p:cNvPr>
          <p:cNvPicPr>
            <a:picLocks noChangeAspect="1"/>
          </p:cNvPicPr>
          <p:nvPr/>
        </p:nvPicPr>
        <p:blipFill rotWithShape="1">
          <a:blip r:embed="rId3"/>
          <a:srcRect l="20396" t="31017" r="20630" b="25197"/>
          <a:stretch/>
        </p:blipFill>
        <p:spPr bwMode="auto">
          <a:xfrm>
            <a:off x="288138" y="1812924"/>
            <a:ext cx="10616653" cy="4679951"/>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44BBB385-D3E6-E081-DA30-06DD3FE190FB}"/>
              </a:ext>
            </a:extLst>
          </p:cNvPr>
          <p:cNvSpPr txBox="1"/>
          <p:nvPr/>
        </p:nvSpPr>
        <p:spPr>
          <a:xfrm>
            <a:off x="632551" y="6202461"/>
            <a:ext cx="1011600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Calibri" panose="020F0502020204030204" pitchFamily="34" charset="0"/>
                <a:cs typeface="+mn-cs"/>
              </a:rPr>
              <a:t>Source: Authors’ tabulation of pooled 2012/2014/2017 PIAAC, provided by the National Center for Education Statistics (NCES).</a:t>
            </a:r>
            <a:endParaRPr kumimoji="0" lang="en-US" sz="14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Tree>
    <p:extLst>
      <p:ext uri="{BB962C8B-B14F-4D97-AF65-F5344CB8AC3E}">
        <p14:creationId xmlns:p14="http://schemas.microsoft.com/office/powerpoint/2010/main" val="3843579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C57B-E1B5-16EB-6237-137F72FD583C}"/>
              </a:ext>
            </a:extLst>
          </p:cNvPr>
          <p:cNvSpPr>
            <a:spLocks noGrp="1"/>
          </p:cNvSpPr>
          <p:nvPr>
            <p:ph type="title"/>
          </p:nvPr>
        </p:nvSpPr>
        <p:spPr>
          <a:xfrm>
            <a:off x="838200" y="136525"/>
            <a:ext cx="10515600" cy="1325563"/>
          </a:xfrm>
        </p:spPr>
        <p:txBody>
          <a:bodyPr>
            <a:noAutofit/>
          </a:bodyPr>
          <a:lstStyle/>
          <a:p>
            <a:pPr>
              <a:lnSpc>
                <a:spcPct val="115000"/>
              </a:lnSpc>
              <a:spcBef>
                <a:spcPts val="0"/>
              </a:spcBef>
            </a:pPr>
            <a:r>
              <a:rPr lang="en-US" sz="3600" dirty="0"/>
              <a:t>Key Terms’ Definitions</a:t>
            </a:r>
          </a:p>
        </p:txBody>
      </p:sp>
      <p:sp>
        <p:nvSpPr>
          <p:cNvPr id="8" name="Footer Placeholder 7">
            <a:extLst>
              <a:ext uri="{FF2B5EF4-FFF2-40B4-BE49-F238E27FC236}">
                <a16:creationId xmlns:a16="http://schemas.microsoft.com/office/drawing/2014/main" id="{C0BD6F65-87E2-756E-861C-EC533D54F69C}"/>
              </a:ext>
            </a:extLst>
          </p:cNvPr>
          <p:cNvSpPr>
            <a:spLocks noGrp="1"/>
          </p:cNvSpPr>
          <p:nvPr>
            <p:ph type="ftr" sz="quarter" idx="3"/>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2022 Migration Policy Institute</a:t>
            </a:r>
          </a:p>
        </p:txBody>
      </p:sp>
      <p:sp>
        <p:nvSpPr>
          <p:cNvPr id="4" name="Content Placeholder 2">
            <a:extLst>
              <a:ext uri="{FF2B5EF4-FFF2-40B4-BE49-F238E27FC236}">
                <a16:creationId xmlns:a16="http://schemas.microsoft.com/office/drawing/2014/main" id="{9780DBD8-6EE0-F8F9-1F66-BD91422EB447}"/>
              </a:ext>
            </a:extLst>
          </p:cNvPr>
          <p:cNvSpPr>
            <a:spLocks noGrp="1"/>
          </p:cNvSpPr>
          <p:nvPr>
            <p:ph idx="1"/>
          </p:nvPr>
        </p:nvSpPr>
        <p:spPr>
          <a:xfrm>
            <a:off x="757646" y="1166949"/>
            <a:ext cx="11181804" cy="5477691"/>
          </a:xfrm>
        </p:spPr>
        <p:txBody>
          <a:bodyPr vert="horz" lIns="91440" tIns="45720" rIns="91440" bIns="45720" rtlCol="0" anchor="t">
            <a:normAutofit/>
          </a:bodyPr>
          <a:lstStyle/>
          <a:p>
            <a:pPr>
              <a:lnSpc>
                <a:spcPct val="150000"/>
              </a:lnSpc>
            </a:pPr>
            <a:r>
              <a:rPr lang="en-US" sz="2000" i="1" dirty="0"/>
              <a:t>Immigrants</a:t>
            </a:r>
            <a:r>
              <a:rPr lang="en-US" sz="2000" dirty="0"/>
              <a:t>: Persons born outside of the United States</a:t>
            </a:r>
          </a:p>
          <a:p>
            <a:pPr>
              <a:lnSpc>
                <a:spcPct val="150000"/>
              </a:lnSpc>
            </a:pPr>
            <a:r>
              <a:rPr lang="en-US" sz="2000" i="1" dirty="0"/>
              <a:t>College educated</a:t>
            </a:r>
            <a:r>
              <a:rPr lang="en-US" sz="2000" dirty="0"/>
              <a:t>: Adults (25-65) with a BA degree or higher</a:t>
            </a:r>
          </a:p>
          <a:p>
            <a:pPr>
              <a:lnSpc>
                <a:spcPct val="150000"/>
              </a:lnSpc>
            </a:pPr>
            <a:r>
              <a:rPr lang="en-US" sz="2000" i="1" dirty="0"/>
              <a:t>Literacy/numeracy/digital </a:t>
            </a:r>
            <a:r>
              <a:rPr lang="en-US" sz="2000" dirty="0"/>
              <a:t>skills: What adults know and can do with the information </a:t>
            </a:r>
          </a:p>
          <a:p>
            <a:pPr>
              <a:lnSpc>
                <a:spcPct val="150000"/>
              </a:lnSpc>
            </a:pPr>
            <a:r>
              <a:rPr lang="en-US" sz="2000" i="1" dirty="0"/>
              <a:t>Labor force participation: </a:t>
            </a:r>
            <a:r>
              <a:rPr lang="en-US" sz="2000" dirty="0"/>
              <a:t>Share employed/unemployed among all adults (25-65)</a:t>
            </a:r>
          </a:p>
          <a:p>
            <a:pPr>
              <a:lnSpc>
                <a:spcPct val="150000"/>
              </a:lnSpc>
            </a:pPr>
            <a:r>
              <a:rPr lang="en-US" sz="2000" i="1" dirty="0"/>
              <a:t>Monthly wage: </a:t>
            </a:r>
            <a:r>
              <a:rPr lang="en-US" sz="2000" dirty="0"/>
              <a:t>Average monthly earnings of full-time workers with positive earnings </a:t>
            </a:r>
          </a:p>
          <a:p>
            <a:pPr>
              <a:lnSpc>
                <a:spcPct val="150000"/>
              </a:lnSpc>
            </a:pPr>
            <a:r>
              <a:rPr lang="en-US" sz="2000" i="1" dirty="0"/>
              <a:t>Skill underutilization: </a:t>
            </a:r>
            <a:r>
              <a:rPr lang="en-US" sz="2000" dirty="0"/>
              <a:t>Share of college-educated workers in the civilian labor force who reported that they were in jobs requiring no more than a high school education or that they were unemployed</a:t>
            </a:r>
          </a:p>
          <a:p>
            <a:pPr>
              <a:lnSpc>
                <a:spcPct val="150000"/>
              </a:lnSpc>
            </a:pPr>
            <a:r>
              <a:rPr lang="en-US" sz="2000" i="1" dirty="0"/>
              <a:t>Job quality of workers: </a:t>
            </a:r>
            <a:r>
              <a:rPr lang="en-US" sz="2000" dirty="0"/>
              <a:t>Questions about workers’ autonomy; managing others; types of employment contracts; number of jobs held; job satisfaction; skills to cope with more demanding duties</a:t>
            </a:r>
          </a:p>
        </p:txBody>
      </p:sp>
    </p:spTree>
    <p:extLst>
      <p:ext uri="{BB962C8B-B14F-4D97-AF65-F5344CB8AC3E}">
        <p14:creationId xmlns:p14="http://schemas.microsoft.com/office/powerpoint/2010/main" val="1124780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C57B-E1B5-16EB-6237-137F72FD583C}"/>
              </a:ext>
            </a:extLst>
          </p:cNvPr>
          <p:cNvSpPr>
            <a:spLocks noGrp="1"/>
          </p:cNvSpPr>
          <p:nvPr>
            <p:ph type="title"/>
          </p:nvPr>
        </p:nvSpPr>
        <p:spPr/>
        <p:txBody>
          <a:bodyPr>
            <a:noAutofit/>
          </a:bodyPr>
          <a:lstStyle/>
          <a:p>
            <a:pPr>
              <a:lnSpc>
                <a:spcPct val="115000"/>
              </a:lnSpc>
              <a:spcBef>
                <a:spcPts val="0"/>
              </a:spcBef>
            </a:pPr>
            <a:r>
              <a:rPr lang="en-US" sz="3600" dirty="0"/>
              <a:t>Cognitive Skills: Immigrants Lag Behind</a:t>
            </a:r>
          </a:p>
        </p:txBody>
      </p:sp>
      <p:sp>
        <p:nvSpPr>
          <p:cNvPr id="8" name="Footer Placeholder 7">
            <a:extLst>
              <a:ext uri="{FF2B5EF4-FFF2-40B4-BE49-F238E27FC236}">
                <a16:creationId xmlns:a16="http://schemas.microsoft.com/office/drawing/2014/main" id="{C0BD6F65-87E2-756E-861C-EC533D54F69C}"/>
              </a:ext>
            </a:extLst>
          </p:cNvPr>
          <p:cNvSpPr>
            <a:spLocks noGrp="1"/>
          </p:cNvSpPr>
          <p:nvPr>
            <p:ph type="ftr" sz="quarter" idx="3"/>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2022 Migration Policy Institute</a:t>
            </a:r>
          </a:p>
        </p:txBody>
      </p:sp>
      <p:sp>
        <p:nvSpPr>
          <p:cNvPr id="4" name="Content Placeholder 2">
            <a:extLst>
              <a:ext uri="{FF2B5EF4-FFF2-40B4-BE49-F238E27FC236}">
                <a16:creationId xmlns:a16="http://schemas.microsoft.com/office/drawing/2014/main" id="{9780DBD8-6EE0-F8F9-1F66-BD91422EB447}"/>
              </a:ext>
            </a:extLst>
          </p:cNvPr>
          <p:cNvSpPr>
            <a:spLocks noGrp="1"/>
          </p:cNvSpPr>
          <p:nvPr>
            <p:ph idx="1"/>
          </p:nvPr>
        </p:nvSpPr>
        <p:spPr>
          <a:xfrm>
            <a:off x="838200" y="1529534"/>
            <a:ext cx="10515600" cy="4351338"/>
          </a:xfrm>
        </p:spPr>
        <p:txBody>
          <a:bodyPr vert="horz" lIns="91440" tIns="45720" rIns="91440" bIns="45720" rtlCol="0" anchor="t">
            <a:normAutofit/>
          </a:bodyPr>
          <a:lstStyle/>
          <a:p>
            <a:pPr>
              <a:lnSpc>
                <a:spcPct val="150000"/>
              </a:lnSpc>
            </a:pPr>
            <a:r>
              <a:rPr lang="en-US" dirty="0"/>
              <a:t>High proficiency level in </a:t>
            </a:r>
            <a:r>
              <a:rPr lang="en-US" i="1" dirty="0"/>
              <a:t>literacy</a:t>
            </a:r>
            <a:r>
              <a:rPr lang="en-US" dirty="0"/>
              <a:t>: 53% immigrants vs 76% U.S. born</a:t>
            </a:r>
          </a:p>
          <a:p>
            <a:pPr>
              <a:lnSpc>
                <a:spcPct val="150000"/>
              </a:lnSpc>
            </a:pPr>
            <a:r>
              <a:rPr lang="en-US" dirty="0"/>
              <a:t>High proficiency level in </a:t>
            </a:r>
            <a:r>
              <a:rPr lang="en-US" i="1" dirty="0"/>
              <a:t>numeracy</a:t>
            </a:r>
            <a:r>
              <a:rPr lang="en-US" dirty="0"/>
              <a:t>: 54% immigrants vs 64% U.S. born</a:t>
            </a:r>
          </a:p>
          <a:p>
            <a:pPr>
              <a:lnSpc>
                <a:spcPct val="150000"/>
              </a:lnSpc>
            </a:pPr>
            <a:r>
              <a:rPr lang="en-US" dirty="0"/>
              <a:t>High proficiency level in </a:t>
            </a:r>
            <a:r>
              <a:rPr lang="en-US" i="1" dirty="0"/>
              <a:t>digital skills</a:t>
            </a:r>
            <a:r>
              <a:rPr lang="en-US" dirty="0"/>
              <a:t>: 35% immigrants vs 54% U.S. born</a:t>
            </a:r>
          </a:p>
          <a:p>
            <a:pPr>
              <a:lnSpc>
                <a:spcPct val="150000"/>
              </a:lnSpc>
            </a:pPr>
            <a:r>
              <a:rPr lang="en-US" dirty="0"/>
              <a:t>BUT: PIAAC is a test in English only</a:t>
            </a:r>
          </a:p>
          <a:p>
            <a:pPr lvl="1">
              <a:lnSpc>
                <a:spcPct val="150000"/>
              </a:lnSpc>
            </a:pPr>
            <a:r>
              <a:rPr lang="en-US" dirty="0"/>
              <a:t>U.S.-educated immigrants’ scores are higher</a:t>
            </a:r>
          </a:p>
        </p:txBody>
      </p:sp>
    </p:spTree>
    <p:extLst>
      <p:ext uri="{BB962C8B-B14F-4D97-AF65-F5344CB8AC3E}">
        <p14:creationId xmlns:p14="http://schemas.microsoft.com/office/powerpoint/2010/main" val="191402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C57B-E1B5-16EB-6237-137F72FD583C}"/>
              </a:ext>
            </a:extLst>
          </p:cNvPr>
          <p:cNvSpPr>
            <a:spLocks noGrp="1"/>
          </p:cNvSpPr>
          <p:nvPr>
            <p:ph type="title"/>
          </p:nvPr>
        </p:nvSpPr>
        <p:spPr/>
        <p:txBody>
          <a:bodyPr>
            <a:noAutofit/>
          </a:bodyPr>
          <a:lstStyle/>
          <a:p>
            <a:pPr>
              <a:lnSpc>
                <a:spcPct val="115000"/>
              </a:lnSpc>
              <a:spcBef>
                <a:spcPts val="0"/>
              </a:spcBef>
            </a:pPr>
            <a:r>
              <a:rPr lang="en-US" sz="3600" dirty="0"/>
              <a:t>Economic Outcomes: Immigrants Fare Well</a:t>
            </a:r>
          </a:p>
        </p:txBody>
      </p:sp>
      <p:sp>
        <p:nvSpPr>
          <p:cNvPr id="8" name="Footer Placeholder 7">
            <a:extLst>
              <a:ext uri="{FF2B5EF4-FFF2-40B4-BE49-F238E27FC236}">
                <a16:creationId xmlns:a16="http://schemas.microsoft.com/office/drawing/2014/main" id="{C0BD6F65-87E2-756E-861C-EC533D54F69C}"/>
              </a:ext>
            </a:extLst>
          </p:cNvPr>
          <p:cNvSpPr>
            <a:spLocks noGrp="1"/>
          </p:cNvSpPr>
          <p:nvPr>
            <p:ph type="ftr" sz="quarter" idx="3"/>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2022 Migration Policy Institute</a:t>
            </a:r>
          </a:p>
        </p:txBody>
      </p:sp>
      <p:sp>
        <p:nvSpPr>
          <p:cNvPr id="6" name="Content Placeholder 5">
            <a:extLst>
              <a:ext uri="{FF2B5EF4-FFF2-40B4-BE49-F238E27FC236}">
                <a16:creationId xmlns:a16="http://schemas.microsoft.com/office/drawing/2014/main" id="{8CB21657-FFF6-DEE9-9EDD-CCBF5EAFA44A}"/>
              </a:ext>
            </a:extLst>
          </p:cNvPr>
          <p:cNvSpPr>
            <a:spLocks noGrp="1"/>
          </p:cNvSpPr>
          <p:nvPr>
            <p:ph idx="1"/>
          </p:nvPr>
        </p:nvSpPr>
        <p:spPr/>
        <p:txBody>
          <a:bodyPr>
            <a:normAutofit/>
          </a:bodyPr>
          <a:lstStyle/>
          <a:p>
            <a:r>
              <a:rPr lang="en-US" b="1" dirty="0"/>
              <a:t>Economic outcomes</a:t>
            </a:r>
            <a:r>
              <a:rPr lang="en-US" dirty="0"/>
              <a:t>: labor force participation, monthly earnings, skill underutilization, and self-assessed job quality</a:t>
            </a:r>
          </a:p>
          <a:p>
            <a:endParaRPr lang="en-US" dirty="0"/>
          </a:p>
          <a:p>
            <a:r>
              <a:rPr lang="en-US" dirty="0"/>
              <a:t>Labor force participation: 86% immigrants vs 89% U.S.-born adults</a:t>
            </a:r>
          </a:p>
          <a:p>
            <a:r>
              <a:rPr lang="en-US" dirty="0"/>
              <a:t>Monthly earnings of full-time workers</a:t>
            </a:r>
          </a:p>
          <a:p>
            <a:pPr lvl="1"/>
            <a:r>
              <a:rPr lang="en-US" dirty="0"/>
              <a:t>$7,100 immigrants vs $6,500 U.S. born</a:t>
            </a:r>
          </a:p>
          <a:p>
            <a:r>
              <a:rPr lang="en-US" dirty="0"/>
              <a:t>Underemployed: 20% for both immigrant and U.S.-born adults</a:t>
            </a:r>
          </a:p>
          <a:p>
            <a:endParaRPr lang="en-US" dirty="0"/>
          </a:p>
          <a:p>
            <a:r>
              <a:rPr lang="en-US" dirty="0"/>
              <a:t>Higher cognitive skills </a:t>
            </a:r>
            <a:r>
              <a:rPr lang="en-US" dirty="0">
                <a:sym typeface="Wingdings" panose="05000000000000000000" pitchFamily="2" charset="2"/>
              </a:rPr>
              <a:t> B</a:t>
            </a:r>
            <a:r>
              <a:rPr lang="en-US" dirty="0"/>
              <a:t>etter economic outcomes</a:t>
            </a:r>
          </a:p>
        </p:txBody>
      </p:sp>
    </p:spTree>
    <p:extLst>
      <p:ext uri="{BB962C8B-B14F-4D97-AF65-F5344CB8AC3E}">
        <p14:creationId xmlns:p14="http://schemas.microsoft.com/office/powerpoint/2010/main" val="155977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C57B-E1B5-16EB-6237-137F72FD583C}"/>
              </a:ext>
            </a:extLst>
          </p:cNvPr>
          <p:cNvSpPr>
            <a:spLocks noGrp="1"/>
          </p:cNvSpPr>
          <p:nvPr>
            <p:ph type="title"/>
          </p:nvPr>
        </p:nvSpPr>
        <p:spPr>
          <a:xfrm>
            <a:off x="824914" y="362278"/>
            <a:ext cx="10515600" cy="1325563"/>
          </a:xfrm>
        </p:spPr>
        <p:txBody>
          <a:bodyPr>
            <a:noAutofit/>
          </a:bodyPr>
          <a:lstStyle/>
          <a:p>
            <a:pPr>
              <a:lnSpc>
                <a:spcPct val="115000"/>
              </a:lnSpc>
              <a:spcBef>
                <a:spcPts val="0"/>
              </a:spcBef>
            </a:pPr>
            <a:r>
              <a:rPr lang="en-US" sz="3600" dirty="0"/>
              <a:t>Job Quality: Immigrants Fare Well</a:t>
            </a:r>
          </a:p>
        </p:txBody>
      </p:sp>
      <p:sp>
        <p:nvSpPr>
          <p:cNvPr id="8" name="Footer Placeholder 7">
            <a:extLst>
              <a:ext uri="{FF2B5EF4-FFF2-40B4-BE49-F238E27FC236}">
                <a16:creationId xmlns:a16="http://schemas.microsoft.com/office/drawing/2014/main" id="{C0BD6F65-87E2-756E-861C-EC533D54F69C}"/>
              </a:ext>
            </a:extLst>
          </p:cNvPr>
          <p:cNvSpPr>
            <a:spLocks noGrp="1"/>
          </p:cNvSpPr>
          <p:nvPr>
            <p:ph type="ftr" sz="quarter" idx="3"/>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2022 Migration Policy Institute</a:t>
            </a:r>
          </a:p>
        </p:txBody>
      </p:sp>
      <p:pic>
        <p:nvPicPr>
          <p:cNvPr id="14" name="Picture 13">
            <a:extLst>
              <a:ext uri="{FF2B5EF4-FFF2-40B4-BE49-F238E27FC236}">
                <a16:creationId xmlns:a16="http://schemas.microsoft.com/office/drawing/2014/main" id="{DD0FF6E7-4343-EF97-3A1E-745D780F765A}"/>
              </a:ext>
            </a:extLst>
          </p:cNvPr>
          <p:cNvPicPr>
            <a:picLocks noChangeAspect="1"/>
          </p:cNvPicPr>
          <p:nvPr/>
        </p:nvPicPr>
        <p:blipFill>
          <a:blip r:embed="rId3"/>
          <a:stretch>
            <a:fillRect/>
          </a:stretch>
        </p:blipFill>
        <p:spPr>
          <a:xfrm>
            <a:off x="824914" y="1880428"/>
            <a:ext cx="11367086" cy="4090749"/>
          </a:xfrm>
          <a:prstGeom prst="rect">
            <a:avLst/>
          </a:prstGeom>
        </p:spPr>
      </p:pic>
      <p:sp>
        <p:nvSpPr>
          <p:cNvPr id="3" name="TextBox 2">
            <a:extLst>
              <a:ext uri="{FF2B5EF4-FFF2-40B4-BE49-F238E27FC236}">
                <a16:creationId xmlns:a16="http://schemas.microsoft.com/office/drawing/2014/main" id="{5BEA7F19-A973-B4BC-A2E1-6E2B22DC6294}"/>
              </a:ext>
            </a:extLst>
          </p:cNvPr>
          <p:cNvSpPr txBox="1"/>
          <p:nvPr/>
        </p:nvSpPr>
        <p:spPr>
          <a:xfrm>
            <a:off x="737054" y="5971177"/>
            <a:ext cx="1011600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Calibri" panose="020F0502020204030204" pitchFamily="34" charset="0"/>
                <a:cs typeface="+mn-cs"/>
              </a:rPr>
              <a:t>Source: Authors’ tabulation of pooled 2012/2014/2017 PIAAC, provided by the National Center for Education Statistics (NCES).</a:t>
            </a:r>
            <a:endParaRPr kumimoji="0" lang="en-US" sz="14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Tree>
    <p:extLst>
      <p:ext uri="{BB962C8B-B14F-4D97-AF65-F5344CB8AC3E}">
        <p14:creationId xmlns:p14="http://schemas.microsoft.com/office/powerpoint/2010/main" val="3118829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C57B-E1B5-16EB-6237-137F72FD583C}"/>
              </a:ext>
            </a:extLst>
          </p:cNvPr>
          <p:cNvSpPr>
            <a:spLocks noGrp="1"/>
          </p:cNvSpPr>
          <p:nvPr>
            <p:ph type="title"/>
          </p:nvPr>
        </p:nvSpPr>
        <p:spPr/>
        <p:txBody>
          <a:bodyPr>
            <a:noAutofit/>
          </a:bodyPr>
          <a:lstStyle/>
          <a:p>
            <a:pPr>
              <a:lnSpc>
                <a:spcPct val="115000"/>
              </a:lnSpc>
              <a:spcBef>
                <a:spcPts val="0"/>
              </a:spcBef>
            </a:pPr>
            <a:r>
              <a:rPr lang="en-US" sz="3600" dirty="0"/>
              <a:t>Quick Summary Takeaways</a:t>
            </a:r>
          </a:p>
        </p:txBody>
      </p:sp>
      <p:sp>
        <p:nvSpPr>
          <p:cNvPr id="8" name="Footer Placeholder 7">
            <a:extLst>
              <a:ext uri="{FF2B5EF4-FFF2-40B4-BE49-F238E27FC236}">
                <a16:creationId xmlns:a16="http://schemas.microsoft.com/office/drawing/2014/main" id="{C0BD6F65-87E2-756E-861C-EC533D54F69C}"/>
              </a:ext>
            </a:extLst>
          </p:cNvPr>
          <p:cNvSpPr>
            <a:spLocks noGrp="1"/>
          </p:cNvSpPr>
          <p:nvPr>
            <p:ph type="ftr" sz="quarter" idx="3"/>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2022 Migration Policy Institute</a:t>
            </a:r>
          </a:p>
        </p:txBody>
      </p:sp>
      <p:sp>
        <p:nvSpPr>
          <p:cNvPr id="6" name="Content Placeholder 5">
            <a:extLst>
              <a:ext uri="{FF2B5EF4-FFF2-40B4-BE49-F238E27FC236}">
                <a16:creationId xmlns:a16="http://schemas.microsoft.com/office/drawing/2014/main" id="{8CB21657-FFF6-DEE9-9EDD-CCBF5EAFA44A}"/>
              </a:ext>
            </a:extLst>
          </p:cNvPr>
          <p:cNvSpPr>
            <a:spLocks noGrp="1"/>
          </p:cNvSpPr>
          <p:nvPr>
            <p:ph idx="1"/>
          </p:nvPr>
        </p:nvSpPr>
        <p:spPr>
          <a:xfrm>
            <a:off x="765110" y="1576874"/>
            <a:ext cx="10832841" cy="4674734"/>
          </a:xfrm>
        </p:spPr>
        <p:txBody>
          <a:bodyPr>
            <a:normAutofit fontScale="92500" lnSpcReduction="20000"/>
          </a:bodyPr>
          <a:lstStyle/>
          <a:p>
            <a:r>
              <a:rPr lang="en-US" sz="3200" dirty="0"/>
              <a:t>Higher levels of human capital are associated with better economic outcomes for college graduates</a:t>
            </a:r>
          </a:p>
          <a:p>
            <a:endParaRPr lang="en-US" sz="3200" dirty="0"/>
          </a:p>
          <a:p>
            <a:r>
              <a:rPr lang="en-US" sz="3200" dirty="0"/>
              <a:t>College-educated immigrant population is growing in labor market prominence</a:t>
            </a:r>
          </a:p>
          <a:p>
            <a:endParaRPr lang="en-US" sz="3200" dirty="0"/>
          </a:p>
          <a:p>
            <a:r>
              <a:rPr lang="en-US" sz="3200" dirty="0"/>
              <a:t>Most immigrant college graduates, especially those who are U.S. educated, are integrating successfully in the U.S. labor market</a:t>
            </a:r>
          </a:p>
          <a:p>
            <a:endParaRPr lang="en-US" sz="3200" dirty="0"/>
          </a:p>
          <a:p>
            <a:r>
              <a:rPr lang="en-US" sz="3200" dirty="0"/>
              <a:t>1/5 of college graduates are underutilized </a:t>
            </a:r>
            <a:r>
              <a:rPr lang="en-US" sz="3200" dirty="0">
                <a:sym typeface="Wingdings" panose="05000000000000000000" pitchFamily="2" charset="2"/>
              </a:rPr>
              <a:t> </a:t>
            </a:r>
            <a:r>
              <a:rPr lang="en-US" sz="3200" dirty="0"/>
              <a:t>need to address underemployment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2230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C57B-E1B5-16EB-6237-137F72FD583C}"/>
              </a:ext>
            </a:extLst>
          </p:cNvPr>
          <p:cNvSpPr>
            <a:spLocks noGrp="1"/>
          </p:cNvSpPr>
          <p:nvPr>
            <p:ph type="title"/>
          </p:nvPr>
        </p:nvSpPr>
        <p:spPr/>
        <p:txBody>
          <a:bodyPr>
            <a:noAutofit/>
          </a:bodyPr>
          <a:lstStyle/>
          <a:p>
            <a:pPr>
              <a:lnSpc>
                <a:spcPct val="115000"/>
              </a:lnSpc>
              <a:spcBef>
                <a:spcPts val="0"/>
              </a:spcBef>
            </a:pPr>
            <a:r>
              <a:rPr lang="en-US" sz="3600" dirty="0"/>
              <a:t>Policy Interventions</a:t>
            </a:r>
          </a:p>
        </p:txBody>
      </p:sp>
      <p:sp>
        <p:nvSpPr>
          <p:cNvPr id="8" name="Footer Placeholder 7">
            <a:extLst>
              <a:ext uri="{FF2B5EF4-FFF2-40B4-BE49-F238E27FC236}">
                <a16:creationId xmlns:a16="http://schemas.microsoft.com/office/drawing/2014/main" id="{C0BD6F65-87E2-756E-861C-EC533D54F69C}"/>
              </a:ext>
            </a:extLst>
          </p:cNvPr>
          <p:cNvSpPr>
            <a:spLocks noGrp="1"/>
          </p:cNvSpPr>
          <p:nvPr>
            <p:ph type="ftr" sz="quarter" idx="3"/>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2022 Migration Policy Institute</a:t>
            </a:r>
          </a:p>
        </p:txBody>
      </p:sp>
      <p:sp>
        <p:nvSpPr>
          <p:cNvPr id="6" name="Content Placeholder 5">
            <a:extLst>
              <a:ext uri="{FF2B5EF4-FFF2-40B4-BE49-F238E27FC236}">
                <a16:creationId xmlns:a16="http://schemas.microsoft.com/office/drawing/2014/main" id="{8CB21657-FFF6-DEE9-9EDD-CCBF5EAFA44A}"/>
              </a:ext>
            </a:extLst>
          </p:cNvPr>
          <p:cNvSpPr>
            <a:spLocks noGrp="1"/>
          </p:cNvSpPr>
          <p:nvPr>
            <p:ph idx="1"/>
          </p:nvPr>
        </p:nvSpPr>
        <p:spPr>
          <a:xfrm>
            <a:off x="765110" y="1576874"/>
            <a:ext cx="10832841" cy="4674734"/>
          </a:xfrm>
        </p:spPr>
        <p:txBody>
          <a:bodyPr>
            <a:normAutofit fontScale="92500" lnSpcReduction="10000"/>
          </a:bodyPr>
          <a:lstStyle/>
          <a:p>
            <a:r>
              <a:rPr lang="en-US" sz="3200" dirty="0"/>
              <a:t>Opportunities to acquire professional English and communications skills in a professional environment</a:t>
            </a:r>
          </a:p>
          <a:p>
            <a:endParaRPr lang="en-US" sz="3200" dirty="0"/>
          </a:p>
          <a:p>
            <a:r>
              <a:rPr lang="en-US" sz="3200" dirty="0"/>
              <a:t>Recognition of education and work experience obtained abroad</a:t>
            </a:r>
          </a:p>
          <a:p>
            <a:endParaRPr lang="en-US" sz="3200" dirty="0"/>
          </a:p>
          <a:p>
            <a:r>
              <a:rPr lang="en-US" sz="3200" dirty="0"/>
              <a:t>“Bridge” courses: Filling gaps in workers’ prior schooling and experience</a:t>
            </a:r>
          </a:p>
          <a:p>
            <a:endParaRPr lang="en-US" sz="3200" dirty="0"/>
          </a:p>
          <a:p>
            <a:r>
              <a:rPr lang="en-US" sz="3200" dirty="0"/>
              <a:t>Alteration of inefficient occupational licensing requirements with positive s</a:t>
            </a:r>
            <a:r>
              <a:rPr lang="en-US" sz="3200" dirty="0">
                <a:sym typeface="Wingdings" panose="05000000000000000000" pitchFamily="2" charset="2"/>
              </a:rPr>
              <a:t>pillover effects for underemployed U.S.-born workers</a:t>
            </a:r>
            <a:endParaRPr lang="en-US" sz="3200" dirty="0"/>
          </a:p>
          <a:p>
            <a:endParaRPr lang="en-US" sz="32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67975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C57B-E1B5-16EB-6237-137F72FD583C}"/>
              </a:ext>
            </a:extLst>
          </p:cNvPr>
          <p:cNvSpPr>
            <a:spLocks noGrp="1"/>
          </p:cNvSpPr>
          <p:nvPr>
            <p:ph type="title"/>
          </p:nvPr>
        </p:nvSpPr>
        <p:spPr>
          <a:xfrm>
            <a:off x="765110" y="251311"/>
            <a:ext cx="10515600" cy="1325563"/>
          </a:xfrm>
        </p:spPr>
        <p:txBody>
          <a:bodyPr>
            <a:noAutofit/>
          </a:bodyPr>
          <a:lstStyle/>
          <a:p>
            <a:pPr>
              <a:lnSpc>
                <a:spcPct val="115000"/>
              </a:lnSpc>
              <a:spcBef>
                <a:spcPts val="0"/>
              </a:spcBef>
            </a:pPr>
            <a:r>
              <a:rPr lang="en-US" sz="3600" dirty="0"/>
              <a:t>Change in the Air: Promising Examples</a:t>
            </a:r>
          </a:p>
        </p:txBody>
      </p:sp>
      <p:sp>
        <p:nvSpPr>
          <p:cNvPr id="8" name="Footer Placeholder 7">
            <a:extLst>
              <a:ext uri="{FF2B5EF4-FFF2-40B4-BE49-F238E27FC236}">
                <a16:creationId xmlns:a16="http://schemas.microsoft.com/office/drawing/2014/main" id="{C0BD6F65-87E2-756E-861C-EC533D54F69C}"/>
              </a:ext>
            </a:extLst>
          </p:cNvPr>
          <p:cNvSpPr>
            <a:spLocks noGrp="1"/>
          </p:cNvSpPr>
          <p:nvPr>
            <p:ph type="ftr" sz="quarter" idx="3"/>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2022 Migration Policy Institute</a:t>
            </a:r>
          </a:p>
        </p:txBody>
      </p:sp>
      <p:sp>
        <p:nvSpPr>
          <p:cNvPr id="6" name="Content Placeholder 5">
            <a:extLst>
              <a:ext uri="{FF2B5EF4-FFF2-40B4-BE49-F238E27FC236}">
                <a16:creationId xmlns:a16="http://schemas.microsoft.com/office/drawing/2014/main" id="{8CB21657-FFF6-DEE9-9EDD-CCBF5EAFA44A}"/>
              </a:ext>
            </a:extLst>
          </p:cNvPr>
          <p:cNvSpPr>
            <a:spLocks noGrp="1"/>
          </p:cNvSpPr>
          <p:nvPr>
            <p:ph idx="1"/>
          </p:nvPr>
        </p:nvSpPr>
        <p:spPr>
          <a:xfrm>
            <a:off x="679579" y="1411127"/>
            <a:ext cx="10946364" cy="4963263"/>
          </a:xfrm>
        </p:spPr>
        <p:txBody>
          <a:bodyPr>
            <a:normAutofit fontScale="92500" lnSpcReduction="10000"/>
          </a:bodyPr>
          <a:lstStyle/>
          <a:p>
            <a:r>
              <a:rPr lang="en-US" sz="3000" b="1" dirty="0"/>
              <a:t>NY Presbyterian Hospital and Upwardly Global</a:t>
            </a:r>
            <a:r>
              <a:rPr lang="en-US" sz="3000" dirty="0"/>
              <a:t>: paid mid-career internship for healthcare, IT, and other professionals</a:t>
            </a:r>
          </a:p>
          <a:p>
            <a:endParaRPr lang="en-US" sz="3000" b="1" dirty="0"/>
          </a:p>
          <a:p>
            <a:r>
              <a:rPr lang="en-US" sz="3000" b="1" dirty="0"/>
              <a:t>Minnesota’s IMG Assistance Program </a:t>
            </a:r>
            <a:r>
              <a:rPr lang="en-US" sz="3000" dirty="0">
                <a:sym typeface="Wingdings" panose="05000000000000000000" pitchFamily="2" charset="2"/>
              </a:rPr>
              <a:t> helping int’l trained doctors + increasing access to health providers in underserved areas</a:t>
            </a:r>
          </a:p>
          <a:p>
            <a:endParaRPr lang="en-US" sz="3000" b="1" dirty="0"/>
          </a:p>
          <a:p>
            <a:r>
              <a:rPr lang="en-US" sz="3000" b="1" dirty="0"/>
              <a:t>Washington State</a:t>
            </a:r>
            <a:r>
              <a:rPr lang="en-US" sz="3000" dirty="0"/>
              <a:t>: “Limited” physician licensure </a:t>
            </a:r>
          </a:p>
          <a:p>
            <a:endParaRPr lang="en-US" sz="3000" b="1" dirty="0"/>
          </a:p>
          <a:p>
            <a:r>
              <a:rPr lang="en-US" sz="3000" b="1" dirty="0"/>
              <a:t>Virginia:</a:t>
            </a:r>
            <a:r>
              <a:rPr lang="en-US" sz="3000" dirty="0"/>
              <a:t> Provisional licenses for teachers</a:t>
            </a:r>
          </a:p>
          <a:p>
            <a:endParaRPr lang="en-US" sz="3000" b="1" dirty="0"/>
          </a:p>
          <a:p>
            <a:r>
              <a:rPr lang="en-US" sz="3000" b="1" dirty="0"/>
              <a:t>Federal level: </a:t>
            </a:r>
            <a:r>
              <a:rPr lang="en-US" sz="3000" dirty="0"/>
              <a:t>The </a:t>
            </a:r>
            <a:r>
              <a:rPr lang="en-US" sz="3000" i="1" dirty="0"/>
              <a:t>Bridging the Gap for New Americans Act of 2022</a:t>
            </a:r>
          </a:p>
          <a:p>
            <a:endParaRPr lang="en-US" dirty="0"/>
          </a:p>
          <a:p>
            <a:endParaRPr lang="en-US" dirty="0">
              <a:sym typeface="Wingdings" panose="05000000000000000000" pitchFamily="2" charset="2"/>
            </a:endParaRP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97844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837AB-8A7D-B0CF-C33B-414794970409}"/>
              </a:ext>
            </a:extLst>
          </p:cNvPr>
          <p:cNvSpPr>
            <a:spLocks noGrp="1"/>
          </p:cNvSpPr>
          <p:nvPr>
            <p:ph type="title"/>
          </p:nvPr>
        </p:nvSpPr>
        <p:spPr>
          <a:xfrm>
            <a:off x="838200" y="365125"/>
            <a:ext cx="11353800" cy="1325563"/>
          </a:xfrm>
        </p:spPr>
        <p:txBody>
          <a:bodyPr/>
          <a:lstStyle/>
          <a:p>
            <a:r>
              <a:rPr lang="en-US" dirty="0"/>
              <a:t>Additional Resources</a:t>
            </a:r>
          </a:p>
        </p:txBody>
      </p:sp>
      <p:sp>
        <p:nvSpPr>
          <p:cNvPr id="3" name="Content Placeholder 2">
            <a:extLst>
              <a:ext uri="{FF2B5EF4-FFF2-40B4-BE49-F238E27FC236}">
                <a16:creationId xmlns:a16="http://schemas.microsoft.com/office/drawing/2014/main" id="{1E1CC8D9-F440-D274-1A66-97283E4FF672}"/>
              </a:ext>
            </a:extLst>
          </p:cNvPr>
          <p:cNvSpPr>
            <a:spLocks noGrp="1"/>
          </p:cNvSpPr>
          <p:nvPr>
            <p:ph idx="1"/>
          </p:nvPr>
        </p:nvSpPr>
        <p:spPr>
          <a:xfrm>
            <a:off x="102870" y="1581394"/>
            <a:ext cx="12089130" cy="4351338"/>
          </a:xfrm>
        </p:spPr>
        <p:txBody>
          <a:bodyPr vert="horz" lIns="91440" tIns="45720" rIns="91440" bIns="45720" rtlCol="0" anchor="t">
            <a:normAutofit/>
          </a:bodyPr>
          <a:lstStyle/>
          <a:p>
            <a:pPr marL="457200" lvl="1" indent="0">
              <a:buNone/>
            </a:pPr>
            <a:endParaRPr lang="en-US" sz="2800" dirty="0">
              <a:hlinkClick r:id="rId3" invalidUrl="http:///"/>
            </a:endParaRPr>
          </a:p>
          <a:p>
            <a:pPr lvl="1"/>
            <a:r>
              <a:rPr lang="en-US" sz="2800" dirty="0">
                <a:ea typeface="+mn-lt"/>
                <a:cs typeface="+mn-lt"/>
                <a:hlinkClick r:id="rId4"/>
              </a:rPr>
              <a:t>Leaving Money on the Table: The Persistence of Brain Waste among College-Educated Immigrants</a:t>
            </a:r>
            <a:endParaRPr lang="en-US" sz="2800" dirty="0">
              <a:ea typeface="+mn-lt"/>
              <a:cs typeface="+mn-lt"/>
            </a:endParaRPr>
          </a:p>
          <a:p>
            <a:pPr lvl="1"/>
            <a:r>
              <a:rPr lang="en-US" sz="2800" dirty="0">
                <a:ea typeface="+mn-lt"/>
                <a:cs typeface="+mn-lt"/>
                <a:hlinkClick r:id="rId5"/>
              </a:rPr>
              <a:t>The Integration of Immigrant Health Professionals: Looking beyond the COVID-19 Crisis</a:t>
            </a:r>
            <a:endParaRPr lang="en-US" sz="2800" dirty="0">
              <a:ea typeface="+mn-lt"/>
              <a:cs typeface="+mn-lt"/>
            </a:endParaRPr>
          </a:p>
          <a:p>
            <a:pPr lvl="1"/>
            <a:r>
              <a:rPr lang="en-US" sz="2800" dirty="0">
                <a:ea typeface="+mn-lt"/>
                <a:cs typeface="+mn-lt"/>
                <a:hlinkClick r:id="rId6"/>
              </a:rPr>
              <a:t>Navigating the Future of Work: The Role of Immigrant-Origin Workers in the Changing U.S. Economy</a:t>
            </a:r>
            <a:endParaRPr lang="en-US" sz="2800" dirty="0">
              <a:ea typeface="+mn-lt"/>
              <a:cs typeface="+mn-lt"/>
            </a:endParaRPr>
          </a:p>
          <a:p>
            <a:pPr lvl="1"/>
            <a:r>
              <a:rPr lang="en-US" sz="2800" dirty="0">
                <a:ea typeface="+mn-lt"/>
                <a:cs typeface="+mn-lt"/>
                <a:hlinkClick r:id="rId7"/>
              </a:rPr>
              <a:t>How Does Immigration Fit into the Future of the U.S. Labor Market?</a:t>
            </a:r>
            <a:endParaRPr lang="en-US" sz="2800" dirty="0">
              <a:ea typeface="+mn-lt"/>
              <a:cs typeface="+mn-lt"/>
            </a:endParaRPr>
          </a:p>
          <a:p>
            <a:pPr lvl="1"/>
            <a:r>
              <a:rPr lang="en-US" sz="2800" b="0" i="0" dirty="0">
                <a:solidFill>
                  <a:srgbClr val="333333"/>
                </a:solidFill>
                <a:effectLst/>
                <a:latin typeface="Neuton"/>
                <a:hlinkClick r:id="rId8"/>
              </a:rPr>
              <a:t>Through an Immigrant Lens: PIAAC Assessment of the Competencies of Adults in the United States</a:t>
            </a:r>
            <a:endParaRPr lang="en-US" sz="2800" b="0" i="0" dirty="0">
              <a:solidFill>
                <a:srgbClr val="333333"/>
              </a:solidFill>
              <a:effectLst/>
              <a:latin typeface="Neuton"/>
            </a:endParaRPr>
          </a:p>
          <a:p>
            <a:pPr lvl="1"/>
            <a:endParaRPr lang="en-US" dirty="0"/>
          </a:p>
          <a:p>
            <a:pPr lvl="1"/>
            <a:endParaRPr lang="en-US" sz="2800" dirty="0">
              <a:cs typeface="Calibri"/>
            </a:endParaRPr>
          </a:p>
          <a:p>
            <a:pPr lvl="1"/>
            <a:endParaRPr lang="en-US" sz="2800" dirty="0">
              <a:cs typeface="Calibri"/>
            </a:endParaRPr>
          </a:p>
        </p:txBody>
      </p:sp>
      <p:sp>
        <p:nvSpPr>
          <p:cNvPr id="5" name="Footer Placeholder 4">
            <a:extLst>
              <a:ext uri="{FF2B5EF4-FFF2-40B4-BE49-F238E27FC236}">
                <a16:creationId xmlns:a16="http://schemas.microsoft.com/office/drawing/2014/main" id="{491EE825-E6E4-BD4B-59B4-ED9DF2127AA0}"/>
              </a:ext>
            </a:extLst>
          </p:cNvPr>
          <p:cNvSpPr>
            <a:spLocks noGrp="1"/>
          </p:cNvSpPr>
          <p:nvPr>
            <p:ph type="ftr" sz="quarter" idx="3"/>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2022 Migration Policy Institute</a:t>
            </a:r>
          </a:p>
        </p:txBody>
      </p:sp>
    </p:spTree>
    <p:extLst>
      <p:ext uri="{BB962C8B-B14F-4D97-AF65-F5344CB8AC3E}">
        <p14:creationId xmlns:p14="http://schemas.microsoft.com/office/powerpoint/2010/main" val="625424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3CCEB9-7EF9-423B-9E6E-51E36691FF39}"/>
              </a:ext>
            </a:extLst>
          </p:cNvPr>
          <p:cNvSpPr>
            <a:spLocks noGrp="1"/>
          </p:cNvSpPr>
          <p:nvPr>
            <p:ph type="title"/>
          </p:nvPr>
        </p:nvSpPr>
        <p:spPr>
          <a:xfrm>
            <a:off x="458724" y="129730"/>
            <a:ext cx="11274552" cy="1051560"/>
          </a:xfrm>
        </p:spPr>
        <p:txBody>
          <a:bodyPr anchor="b" anchorCtr="0">
            <a:normAutofit/>
          </a:bodyPr>
          <a:lstStyle/>
          <a:p>
            <a:r>
              <a:rPr lang="en-US" sz="3600" dirty="0"/>
              <a:t>The Importance of Skills and Qualifications for College-Educated Immigrants’ Economic Integration</a:t>
            </a:r>
            <a:endParaRPr lang="en-US" dirty="0"/>
          </a:p>
        </p:txBody>
      </p:sp>
      <p:sp>
        <p:nvSpPr>
          <p:cNvPr id="3" name="Rectangle 2">
            <a:extLst>
              <a:ext uri="{FF2B5EF4-FFF2-40B4-BE49-F238E27FC236}">
                <a16:creationId xmlns:a16="http://schemas.microsoft.com/office/drawing/2014/main" id="{6FB30D5C-3628-AA4F-AD5D-E2C7FFCA5715}"/>
              </a:ext>
            </a:extLst>
          </p:cNvPr>
          <p:cNvSpPr/>
          <p:nvPr/>
        </p:nvSpPr>
        <p:spPr>
          <a:xfrm>
            <a:off x="264982" y="2111342"/>
            <a:ext cx="5683799" cy="830997"/>
          </a:xfrm>
          <a:prstGeom prst="rect">
            <a:avLst/>
          </a:prstGeom>
        </p:spPr>
        <p:txBody>
          <a:bodyPr wrap="none" lIns="0" tIns="0" rIns="0" bIns="0">
            <a:spAutoFit/>
          </a:bodyPr>
          <a:lstStyle/>
          <a:p>
            <a:pPr algn="ctr"/>
            <a:r>
              <a:rPr lang="en-US" b="1" spc="-10" dirty="0">
                <a:solidFill>
                  <a:schemeClr val="accent1"/>
                </a:solidFill>
                <a:latin typeface="Calibri" panose="020F0502020204030204" pitchFamily="34" charset="0"/>
                <a:ea typeface="Calibri" panose="020F0502020204030204" pitchFamily="34" charset="0"/>
                <a:cs typeface="ITC Franklin Gothic Std MedCd"/>
              </a:rPr>
              <a:t>Dr. </a:t>
            </a:r>
            <a:r>
              <a:rPr lang="en-US" b="1" dirty="0">
                <a:solidFill>
                  <a:schemeClr val="accent3">
                    <a:lumMod val="75000"/>
                  </a:schemeClr>
                </a:solidFill>
              </a:rPr>
              <a:t>Jeanne Batalova</a:t>
            </a:r>
            <a:br>
              <a:rPr lang="en-US" dirty="0"/>
            </a:br>
            <a:r>
              <a:rPr lang="en-US" dirty="0">
                <a:solidFill>
                  <a:schemeClr val="accent3">
                    <a:lumMod val="75000"/>
                  </a:schemeClr>
                </a:solidFill>
              </a:rPr>
              <a:t>Senior Policy Analyst and Manager of the MPI Migration Hub</a:t>
            </a:r>
            <a:br>
              <a:rPr lang="en-US" dirty="0">
                <a:solidFill>
                  <a:schemeClr val="accent3">
                    <a:lumMod val="75000"/>
                  </a:schemeClr>
                </a:solidFill>
              </a:rPr>
            </a:br>
            <a:r>
              <a:rPr lang="en-US" i="1" dirty="0">
                <a:solidFill>
                  <a:schemeClr val="accent3">
                    <a:lumMod val="75000"/>
                  </a:schemeClr>
                </a:solidFill>
              </a:rPr>
              <a:t>Migration Policy Institute</a:t>
            </a:r>
          </a:p>
        </p:txBody>
      </p:sp>
      <p:sp>
        <p:nvSpPr>
          <p:cNvPr id="8" name="Rectangle 7">
            <a:extLst>
              <a:ext uri="{FF2B5EF4-FFF2-40B4-BE49-F238E27FC236}">
                <a16:creationId xmlns:a16="http://schemas.microsoft.com/office/drawing/2014/main" id="{7AEC4FD7-059A-E148-BFD9-52D2B4ACEC18}"/>
              </a:ext>
            </a:extLst>
          </p:cNvPr>
          <p:cNvSpPr/>
          <p:nvPr/>
        </p:nvSpPr>
        <p:spPr>
          <a:xfrm>
            <a:off x="7909579" y="2111342"/>
            <a:ext cx="2351092" cy="1107996"/>
          </a:xfrm>
          <a:prstGeom prst="rect">
            <a:avLst/>
          </a:prstGeom>
        </p:spPr>
        <p:txBody>
          <a:bodyPr wrap="none" lIns="0" tIns="0" rIns="0" bIns="0">
            <a:spAutoFit/>
          </a:bodyPr>
          <a:lstStyle/>
          <a:p>
            <a:pPr algn="ctr"/>
            <a:r>
              <a:rPr lang="en-US" b="1" spc="-10" dirty="0">
                <a:solidFill>
                  <a:schemeClr val="accent1"/>
                </a:solidFill>
                <a:latin typeface="Calibri" panose="020F0502020204030204" pitchFamily="34" charset="0"/>
                <a:ea typeface="Calibri" panose="020F0502020204030204" pitchFamily="34" charset="0"/>
                <a:cs typeface="ITC Franklin Gothic Std MedCd"/>
              </a:rPr>
              <a:t>Michael Fix</a:t>
            </a:r>
          </a:p>
          <a:p>
            <a:pPr algn="ctr"/>
            <a:r>
              <a:rPr lang="en-US" i="1" dirty="0">
                <a:solidFill>
                  <a:schemeClr val="accent3">
                    <a:lumMod val="75000"/>
                  </a:schemeClr>
                </a:solidFill>
              </a:rPr>
              <a:t>Senior Fellow</a:t>
            </a:r>
            <a:br>
              <a:rPr lang="en-US" i="1" dirty="0">
                <a:solidFill>
                  <a:schemeClr val="accent3">
                    <a:lumMod val="75000"/>
                  </a:schemeClr>
                </a:solidFill>
              </a:rPr>
            </a:br>
            <a:r>
              <a:rPr lang="en-US" i="1" dirty="0">
                <a:solidFill>
                  <a:schemeClr val="accent3">
                    <a:lumMod val="75000"/>
                  </a:schemeClr>
                </a:solidFill>
              </a:rPr>
              <a:t>Migration Policy Institute</a:t>
            </a:r>
          </a:p>
          <a:p>
            <a:pPr algn="ctr"/>
            <a:endParaRPr lang="en-US" i="1" dirty="0">
              <a:solidFill>
                <a:schemeClr val="accent1"/>
              </a:solidFill>
            </a:endParaRPr>
          </a:p>
        </p:txBody>
      </p:sp>
      <p:sp>
        <p:nvSpPr>
          <p:cNvPr id="9" name="Slide Number Placeholder 8">
            <a:extLst>
              <a:ext uri="{FF2B5EF4-FFF2-40B4-BE49-F238E27FC236}">
                <a16:creationId xmlns:a16="http://schemas.microsoft.com/office/drawing/2014/main" id="{31464EA7-32E3-454F-89D7-3A519BAAB90B}"/>
              </a:ext>
            </a:extLst>
          </p:cNvPr>
          <p:cNvSpPr>
            <a:spLocks noGrp="1"/>
          </p:cNvSpPr>
          <p:nvPr>
            <p:ph type="sldNum" sz="quarter" idx="12"/>
          </p:nvPr>
        </p:nvSpPr>
        <p:spPr/>
        <p:txBody>
          <a:bodyPr/>
          <a:lstStyle/>
          <a:p>
            <a:fld id="{99A20822-4A49-4D36-86E3-300BA48D3F00}" type="slidenum">
              <a:rPr lang="en-US" smtClean="0"/>
              <a:t>2</a:t>
            </a:fld>
            <a:endParaRPr lang="en-US" dirty="0"/>
          </a:p>
        </p:txBody>
      </p:sp>
      <p:pic>
        <p:nvPicPr>
          <p:cNvPr id="10" name="Picture 9">
            <a:extLst>
              <a:ext uri="{FF2B5EF4-FFF2-40B4-BE49-F238E27FC236}">
                <a16:creationId xmlns:a16="http://schemas.microsoft.com/office/drawing/2014/main" id="{AA29DA57-A746-44E3-90E6-BA85FBA302C2}"/>
              </a:ext>
            </a:extLst>
          </p:cNvPr>
          <p:cNvPicPr/>
          <p:nvPr/>
        </p:nvPicPr>
        <p:blipFill>
          <a:blip r:embed="rId3">
            <a:extLst>
              <a:ext uri="{28A0092B-C50C-407E-A947-70E740481C1C}">
                <a14:useLocalDpi xmlns:a14="http://schemas.microsoft.com/office/drawing/2010/main" val="0"/>
              </a:ext>
            </a:extLst>
          </a:blip>
          <a:stretch>
            <a:fillRect/>
          </a:stretch>
        </p:blipFill>
        <p:spPr>
          <a:xfrm>
            <a:off x="10387378" y="5395409"/>
            <a:ext cx="1804622" cy="574467"/>
          </a:xfrm>
          <a:prstGeom prst="rect">
            <a:avLst/>
          </a:prstGeom>
        </p:spPr>
      </p:pic>
      <p:sp>
        <p:nvSpPr>
          <p:cNvPr id="11" name="Title 5">
            <a:extLst>
              <a:ext uri="{FF2B5EF4-FFF2-40B4-BE49-F238E27FC236}">
                <a16:creationId xmlns:a16="http://schemas.microsoft.com/office/drawing/2014/main" id="{987EB7DB-AD15-4C32-9863-90F33FAFB0EA}"/>
              </a:ext>
            </a:extLst>
          </p:cNvPr>
          <p:cNvSpPr txBox="1">
            <a:spLocks/>
          </p:cNvSpPr>
          <p:nvPr/>
        </p:nvSpPr>
        <p:spPr>
          <a:xfrm>
            <a:off x="457200" y="1035464"/>
            <a:ext cx="11274552" cy="801866"/>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600" b="1" kern="1200" baseline="0">
                <a:solidFill>
                  <a:schemeClr val="accent1"/>
                </a:solidFill>
                <a:latin typeface="+mj-lt"/>
                <a:ea typeface="+mj-ea"/>
                <a:cs typeface="Arial" panose="020B0604020202020204" pitchFamily="34" charset="0"/>
              </a:defRPr>
            </a:lvl1pPr>
          </a:lstStyle>
          <a:p>
            <a:pPr algn="ctr"/>
            <a:r>
              <a:rPr lang="en-US" sz="2400" dirty="0"/>
              <a:t>Presenters:</a:t>
            </a:r>
          </a:p>
        </p:txBody>
      </p:sp>
      <p:pic>
        <p:nvPicPr>
          <p:cNvPr id="2" name="Picture 1" descr="A picture containing text, book, shelf, indoor&#10;&#10;Description automatically generated">
            <a:extLst>
              <a:ext uri="{FF2B5EF4-FFF2-40B4-BE49-F238E27FC236}">
                <a16:creationId xmlns:a16="http://schemas.microsoft.com/office/drawing/2014/main" id="{0A7CECAC-A2F5-9442-A0AB-1F7365E83554}"/>
              </a:ext>
            </a:extLst>
          </p:cNvPr>
          <p:cNvPicPr>
            <a:picLocks noChangeAspect="1"/>
          </p:cNvPicPr>
          <p:nvPr/>
        </p:nvPicPr>
        <p:blipFill rotWithShape="1">
          <a:blip r:embed="rId4">
            <a:extLst>
              <a:ext uri="{28A0092B-C50C-407E-A947-70E740481C1C}">
                <a14:useLocalDpi xmlns:a14="http://schemas.microsoft.com/office/drawing/2010/main" val="0"/>
              </a:ext>
            </a:extLst>
          </a:blip>
          <a:srcRect r="-6" b="1244"/>
          <a:stretch/>
        </p:blipFill>
        <p:spPr>
          <a:xfrm>
            <a:off x="1751284" y="3064681"/>
            <a:ext cx="2553560" cy="2553560"/>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4" name="Picture 3" descr="A person in a suit&#10;&#10;Description automatically generated with medium confidence">
            <a:extLst>
              <a:ext uri="{FF2B5EF4-FFF2-40B4-BE49-F238E27FC236}">
                <a16:creationId xmlns:a16="http://schemas.microsoft.com/office/drawing/2014/main" id="{DD7187FF-E1DF-8332-8DFD-148C720B15FC}"/>
              </a:ext>
            </a:extLst>
          </p:cNvPr>
          <p:cNvPicPr>
            <a:picLocks noChangeAspect="1"/>
          </p:cNvPicPr>
          <p:nvPr/>
        </p:nvPicPr>
        <p:blipFill rotWithShape="1">
          <a:blip r:embed="rId5">
            <a:extLst>
              <a:ext uri="{28A0092B-C50C-407E-A947-70E740481C1C}">
                <a14:useLocalDpi xmlns:a14="http://schemas.microsoft.com/office/drawing/2010/main" val="0"/>
              </a:ext>
            </a:extLst>
          </a:blip>
          <a:srcRect r="3" b="3"/>
          <a:stretch/>
        </p:blipFill>
        <p:spPr>
          <a:xfrm>
            <a:off x="7808340" y="3064681"/>
            <a:ext cx="2553560" cy="2553560"/>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5" name="Picture 4" descr="Logo&#10;&#10;Description automatically generated">
            <a:extLst>
              <a:ext uri="{FF2B5EF4-FFF2-40B4-BE49-F238E27FC236}">
                <a16:creationId xmlns:a16="http://schemas.microsoft.com/office/drawing/2014/main" id="{960CA20A-CE6F-D855-FF5F-B81B5F6CE6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7604" y="5266606"/>
            <a:ext cx="1782353" cy="703270"/>
          </a:xfrm>
          <a:prstGeom prst="rect">
            <a:avLst/>
          </a:prstGeom>
        </p:spPr>
      </p:pic>
    </p:spTree>
    <p:extLst>
      <p:ext uri="{BB962C8B-B14F-4D97-AF65-F5344CB8AC3E}">
        <p14:creationId xmlns:p14="http://schemas.microsoft.com/office/powerpoint/2010/main" val="137318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2" name="Arc 61">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06088E95-73A5-CC7A-3FDC-FAEE94493EF6}"/>
              </a:ext>
            </a:extLst>
          </p:cNvPr>
          <p:cNvSpPr>
            <a:spLocks noGrp="1"/>
          </p:cNvSpPr>
          <p:nvPr>
            <p:ph type="title"/>
          </p:nvPr>
        </p:nvSpPr>
        <p:spPr>
          <a:xfrm>
            <a:off x="4184542" y="486184"/>
            <a:ext cx="7363990" cy="1325563"/>
          </a:xfrm>
        </p:spPr>
        <p:txBody>
          <a:bodyPr>
            <a:normAutofit/>
          </a:bodyPr>
          <a:lstStyle/>
          <a:p>
            <a:r>
              <a:rPr lang="en-US" dirty="0"/>
              <a:t>Contact Us</a:t>
            </a:r>
          </a:p>
        </p:txBody>
      </p:sp>
      <p:pic>
        <p:nvPicPr>
          <p:cNvPr id="4" name="Picture 3" descr="A picture containing text, book, shelf, indoor&#10;&#10;Description automatically generated">
            <a:extLst>
              <a:ext uri="{FF2B5EF4-FFF2-40B4-BE49-F238E27FC236}">
                <a16:creationId xmlns:a16="http://schemas.microsoft.com/office/drawing/2014/main" id="{56499FBD-B1C8-52A3-78B5-987B7317BEA5}"/>
              </a:ext>
            </a:extLst>
          </p:cNvPr>
          <p:cNvPicPr>
            <a:picLocks noChangeAspect="1"/>
          </p:cNvPicPr>
          <p:nvPr/>
        </p:nvPicPr>
        <p:blipFill rotWithShape="1">
          <a:blip r:embed="rId3">
            <a:extLst>
              <a:ext uri="{28A0092B-C50C-407E-A947-70E740481C1C}">
                <a14:useLocalDpi xmlns:a14="http://schemas.microsoft.com/office/drawing/2010/main" val="0"/>
              </a:ext>
            </a:extLst>
          </a:blip>
          <a:srcRect r="-6" b="1244"/>
          <a:stretch/>
        </p:blipFill>
        <p:spPr>
          <a:xfrm>
            <a:off x="889436" y="817991"/>
            <a:ext cx="2553560" cy="2553560"/>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8" name="Picture 7" descr="A person in a suit&#10;&#10;Description automatically generated with medium confidence">
            <a:extLst>
              <a:ext uri="{FF2B5EF4-FFF2-40B4-BE49-F238E27FC236}">
                <a16:creationId xmlns:a16="http://schemas.microsoft.com/office/drawing/2014/main" id="{34DBAB29-A206-03CE-5951-017C2EBEC93C}"/>
              </a:ext>
            </a:extLst>
          </p:cNvPr>
          <p:cNvPicPr>
            <a:picLocks noChangeAspect="1"/>
          </p:cNvPicPr>
          <p:nvPr/>
        </p:nvPicPr>
        <p:blipFill rotWithShape="1">
          <a:blip r:embed="rId4">
            <a:extLst>
              <a:ext uri="{28A0092B-C50C-407E-A947-70E740481C1C}">
                <a14:useLocalDpi xmlns:a14="http://schemas.microsoft.com/office/drawing/2010/main" val="0"/>
              </a:ext>
            </a:extLst>
          </a:blip>
          <a:srcRect r="3" b="3"/>
          <a:stretch/>
        </p:blipFill>
        <p:spPr>
          <a:xfrm>
            <a:off x="889436" y="3802790"/>
            <a:ext cx="2553560" cy="2553560"/>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3" name="Content Placeholder 2">
            <a:extLst>
              <a:ext uri="{FF2B5EF4-FFF2-40B4-BE49-F238E27FC236}">
                <a16:creationId xmlns:a16="http://schemas.microsoft.com/office/drawing/2014/main" id="{5C33AB58-C57D-2FF5-F2F3-5796CF8AAF0C}"/>
              </a:ext>
            </a:extLst>
          </p:cNvPr>
          <p:cNvSpPr>
            <a:spLocks noGrp="1"/>
          </p:cNvSpPr>
          <p:nvPr>
            <p:ph idx="1"/>
          </p:nvPr>
        </p:nvSpPr>
        <p:spPr>
          <a:xfrm>
            <a:off x="4249856" y="1597214"/>
            <a:ext cx="7363990" cy="4351338"/>
          </a:xfrm>
        </p:spPr>
        <p:txBody>
          <a:bodyPr>
            <a:normAutofit/>
          </a:bodyPr>
          <a:lstStyle/>
          <a:p>
            <a:pPr marL="0" indent="0">
              <a:buNone/>
            </a:pPr>
            <a:r>
              <a:rPr lang="en-US" b="1" dirty="0"/>
              <a:t>Jeanne Batalova</a:t>
            </a:r>
          </a:p>
          <a:p>
            <a:pPr marL="0" indent="0">
              <a:buNone/>
            </a:pPr>
            <a:r>
              <a:rPr lang="en-US" sz="2400" dirty="0"/>
              <a:t>Senior Policy Analyst</a:t>
            </a:r>
          </a:p>
          <a:p>
            <a:pPr marL="0" indent="0">
              <a:buNone/>
            </a:pPr>
            <a:r>
              <a:rPr lang="en-US" sz="2400" dirty="0">
                <a:hlinkClick r:id="rId5"/>
              </a:rPr>
              <a:t>jbatalova@migrationpolicy.org</a:t>
            </a:r>
            <a:r>
              <a:rPr lang="en-US" sz="2400" dirty="0"/>
              <a:t> </a:t>
            </a:r>
          </a:p>
          <a:p>
            <a:pPr marL="0" indent="0">
              <a:buNone/>
            </a:pPr>
            <a:r>
              <a:rPr lang="en-US" dirty="0"/>
              <a:t>     </a:t>
            </a:r>
            <a:r>
              <a:rPr lang="en-US" sz="2000" dirty="0"/>
              <a:t>@JeanneBatalova</a:t>
            </a:r>
            <a:endParaRPr lang="en-US" dirty="0"/>
          </a:p>
          <a:p>
            <a:pPr marL="0" indent="0">
              <a:buNone/>
            </a:pPr>
            <a:endParaRPr lang="en-US" dirty="0"/>
          </a:p>
          <a:p>
            <a:pPr marL="0" indent="0">
              <a:buNone/>
            </a:pPr>
            <a:endParaRPr lang="en-US" dirty="0"/>
          </a:p>
          <a:p>
            <a:pPr marL="0" indent="0">
              <a:buNone/>
            </a:pPr>
            <a:r>
              <a:rPr lang="en-US" b="1" dirty="0"/>
              <a:t>Michael Fix</a:t>
            </a:r>
          </a:p>
          <a:p>
            <a:pPr marL="0" indent="0">
              <a:buNone/>
            </a:pPr>
            <a:r>
              <a:rPr lang="en-US" sz="2400" dirty="0"/>
              <a:t>Senior Fellow</a:t>
            </a:r>
          </a:p>
          <a:p>
            <a:pPr marL="0" indent="0">
              <a:buNone/>
            </a:pPr>
            <a:r>
              <a:rPr lang="en-US" sz="2400" dirty="0">
                <a:hlinkClick r:id="rId5"/>
              </a:rPr>
              <a:t>mfix@migrationpolicy.org</a:t>
            </a:r>
            <a:r>
              <a:rPr lang="en-US" sz="2400" dirty="0"/>
              <a:t> </a:t>
            </a:r>
          </a:p>
          <a:p>
            <a:pPr marL="0" indent="0">
              <a:buNone/>
            </a:pPr>
            <a:endParaRPr lang="en-US" dirty="0"/>
          </a:p>
          <a:p>
            <a:pPr marL="0" indent="0">
              <a:buNone/>
            </a:pPr>
            <a:endParaRPr lang="en-US" dirty="0"/>
          </a:p>
          <a:p>
            <a:pPr marL="0" indent="0">
              <a:buNone/>
            </a:pPr>
            <a:endParaRPr lang="en-US" dirty="0"/>
          </a:p>
        </p:txBody>
      </p:sp>
      <p:sp>
        <p:nvSpPr>
          <p:cNvPr id="5" name="Footer Placeholder 4">
            <a:extLst>
              <a:ext uri="{FF2B5EF4-FFF2-40B4-BE49-F238E27FC236}">
                <a16:creationId xmlns:a16="http://schemas.microsoft.com/office/drawing/2014/main" id="{43F5BE8A-2523-CE04-5F6B-05CC87D3F913}"/>
              </a:ext>
            </a:extLst>
          </p:cNvPr>
          <p:cNvSpPr>
            <a:spLocks noGrp="1"/>
          </p:cNvSpPr>
          <p:nvPr>
            <p:ph type="ftr" sz="quarter" idx="3"/>
          </p:nvPr>
        </p:nvSpPr>
        <p:spPr>
          <a:xfrm>
            <a:off x="4249856" y="6455457"/>
            <a:ext cx="3754706" cy="365125"/>
          </a:xfrm>
          <a:prstGeom prst="rect">
            <a:avLst/>
          </a:prstGeo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2022 Migration Policy Institute</a:t>
            </a:r>
          </a:p>
        </p:txBody>
      </p:sp>
      <p:pic>
        <p:nvPicPr>
          <p:cNvPr id="9" name="Picture 2" descr="See the source image">
            <a:hlinkClick r:id="rId6"/>
            <a:extLst>
              <a:ext uri="{FF2B5EF4-FFF2-40B4-BE49-F238E27FC236}">
                <a16:creationId xmlns:a16="http://schemas.microsoft.com/office/drawing/2014/main" id="{9ABADFBD-E5D7-9755-FF1A-0D9B5B4290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1777" y="3063875"/>
            <a:ext cx="365125"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60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835100A3-4491-271B-620D-A4B0C61B2CC8}"/>
              </a:ext>
            </a:extLst>
          </p:cNvPr>
          <p:cNvSpPr/>
          <p:nvPr/>
        </p:nvSpPr>
        <p:spPr>
          <a:xfrm>
            <a:off x="719516" y="5414288"/>
            <a:ext cx="9560367" cy="46166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7" name="Rectangle: Rounded Corners 36">
            <a:extLst>
              <a:ext uri="{FF2B5EF4-FFF2-40B4-BE49-F238E27FC236}">
                <a16:creationId xmlns:a16="http://schemas.microsoft.com/office/drawing/2014/main" id="{24D03AA2-AC35-54DF-56DA-AD9A669CFF8B}"/>
              </a:ext>
            </a:extLst>
          </p:cNvPr>
          <p:cNvSpPr/>
          <p:nvPr/>
        </p:nvSpPr>
        <p:spPr>
          <a:xfrm>
            <a:off x="719516" y="4772206"/>
            <a:ext cx="3099796" cy="46166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9" name="Rectangle: Rounded Corners 28">
            <a:extLst>
              <a:ext uri="{FF2B5EF4-FFF2-40B4-BE49-F238E27FC236}">
                <a16:creationId xmlns:a16="http://schemas.microsoft.com/office/drawing/2014/main" id="{5A08BF20-668E-81D4-597B-C5B48F24ECB6}"/>
              </a:ext>
            </a:extLst>
          </p:cNvPr>
          <p:cNvSpPr/>
          <p:nvPr/>
        </p:nvSpPr>
        <p:spPr>
          <a:xfrm>
            <a:off x="719516" y="4176000"/>
            <a:ext cx="3099795" cy="46166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TextBox 6">
            <a:extLst>
              <a:ext uri="{FF2B5EF4-FFF2-40B4-BE49-F238E27FC236}">
                <a16:creationId xmlns:a16="http://schemas.microsoft.com/office/drawing/2014/main" id="{9A5B613E-45EA-B0E7-7652-277DE9A198CD}"/>
              </a:ext>
            </a:extLst>
          </p:cNvPr>
          <p:cNvSpPr txBox="1"/>
          <p:nvPr/>
        </p:nvSpPr>
        <p:spPr>
          <a:xfrm>
            <a:off x="610725" y="730468"/>
            <a:ext cx="11104707"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E346D"/>
                </a:solidFill>
                <a:effectLst/>
                <a:uLnTx/>
                <a:uFillTx/>
                <a:latin typeface="Calibri"/>
                <a:ea typeface="+mn-ea"/>
                <a:cs typeface="+mn-cs"/>
              </a:rPr>
              <a:t>MPI seeks to improve immigration and integration policies through authoritative research and analysis, opportunities for learning and dialogue, and the development of new ideas to address complex policy questions. For more info, please visit: </a:t>
            </a:r>
            <a:r>
              <a:rPr kumimoji="0" lang="en-US" sz="2400" b="0" i="0" u="none" strike="noStrike" kern="1200" cap="none" spc="0" normalizeH="0" baseline="0" noProof="0" dirty="0">
                <a:ln>
                  <a:noFill/>
                </a:ln>
                <a:solidFill>
                  <a:srgbClr val="037788"/>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https://www.migrationpolicy.org/</a:t>
            </a:r>
            <a:r>
              <a:rPr kumimoji="0" lang="en-US" sz="2400" b="0" i="0" u="none" strike="noStrike" kern="1200" cap="none" spc="0" normalizeH="0" baseline="0" noProof="0" dirty="0">
                <a:ln>
                  <a:noFill/>
                </a:ln>
                <a:solidFill>
                  <a:srgbClr val="5E346D"/>
                </a:solidFill>
                <a:effectLst/>
                <a:uLnTx/>
                <a:uFillTx/>
                <a:latin typeface="Calibri"/>
                <a:ea typeface="+mn-ea"/>
                <a:cs typeface="+mn-cs"/>
              </a:rPr>
              <a:t>.</a:t>
            </a:r>
            <a:r>
              <a:rPr kumimoji="0" lang="en-US" sz="2400" b="0" i="0" u="none" strike="noStrike" kern="1200" cap="none" spc="0" normalizeH="0" baseline="0" noProof="0" dirty="0">
                <a:ln>
                  <a:noFill/>
                </a:ln>
                <a:solidFill>
                  <a:srgbClr val="037788"/>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346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E346D"/>
                </a:solidFill>
                <a:effectLst/>
                <a:uLnTx/>
                <a:uFillTx/>
                <a:latin typeface="Calibri"/>
                <a:ea typeface="+mn-ea"/>
                <a:cs typeface="+mn-cs"/>
              </a:rPr>
              <a:t>And </a:t>
            </a:r>
            <a:r>
              <a:rPr kumimoji="0" lang="en-US" sz="2400" b="1" i="0" u="none" strike="noStrike" kern="1200" cap="none" spc="0" normalizeH="0" baseline="0" noProof="0" dirty="0">
                <a:ln>
                  <a:noFill/>
                </a:ln>
                <a:solidFill>
                  <a:srgbClr val="5E346D"/>
                </a:solidFill>
                <a:effectLst/>
                <a:uLnTx/>
                <a:uFillTx/>
                <a:latin typeface="Calibri"/>
                <a:ea typeface="+mn-ea"/>
                <a:cs typeface="+mn-cs"/>
              </a:rPr>
              <a:t>sign up</a:t>
            </a:r>
            <a:r>
              <a:rPr kumimoji="0" lang="en-US" sz="2400" b="0" i="0" u="none" strike="noStrike" kern="1200" cap="none" spc="0" normalizeH="0" baseline="0" noProof="0" dirty="0">
                <a:ln>
                  <a:noFill/>
                </a:ln>
                <a:solidFill>
                  <a:srgbClr val="5E346D"/>
                </a:solidFill>
                <a:effectLst/>
                <a:uLnTx/>
                <a:uFillTx/>
                <a:latin typeface="Calibri"/>
                <a:ea typeface="+mn-ea"/>
                <a:cs typeface="+mn-cs"/>
              </a:rPr>
              <a:t> to receive news about MPI or MPI Europe research, publications, and events on topics that are of interest: </a:t>
            </a:r>
            <a:r>
              <a:rPr kumimoji="0" lang="en-US" sz="2400" b="0" i="0" u="none" strike="noStrike" kern="1200" cap="none" spc="0" normalizeH="0" baseline="0" noProof="0" dirty="0">
                <a:ln>
                  <a:noFill/>
                </a:ln>
                <a:solidFill>
                  <a:srgbClr val="037788"/>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https://www.migrationpolicy.org/signup</a:t>
            </a:r>
            <a:r>
              <a:rPr kumimoji="0" lang="en-US" sz="2400" b="0" i="0" u="none" strike="noStrike" kern="1200" cap="none" spc="0" normalizeH="0" baseline="0" noProof="0" dirty="0">
                <a:ln>
                  <a:noFill/>
                </a:ln>
                <a:solidFill>
                  <a:srgbClr val="5E346D"/>
                </a:solidFill>
                <a:effectLst/>
                <a:uLnTx/>
                <a:uFillTx/>
                <a:latin typeface="Calibri"/>
                <a:ea typeface="+mn-ea"/>
                <a:cs typeface="+mn-cs"/>
              </a:rPr>
              <a:t>.</a:t>
            </a:r>
            <a:endParaRPr kumimoji="0" lang="en-US" sz="2400" b="0" i="0" u="none" strike="noStrike" kern="1200" cap="none" spc="0" normalizeH="0" baseline="0" noProof="0" dirty="0">
              <a:ln>
                <a:noFill/>
              </a:ln>
              <a:solidFill>
                <a:srgbClr val="03778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346D"/>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AF4EE581-1FA5-0F52-A492-0AB3E2AA0D70}"/>
              </a:ext>
            </a:extLst>
          </p:cNvPr>
          <p:cNvSpPr txBox="1"/>
          <p:nvPr/>
        </p:nvSpPr>
        <p:spPr>
          <a:xfrm>
            <a:off x="719517" y="4205167"/>
            <a:ext cx="297506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202-266-1940</a:t>
            </a:r>
          </a:p>
        </p:txBody>
      </p:sp>
      <p:sp>
        <p:nvSpPr>
          <p:cNvPr id="19" name="TextBox 18">
            <a:extLst>
              <a:ext uri="{FF2B5EF4-FFF2-40B4-BE49-F238E27FC236}">
                <a16:creationId xmlns:a16="http://schemas.microsoft.com/office/drawing/2014/main" id="{C1115877-00B2-4823-F69B-415C06793383}"/>
              </a:ext>
            </a:extLst>
          </p:cNvPr>
          <p:cNvSpPr txBox="1"/>
          <p:nvPr/>
        </p:nvSpPr>
        <p:spPr>
          <a:xfrm>
            <a:off x="719516" y="4809926"/>
            <a:ext cx="315961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info@migrationpolicy.org</a:t>
            </a:r>
          </a:p>
        </p:txBody>
      </p:sp>
      <p:pic>
        <p:nvPicPr>
          <p:cNvPr id="1026" name="Picture 2" descr="See the source image">
            <a:hlinkClick r:id="rId4"/>
            <a:extLst>
              <a:ext uri="{FF2B5EF4-FFF2-40B4-BE49-F238E27FC236}">
                <a16:creationId xmlns:a16="http://schemas.microsoft.com/office/drawing/2014/main" id="{944EE19B-7CD8-63CB-EB65-9FE1D88B9B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422" y="5469423"/>
            <a:ext cx="365125" cy="365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hlinkClick r:id="rId6"/>
            <a:extLst>
              <a:ext uri="{FF2B5EF4-FFF2-40B4-BE49-F238E27FC236}">
                <a16:creationId xmlns:a16="http://schemas.microsoft.com/office/drawing/2014/main" id="{57C85E48-BB48-A1BF-A978-77E5C3999A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7647" y="5420125"/>
            <a:ext cx="461665" cy="4616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hlinkClick r:id="rId8"/>
            <a:extLst>
              <a:ext uri="{FF2B5EF4-FFF2-40B4-BE49-F238E27FC236}">
                <a16:creationId xmlns:a16="http://schemas.microsoft.com/office/drawing/2014/main" id="{FFCECDAE-2544-3C5C-1587-748F474EF5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2144" y="5469423"/>
            <a:ext cx="365126" cy="36512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B673EAB6-D03B-DD7A-FBA5-16E661396E36}"/>
              </a:ext>
            </a:extLst>
          </p:cNvPr>
          <p:cNvSpPr txBox="1"/>
          <p:nvPr/>
        </p:nvSpPr>
        <p:spPr>
          <a:xfrm>
            <a:off x="1162547" y="5422622"/>
            <a:ext cx="21951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@MigrationPolicy</a:t>
            </a:r>
          </a:p>
        </p:txBody>
      </p:sp>
      <p:sp>
        <p:nvSpPr>
          <p:cNvPr id="34" name="TextBox 33">
            <a:extLst>
              <a:ext uri="{FF2B5EF4-FFF2-40B4-BE49-F238E27FC236}">
                <a16:creationId xmlns:a16="http://schemas.microsoft.com/office/drawing/2014/main" id="{22F15D78-B6ED-5AAA-B1D6-E4260A0C2EF1}"/>
              </a:ext>
            </a:extLst>
          </p:cNvPr>
          <p:cNvSpPr txBox="1"/>
          <p:nvPr/>
        </p:nvSpPr>
        <p:spPr>
          <a:xfrm>
            <a:off x="3800679" y="5433709"/>
            <a:ext cx="313973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@MigrationPolicyInstitute</a:t>
            </a:r>
          </a:p>
        </p:txBody>
      </p:sp>
      <p:sp>
        <p:nvSpPr>
          <p:cNvPr id="35" name="TextBox 34">
            <a:extLst>
              <a:ext uri="{FF2B5EF4-FFF2-40B4-BE49-F238E27FC236}">
                <a16:creationId xmlns:a16="http://schemas.microsoft.com/office/drawing/2014/main" id="{9A7E5A72-B4A5-EF2D-A10A-390E36E7B2AB}"/>
              </a:ext>
            </a:extLst>
          </p:cNvPr>
          <p:cNvSpPr txBox="1"/>
          <p:nvPr/>
        </p:nvSpPr>
        <p:spPr>
          <a:xfrm>
            <a:off x="7291878" y="5450553"/>
            <a:ext cx="313973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Migration Policy Institute</a:t>
            </a:r>
          </a:p>
        </p:txBody>
      </p:sp>
      <p:sp>
        <p:nvSpPr>
          <p:cNvPr id="2" name="Footer Placeholder 1">
            <a:extLst>
              <a:ext uri="{FF2B5EF4-FFF2-40B4-BE49-F238E27FC236}">
                <a16:creationId xmlns:a16="http://schemas.microsoft.com/office/drawing/2014/main" id="{D973ACEF-F0A7-0A62-211E-7B449B6A132D}"/>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2022 Migration Policy Institute</a:t>
            </a:r>
          </a:p>
        </p:txBody>
      </p:sp>
    </p:spTree>
    <p:extLst>
      <p:ext uri="{BB962C8B-B14F-4D97-AF65-F5344CB8AC3E}">
        <p14:creationId xmlns:p14="http://schemas.microsoft.com/office/powerpoint/2010/main" val="2955015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3CCEB9-7EF9-423B-9E6E-51E36691FF39}"/>
              </a:ext>
            </a:extLst>
          </p:cNvPr>
          <p:cNvSpPr>
            <a:spLocks noGrp="1"/>
          </p:cNvSpPr>
          <p:nvPr>
            <p:ph type="title"/>
          </p:nvPr>
        </p:nvSpPr>
        <p:spPr>
          <a:xfrm>
            <a:off x="458724" y="129730"/>
            <a:ext cx="11274552" cy="1051560"/>
          </a:xfrm>
        </p:spPr>
        <p:txBody>
          <a:bodyPr anchor="b" anchorCtr="0">
            <a:normAutofit/>
          </a:bodyPr>
          <a:lstStyle/>
          <a:p>
            <a:r>
              <a:rPr lang="en-US" dirty="0"/>
              <a:t>The Importance of Skills and Qualifications for College-Educated Immigrants’ Economic Integration </a:t>
            </a:r>
          </a:p>
        </p:txBody>
      </p:sp>
      <p:sp>
        <p:nvSpPr>
          <p:cNvPr id="9" name="Slide Number Placeholder 8">
            <a:extLst>
              <a:ext uri="{FF2B5EF4-FFF2-40B4-BE49-F238E27FC236}">
                <a16:creationId xmlns:a16="http://schemas.microsoft.com/office/drawing/2014/main" id="{31464EA7-32E3-454F-89D7-3A519BAAB90B}"/>
              </a:ext>
            </a:extLst>
          </p:cNvPr>
          <p:cNvSpPr>
            <a:spLocks noGrp="1"/>
          </p:cNvSpPr>
          <p:nvPr>
            <p:ph type="sldNum" sz="quarter" idx="12"/>
          </p:nvPr>
        </p:nvSpPr>
        <p:spPr/>
        <p:txBody>
          <a:bodyPr/>
          <a:lstStyle/>
          <a:p>
            <a:fld id="{99A20822-4A49-4D36-86E3-300BA48D3F00}" type="slidenum">
              <a:rPr lang="en-US" smtClean="0"/>
              <a:t>22</a:t>
            </a:fld>
            <a:endParaRPr lang="en-US" dirty="0"/>
          </a:p>
        </p:txBody>
      </p:sp>
      <p:sp>
        <p:nvSpPr>
          <p:cNvPr id="13" name="Content Placeholder 8">
            <a:extLst>
              <a:ext uri="{FF2B5EF4-FFF2-40B4-BE49-F238E27FC236}">
                <a16:creationId xmlns:a16="http://schemas.microsoft.com/office/drawing/2014/main" id="{587BA717-8FE1-49E0-AC95-4D96ED8081A9}"/>
              </a:ext>
            </a:extLst>
          </p:cNvPr>
          <p:cNvSpPr txBox="1">
            <a:spLocks/>
          </p:cNvSpPr>
          <p:nvPr/>
        </p:nvSpPr>
        <p:spPr>
          <a:xfrm>
            <a:off x="310027" y="1809334"/>
            <a:ext cx="3100344" cy="440506"/>
          </a:xfrm>
          <a:prstGeom prst="rect">
            <a:avLst/>
          </a:prstGeom>
        </p:spPr>
        <p:txBody>
          <a:bodyPr/>
          <a:lstStyle>
            <a:lvl1pPr marL="320040" indent="-320040" algn="l" defTabSz="914400" rtl="0" eaLnBrk="1" latinLnBrk="0" hangingPunct="1">
              <a:lnSpc>
                <a:spcPct val="125000"/>
              </a:lnSpc>
              <a:spcBef>
                <a:spcPts val="1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40080" indent="-320040" algn="l" defTabSz="914400" rtl="0" eaLnBrk="1" latinLnBrk="0" hangingPunct="1">
              <a:lnSpc>
                <a:spcPct val="125000"/>
              </a:lnSpc>
              <a:spcBef>
                <a:spcPts val="600"/>
              </a:spcBef>
              <a:buFont typeface="Calibri" panose="020F0502020204030204" pitchFamily="34" charset="0"/>
              <a:buChar char="–"/>
              <a:defRPr sz="2400" kern="1200">
                <a:solidFill>
                  <a:schemeClr val="tx1"/>
                </a:solidFill>
                <a:latin typeface="+mn-lt"/>
                <a:ea typeface="+mn-ea"/>
                <a:cs typeface="Arial" panose="020B0604020202020204" pitchFamily="34" charset="0"/>
              </a:defRPr>
            </a:lvl2pPr>
            <a:lvl3pPr marL="960120" indent="-320040" algn="l" defTabSz="914400" rtl="0" eaLnBrk="1" latinLnBrk="0" hangingPunct="1">
              <a:lnSpc>
                <a:spcPct val="125000"/>
              </a:lnSpc>
              <a:spcBef>
                <a:spcPts val="600"/>
              </a:spcBef>
              <a:buFont typeface="Calibri" panose="020F0502020204030204" pitchFamily="34" charset="0"/>
              <a:buChar char="»"/>
              <a:defRPr sz="2400" kern="1200">
                <a:solidFill>
                  <a:schemeClr val="tx1"/>
                </a:solidFill>
                <a:latin typeface="+mn-lt"/>
                <a:ea typeface="+mn-ea"/>
                <a:cs typeface="Arial" panose="020B0604020202020204" pitchFamily="34" charset="0"/>
              </a:defRPr>
            </a:lvl3pPr>
            <a:lvl4pPr marL="1280160" indent="-320040" algn="l" defTabSz="914400" rtl="0" eaLnBrk="1" latinLnBrk="0" hangingPunct="1">
              <a:lnSpc>
                <a:spcPct val="125000"/>
              </a:lnSpc>
              <a:spcBef>
                <a:spcPts val="600"/>
              </a:spcBef>
              <a:buSzPct val="100000"/>
              <a:buFont typeface="Calibri" panose="020F0502020204030204" pitchFamily="34" charset="0"/>
              <a:buChar char="◦"/>
              <a:defRPr sz="2400" kern="1200">
                <a:solidFill>
                  <a:schemeClr val="tx1"/>
                </a:solidFill>
                <a:latin typeface="+mn-lt"/>
                <a:ea typeface="+mn-ea"/>
                <a:cs typeface="Arial" panose="020B0604020202020204" pitchFamily="34" charset="0"/>
              </a:defRPr>
            </a:lvl4pPr>
            <a:lvl5pPr marL="1600200" indent="-320040" algn="l" defTabSz="914400" rtl="0" eaLnBrk="1" latinLnBrk="0" hangingPunct="1">
              <a:lnSpc>
                <a:spcPct val="125000"/>
              </a:lnSpc>
              <a:spcBef>
                <a:spcPts val="600"/>
              </a:spcBef>
              <a:buFont typeface="Arial" panose="020B0604020202020204" pitchFamily="34" charset="0"/>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tx2"/>
                </a:solidFill>
              </a:rPr>
              <a:t>And now a discussion with: </a:t>
            </a:r>
          </a:p>
        </p:txBody>
      </p:sp>
      <p:sp>
        <p:nvSpPr>
          <p:cNvPr id="14" name="Rectangle 13">
            <a:extLst>
              <a:ext uri="{FF2B5EF4-FFF2-40B4-BE49-F238E27FC236}">
                <a16:creationId xmlns:a16="http://schemas.microsoft.com/office/drawing/2014/main" id="{4C9F404E-449F-4E3A-8DE5-B780935DA33B}"/>
              </a:ext>
            </a:extLst>
          </p:cNvPr>
          <p:cNvSpPr/>
          <p:nvPr/>
        </p:nvSpPr>
        <p:spPr>
          <a:xfrm>
            <a:off x="3200400" y="2513726"/>
            <a:ext cx="8532876" cy="1107996"/>
          </a:xfrm>
          <a:prstGeom prst="rect">
            <a:avLst/>
          </a:prstGeom>
        </p:spPr>
        <p:txBody>
          <a:bodyPr wrap="square" lIns="0" tIns="0" rIns="0" bIns="0">
            <a:spAutoFit/>
          </a:bodyPr>
          <a:lstStyle/>
          <a:p>
            <a:r>
              <a:rPr lang="en-US" sz="2400" b="1" spc="-10">
                <a:solidFill>
                  <a:schemeClr val="accent1"/>
                </a:solidFill>
                <a:latin typeface="Calibri" panose="020F0502020204030204" pitchFamily="34" charset="0"/>
                <a:ea typeface="Calibri" panose="020F0502020204030204" pitchFamily="34" charset="0"/>
                <a:cs typeface="ITC Franklin Gothic Std MedCd"/>
              </a:rPr>
              <a:t>Roberto </a:t>
            </a:r>
            <a:r>
              <a:rPr lang="en-US" sz="2400" b="1" spc="-10" dirty="0" err="1">
                <a:solidFill>
                  <a:schemeClr val="accent1"/>
                </a:solidFill>
                <a:latin typeface="Calibri" panose="020F0502020204030204" pitchFamily="34" charset="0"/>
                <a:ea typeface="Calibri" panose="020F0502020204030204" pitchFamily="34" charset="0"/>
                <a:cs typeface="ITC Franklin Gothic Std MedCd"/>
              </a:rPr>
              <a:t>Suro</a:t>
            </a:r>
            <a:endParaRPr lang="en-US" sz="2400" b="1" spc="-10" dirty="0">
              <a:solidFill>
                <a:schemeClr val="accent1"/>
              </a:solidFill>
              <a:latin typeface="Calibri" panose="020F0502020204030204" pitchFamily="34" charset="0"/>
              <a:ea typeface="Calibri" panose="020F0502020204030204" pitchFamily="34" charset="0"/>
              <a:cs typeface="ITC Franklin Gothic Std MedCd"/>
            </a:endParaRPr>
          </a:p>
          <a:p>
            <a:r>
              <a:rPr lang="en-US" sz="2400" i="1" spc="-10" dirty="0">
                <a:solidFill>
                  <a:schemeClr val="accent1"/>
                </a:solidFill>
                <a:latin typeface="Calibri" panose="020F0502020204030204" pitchFamily="34" charset="0"/>
              </a:rPr>
              <a:t>Professor</a:t>
            </a:r>
          </a:p>
          <a:p>
            <a:r>
              <a:rPr lang="en-US" sz="2400" i="1" spc="-10" dirty="0">
                <a:solidFill>
                  <a:schemeClr val="accent1"/>
                </a:solidFill>
                <a:latin typeface="Calibri" panose="020F0502020204030204" pitchFamily="34" charset="0"/>
              </a:rPr>
              <a:t>University of Southern California </a:t>
            </a:r>
          </a:p>
        </p:txBody>
      </p:sp>
      <p:pic>
        <p:nvPicPr>
          <p:cNvPr id="8" name="Picture 7">
            <a:extLst>
              <a:ext uri="{FF2B5EF4-FFF2-40B4-BE49-F238E27FC236}">
                <a16:creationId xmlns:a16="http://schemas.microsoft.com/office/drawing/2014/main" id="{89C0556E-A826-4CFA-AE2C-F070E7ED30F9}"/>
              </a:ext>
            </a:extLst>
          </p:cNvPr>
          <p:cNvPicPr/>
          <p:nvPr/>
        </p:nvPicPr>
        <p:blipFill>
          <a:blip r:embed="rId3">
            <a:extLst>
              <a:ext uri="{28A0092B-C50C-407E-A947-70E740481C1C}">
                <a14:useLocalDpi xmlns:a14="http://schemas.microsoft.com/office/drawing/2010/main" val="0"/>
              </a:ext>
            </a:extLst>
          </a:blip>
          <a:stretch>
            <a:fillRect/>
          </a:stretch>
        </p:blipFill>
        <p:spPr>
          <a:xfrm>
            <a:off x="9867589" y="5177400"/>
            <a:ext cx="2131791" cy="866896"/>
          </a:xfrm>
          <a:prstGeom prst="rect">
            <a:avLst/>
          </a:prstGeom>
        </p:spPr>
      </p:pic>
      <p:pic>
        <p:nvPicPr>
          <p:cNvPr id="2" name="Picture 1" descr="A person wearing glasses&#10;&#10;Description automatically generated with low confidence">
            <a:extLst>
              <a:ext uri="{FF2B5EF4-FFF2-40B4-BE49-F238E27FC236}">
                <a16:creationId xmlns:a16="http://schemas.microsoft.com/office/drawing/2014/main" id="{442A0FE3-B981-C549-CB9A-A28341C6DEAA}"/>
              </a:ext>
            </a:extLst>
          </p:cNvPr>
          <p:cNvPicPr>
            <a:picLocks noChangeAspect="1"/>
          </p:cNvPicPr>
          <p:nvPr/>
        </p:nvPicPr>
        <p:blipFill rotWithShape="1">
          <a:blip r:embed="rId4">
            <a:extLst>
              <a:ext uri="{28A0092B-C50C-407E-A947-70E740481C1C}">
                <a14:useLocalDpi xmlns:a14="http://schemas.microsoft.com/office/drawing/2010/main" val="0"/>
              </a:ext>
            </a:extLst>
          </a:blip>
          <a:srcRect l="8753" r="9908"/>
          <a:stretch/>
        </p:blipFill>
        <p:spPr>
          <a:xfrm>
            <a:off x="481800" y="2355174"/>
            <a:ext cx="2566199" cy="3165723"/>
          </a:xfrm>
          <a:prstGeom prst="rect">
            <a:avLst/>
          </a:prstGeom>
        </p:spPr>
      </p:pic>
    </p:spTree>
    <p:extLst>
      <p:ext uri="{BB962C8B-B14F-4D97-AF65-F5344CB8AC3E}">
        <p14:creationId xmlns:p14="http://schemas.microsoft.com/office/powerpoint/2010/main" val="1096252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E802A-D308-C791-2896-C920DE06EE9E}"/>
              </a:ext>
            </a:extLst>
          </p:cNvPr>
          <p:cNvSpPr>
            <a:spLocks noGrp="1"/>
          </p:cNvSpPr>
          <p:nvPr>
            <p:ph type="ctrTitle"/>
          </p:nvPr>
        </p:nvSpPr>
        <p:spPr>
          <a:xfrm>
            <a:off x="954980" y="927696"/>
            <a:ext cx="10753388" cy="2387600"/>
          </a:xfrm>
        </p:spPr>
        <p:txBody>
          <a:bodyPr>
            <a:normAutofit/>
          </a:bodyPr>
          <a:lstStyle/>
          <a:p>
            <a:r>
              <a:rPr lang="en-US" sz="4400" dirty="0"/>
              <a:t>The Skills and Economic Outcomes of Immigrant and U.S.-Born College Graduates</a:t>
            </a:r>
          </a:p>
        </p:txBody>
      </p:sp>
      <p:sp>
        <p:nvSpPr>
          <p:cNvPr id="3" name="Subtitle 2">
            <a:extLst>
              <a:ext uri="{FF2B5EF4-FFF2-40B4-BE49-F238E27FC236}">
                <a16:creationId xmlns:a16="http://schemas.microsoft.com/office/drawing/2014/main" id="{0F031A4E-0494-52C4-F0EE-34427F9AB8BB}"/>
              </a:ext>
            </a:extLst>
          </p:cNvPr>
          <p:cNvSpPr>
            <a:spLocks noGrp="1"/>
          </p:cNvSpPr>
          <p:nvPr>
            <p:ph type="subTitle" idx="1"/>
          </p:nvPr>
        </p:nvSpPr>
        <p:spPr>
          <a:xfrm>
            <a:off x="1602377" y="3914521"/>
            <a:ext cx="9144000" cy="1655762"/>
          </a:xfrm>
        </p:spPr>
        <p:txBody>
          <a:bodyPr>
            <a:normAutofit/>
          </a:bodyPr>
          <a:lstStyle/>
          <a:p>
            <a:r>
              <a:rPr lang="en-US" sz="2800" dirty="0">
                <a:solidFill>
                  <a:schemeClr val="tx1"/>
                </a:solidFill>
              </a:rPr>
              <a:t>Jeanne Batalova and Michael Fix</a:t>
            </a:r>
          </a:p>
        </p:txBody>
      </p:sp>
      <p:pic>
        <p:nvPicPr>
          <p:cNvPr id="12" name="Picture 11" descr="Logo&#10;&#10;Description automatically generated">
            <a:extLst>
              <a:ext uri="{FF2B5EF4-FFF2-40B4-BE49-F238E27FC236}">
                <a16:creationId xmlns:a16="http://schemas.microsoft.com/office/drawing/2014/main" id="{B8795B54-0A7B-B21B-6D74-B0AD55ECA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3055" y="5930304"/>
            <a:ext cx="1782353" cy="703270"/>
          </a:xfrm>
          <a:prstGeom prst="rect">
            <a:avLst/>
          </a:prstGeom>
        </p:spPr>
      </p:pic>
      <p:cxnSp>
        <p:nvCxnSpPr>
          <p:cNvPr id="4" name="Straight Connector 3">
            <a:extLst>
              <a:ext uri="{FF2B5EF4-FFF2-40B4-BE49-F238E27FC236}">
                <a16:creationId xmlns:a16="http://schemas.microsoft.com/office/drawing/2014/main" id="{58A5B6BD-815B-D980-C4F9-C2D881725F13}"/>
              </a:ext>
            </a:extLst>
          </p:cNvPr>
          <p:cNvCxnSpPr>
            <a:cxnSpLocks/>
          </p:cNvCxnSpPr>
          <p:nvPr/>
        </p:nvCxnSpPr>
        <p:spPr>
          <a:xfrm>
            <a:off x="4105101" y="1081849"/>
            <a:ext cx="3981797" cy="0"/>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D25A1B7A-7D4F-1446-5B63-2279CDF1608B}"/>
              </a:ext>
            </a:extLst>
          </p:cNvPr>
          <p:cNvSpPr txBox="1">
            <a:spLocks/>
          </p:cNvSpPr>
          <p:nvPr/>
        </p:nvSpPr>
        <p:spPr>
          <a:xfrm>
            <a:off x="1670231" y="492241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50000"/>
                    <a:lumOff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PIAAC Research Webinar Series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December 15, 2022</a:t>
            </a:r>
          </a:p>
        </p:txBody>
      </p:sp>
    </p:spTree>
    <p:extLst>
      <p:ext uri="{BB962C8B-B14F-4D97-AF65-F5344CB8AC3E}">
        <p14:creationId xmlns:p14="http://schemas.microsoft.com/office/powerpoint/2010/main" val="343101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09C0-EA60-BAC3-D197-E91BBFF382F0}"/>
              </a:ext>
            </a:extLst>
          </p:cNvPr>
          <p:cNvSpPr>
            <a:spLocks noGrp="1"/>
          </p:cNvSpPr>
          <p:nvPr>
            <p:ph type="title"/>
          </p:nvPr>
        </p:nvSpPr>
        <p:spPr/>
        <p:txBody>
          <a:bodyPr/>
          <a:lstStyle/>
          <a:p>
            <a:r>
              <a:rPr lang="en-US" dirty="0"/>
              <a:t>MPI Programs &amp; Initiatives</a:t>
            </a:r>
          </a:p>
        </p:txBody>
      </p:sp>
      <p:graphicFrame>
        <p:nvGraphicFramePr>
          <p:cNvPr id="19" name="Content Placeholder 2">
            <a:extLst>
              <a:ext uri="{FF2B5EF4-FFF2-40B4-BE49-F238E27FC236}">
                <a16:creationId xmlns:a16="http://schemas.microsoft.com/office/drawing/2014/main" id="{5A9D063A-837F-0FD1-3F15-FFEC235BE1DF}"/>
              </a:ext>
            </a:extLst>
          </p:cNvPr>
          <p:cNvGraphicFramePr>
            <a:graphicFrameLocks noGrp="1"/>
          </p:cNvGraphicFramePr>
          <p:nvPr>
            <p:ph idx="1"/>
          </p:nvPr>
        </p:nvGraphicFramePr>
        <p:xfrm>
          <a:off x="897577" y="168708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834DBCD4-FCDF-FBB9-2967-8F55FC5D385C}"/>
              </a:ext>
            </a:extLst>
          </p:cNvPr>
          <p:cNvSpPr>
            <a:spLocks noGrp="1"/>
          </p:cNvSpPr>
          <p:nvPr>
            <p:ph type="ftr" sz="quarter" idx="3"/>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2022 Migration Policy Institute</a:t>
            </a:r>
          </a:p>
        </p:txBody>
      </p:sp>
    </p:spTree>
    <p:extLst>
      <p:ext uri="{BB962C8B-B14F-4D97-AF65-F5344CB8AC3E}">
        <p14:creationId xmlns:p14="http://schemas.microsoft.com/office/powerpoint/2010/main" val="4001945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C57B-E1B5-16EB-6237-137F72FD583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60F8AF0-AFD5-3F36-F69A-A1CBC71218F4}"/>
              </a:ext>
            </a:extLst>
          </p:cNvPr>
          <p:cNvSpPr>
            <a:spLocks noGrp="1"/>
          </p:cNvSpPr>
          <p:nvPr>
            <p:ph idx="1"/>
          </p:nvPr>
        </p:nvSpPr>
        <p:spPr>
          <a:xfrm>
            <a:off x="838200" y="1529534"/>
            <a:ext cx="10515600" cy="4351338"/>
          </a:xfrm>
        </p:spPr>
        <p:txBody>
          <a:bodyPr vert="horz" lIns="91440" tIns="45720" rIns="91440" bIns="45720" rtlCol="0" anchor="t">
            <a:normAutofit/>
          </a:bodyPr>
          <a:lstStyle/>
          <a:p>
            <a:pPr>
              <a:lnSpc>
                <a:spcPct val="150000"/>
              </a:lnSpc>
            </a:pPr>
            <a:r>
              <a:rPr lang="en-US" dirty="0"/>
              <a:t>MPI’s Immigrant Skills &amp; Underutilization Research</a:t>
            </a:r>
          </a:p>
          <a:p>
            <a:pPr>
              <a:lnSpc>
                <a:spcPct val="150000"/>
              </a:lnSpc>
            </a:pPr>
            <a:r>
              <a:rPr lang="en-US" dirty="0"/>
              <a:t>Context: Demographic &amp; Labor Force Trends </a:t>
            </a:r>
          </a:p>
          <a:p>
            <a:pPr>
              <a:lnSpc>
                <a:spcPct val="150000"/>
              </a:lnSpc>
            </a:pPr>
            <a:r>
              <a:rPr lang="en-US" dirty="0">
                <a:cs typeface="Calibri"/>
              </a:rPr>
              <a:t>PIAAC Data: A Unique Analytical Lenses</a:t>
            </a:r>
          </a:p>
          <a:p>
            <a:pPr>
              <a:lnSpc>
                <a:spcPct val="150000"/>
              </a:lnSpc>
            </a:pPr>
            <a:r>
              <a:rPr lang="en-US" dirty="0">
                <a:cs typeface="Calibri"/>
              </a:rPr>
              <a:t>Key Findings</a:t>
            </a:r>
          </a:p>
          <a:p>
            <a:pPr>
              <a:lnSpc>
                <a:spcPct val="150000"/>
              </a:lnSpc>
            </a:pPr>
            <a:r>
              <a:rPr lang="en-US" dirty="0">
                <a:cs typeface="Calibri"/>
              </a:rPr>
              <a:t>Takeaways</a:t>
            </a:r>
          </a:p>
          <a:p>
            <a:pPr marL="0" indent="0">
              <a:lnSpc>
                <a:spcPct val="150000"/>
              </a:lnSpc>
              <a:buNone/>
            </a:pPr>
            <a:endParaRPr lang="en-US" dirty="0">
              <a:cs typeface="Calibri"/>
            </a:endParaRPr>
          </a:p>
          <a:p>
            <a:pPr>
              <a:lnSpc>
                <a:spcPct val="150000"/>
              </a:lnSpc>
            </a:pPr>
            <a:endParaRPr lang="en-US" dirty="0">
              <a:cs typeface="Calibri"/>
            </a:endParaRPr>
          </a:p>
        </p:txBody>
      </p:sp>
      <p:sp>
        <p:nvSpPr>
          <p:cNvPr id="8" name="Footer Placeholder 7">
            <a:extLst>
              <a:ext uri="{FF2B5EF4-FFF2-40B4-BE49-F238E27FC236}">
                <a16:creationId xmlns:a16="http://schemas.microsoft.com/office/drawing/2014/main" id="{C0BD6F65-87E2-756E-861C-EC533D54F69C}"/>
              </a:ext>
            </a:extLst>
          </p:cNvPr>
          <p:cNvSpPr>
            <a:spLocks noGrp="1"/>
          </p:cNvSpPr>
          <p:nvPr>
            <p:ph type="ftr" sz="quarter" idx="3"/>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2022 Migration Policy Institute</a:t>
            </a:r>
          </a:p>
        </p:txBody>
      </p:sp>
    </p:spTree>
    <p:extLst>
      <p:ext uri="{BB962C8B-B14F-4D97-AF65-F5344CB8AC3E}">
        <p14:creationId xmlns:p14="http://schemas.microsoft.com/office/powerpoint/2010/main" val="202010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A1DCE2CE-C49E-D635-BC1A-FF77B06F027D}"/>
              </a:ext>
            </a:extLst>
          </p:cNvPr>
          <p:cNvSpPr>
            <a:spLocks noGrp="1"/>
          </p:cNvSpPr>
          <p:nvPr>
            <p:ph type="title"/>
          </p:nvPr>
        </p:nvSpPr>
        <p:spPr>
          <a:xfrm>
            <a:off x="925298" y="2206625"/>
            <a:ext cx="4036334" cy="2387600"/>
          </a:xfrm>
        </p:spPr>
        <p:txBody>
          <a:bodyPr vert="horz" lIns="91440" tIns="45720" rIns="91440" bIns="45720" rtlCol="0" anchor="t">
            <a:normAutofit/>
          </a:bodyPr>
          <a:lstStyle/>
          <a:p>
            <a:r>
              <a:rPr lang="en-US" sz="4800" dirty="0"/>
              <a:t>MPI Skills &amp; Talent Framework</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 name="Picture 2" descr="A close up of a logo&#10;&#10;Description automatically generated">
            <a:extLst>
              <a:ext uri="{FF2B5EF4-FFF2-40B4-BE49-F238E27FC236}">
                <a16:creationId xmlns:a16="http://schemas.microsoft.com/office/drawing/2014/main" id="{057C739A-B26E-B0D3-DC6F-8BE4523855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3241" y="174194"/>
            <a:ext cx="6500926" cy="6500926"/>
          </a:xfrm>
          <a:prstGeom prst="rect">
            <a:avLst/>
          </a:prstGeom>
        </p:spPr>
      </p:pic>
      <p:sp>
        <p:nvSpPr>
          <p:cNvPr id="4" name="Footer Placeholder 3">
            <a:extLst>
              <a:ext uri="{FF2B5EF4-FFF2-40B4-BE49-F238E27FC236}">
                <a16:creationId xmlns:a16="http://schemas.microsoft.com/office/drawing/2014/main" id="{0B50D409-EC20-0491-3140-BD1FD888EB95}"/>
              </a:ext>
            </a:extLst>
          </p:cNvPr>
          <p:cNvSpPr>
            <a:spLocks noGrp="1"/>
          </p:cNvSpPr>
          <p:nvPr>
            <p:ph type="ftr" sz="quarter" idx="3"/>
          </p:nvPr>
        </p:nvSpPr>
        <p:spPr>
          <a:xfrm>
            <a:off x="1113809" y="6492240"/>
            <a:ext cx="376576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2022 Migration Policy Institute</a:t>
            </a:r>
          </a:p>
        </p:txBody>
      </p:sp>
    </p:spTree>
    <p:extLst>
      <p:ext uri="{BB962C8B-B14F-4D97-AF65-F5344CB8AC3E}">
        <p14:creationId xmlns:p14="http://schemas.microsoft.com/office/powerpoint/2010/main" val="3351762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C57B-E1B5-16EB-6237-137F72FD583C}"/>
              </a:ext>
            </a:extLst>
          </p:cNvPr>
          <p:cNvSpPr>
            <a:spLocks noGrp="1"/>
          </p:cNvSpPr>
          <p:nvPr>
            <p:ph type="title"/>
          </p:nvPr>
        </p:nvSpPr>
        <p:spPr/>
        <p:txBody>
          <a:bodyPr/>
          <a:lstStyle/>
          <a:p>
            <a:r>
              <a:rPr lang="en-US" dirty="0"/>
              <a:t>Demographic &amp; Labor Force Context</a:t>
            </a:r>
          </a:p>
        </p:txBody>
      </p:sp>
      <p:sp>
        <p:nvSpPr>
          <p:cNvPr id="3" name="Content Placeholder 2">
            <a:extLst>
              <a:ext uri="{FF2B5EF4-FFF2-40B4-BE49-F238E27FC236}">
                <a16:creationId xmlns:a16="http://schemas.microsoft.com/office/drawing/2014/main" id="{660F8AF0-AFD5-3F36-F69A-A1CBC71218F4}"/>
              </a:ext>
            </a:extLst>
          </p:cNvPr>
          <p:cNvSpPr>
            <a:spLocks noGrp="1"/>
          </p:cNvSpPr>
          <p:nvPr>
            <p:ph idx="1"/>
          </p:nvPr>
        </p:nvSpPr>
        <p:spPr>
          <a:xfrm>
            <a:off x="838200" y="1529534"/>
            <a:ext cx="10515600" cy="4351338"/>
          </a:xfrm>
        </p:spPr>
        <p:txBody>
          <a:bodyPr vert="horz" lIns="91440" tIns="45720" rIns="91440" bIns="45720" rtlCol="0" anchor="t">
            <a:normAutofit fontScale="92500" lnSpcReduction="10000"/>
          </a:bodyPr>
          <a:lstStyle/>
          <a:p>
            <a:pPr>
              <a:lnSpc>
                <a:spcPct val="150000"/>
              </a:lnSpc>
            </a:pPr>
            <a:r>
              <a:rPr lang="en-US" dirty="0"/>
              <a:t>Rising educational level of U.S. adults, including immigrants</a:t>
            </a:r>
          </a:p>
          <a:p>
            <a:pPr lvl="1">
              <a:lnSpc>
                <a:spcPct val="150000"/>
              </a:lnSpc>
            </a:pPr>
            <a:r>
              <a:rPr lang="en-US" dirty="0">
                <a:cs typeface="Calibri"/>
              </a:rPr>
              <a:t>Almost half of recently arrived immigrants have BA/higher</a:t>
            </a:r>
          </a:p>
          <a:p>
            <a:pPr>
              <a:lnSpc>
                <a:spcPct val="150000"/>
              </a:lnSpc>
            </a:pPr>
            <a:r>
              <a:rPr lang="en-US" dirty="0">
                <a:cs typeface="Calibri"/>
              </a:rPr>
              <a:t>Slower population growth, population aging, rising mortality among whites</a:t>
            </a:r>
          </a:p>
          <a:p>
            <a:pPr lvl="1">
              <a:lnSpc>
                <a:spcPct val="150000"/>
              </a:lnSpc>
            </a:pPr>
            <a:r>
              <a:rPr lang="en-US" dirty="0">
                <a:cs typeface="Calibri"/>
              </a:rPr>
              <a:t>Immigrant-origin population: a key driver of U.S. labor force</a:t>
            </a:r>
          </a:p>
          <a:p>
            <a:pPr>
              <a:lnSpc>
                <a:spcPct val="150000"/>
              </a:lnSpc>
            </a:pPr>
            <a:r>
              <a:rPr lang="en-US" dirty="0">
                <a:cs typeface="Calibri"/>
              </a:rPr>
              <a:t>Growing racial and ethnic diversity</a:t>
            </a:r>
          </a:p>
          <a:p>
            <a:pPr>
              <a:lnSpc>
                <a:spcPct val="150000"/>
              </a:lnSpc>
            </a:pPr>
            <a:r>
              <a:rPr lang="en-US" dirty="0">
                <a:cs typeface="Calibri"/>
              </a:rPr>
              <a:t>Brain waste: 2 million underemployed college-educated immigrants</a:t>
            </a:r>
          </a:p>
          <a:p>
            <a:pPr lvl="1">
              <a:lnSpc>
                <a:spcPct val="150000"/>
              </a:lnSpc>
            </a:pPr>
            <a:r>
              <a:rPr lang="en-US" dirty="0">
                <a:cs typeface="Calibri"/>
              </a:rPr>
              <a:t>Cost: $40B in lost wages; $10B in lost taxes</a:t>
            </a:r>
          </a:p>
          <a:p>
            <a:pPr>
              <a:lnSpc>
                <a:spcPct val="150000"/>
              </a:lnSpc>
            </a:pPr>
            <a:endParaRPr lang="en-US" dirty="0">
              <a:cs typeface="Calibri"/>
            </a:endParaRPr>
          </a:p>
        </p:txBody>
      </p:sp>
      <p:sp>
        <p:nvSpPr>
          <p:cNvPr id="8" name="Footer Placeholder 7">
            <a:extLst>
              <a:ext uri="{FF2B5EF4-FFF2-40B4-BE49-F238E27FC236}">
                <a16:creationId xmlns:a16="http://schemas.microsoft.com/office/drawing/2014/main" id="{C0BD6F65-87E2-756E-861C-EC533D54F69C}"/>
              </a:ext>
            </a:extLst>
          </p:cNvPr>
          <p:cNvSpPr>
            <a:spLocks noGrp="1"/>
          </p:cNvSpPr>
          <p:nvPr>
            <p:ph type="ftr" sz="quarter" idx="3"/>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2022 Migration Policy Institute</a:t>
            </a:r>
          </a:p>
        </p:txBody>
      </p:sp>
    </p:spTree>
    <p:extLst>
      <p:ext uri="{BB962C8B-B14F-4D97-AF65-F5344CB8AC3E}">
        <p14:creationId xmlns:p14="http://schemas.microsoft.com/office/powerpoint/2010/main" val="175481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C57B-E1B5-16EB-6237-137F72FD583C}"/>
              </a:ext>
            </a:extLst>
          </p:cNvPr>
          <p:cNvSpPr>
            <a:spLocks noGrp="1"/>
          </p:cNvSpPr>
          <p:nvPr>
            <p:ph type="title"/>
          </p:nvPr>
        </p:nvSpPr>
        <p:spPr/>
        <p:txBody>
          <a:bodyPr/>
          <a:lstStyle/>
          <a:p>
            <a:r>
              <a:rPr lang="en-US" dirty="0"/>
              <a:t>PIAAC Data &amp; Study Population</a:t>
            </a:r>
          </a:p>
        </p:txBody>
      </p:sp>
      <p:sp>
        <p:nvSpPr>
          <p:cNvPr id="3" name="Content Placeholder 2">
            <a:extLst>
              <a:ext uri="{FF2B5EF4-FFF2-40B4-BE49-F238E27FC236}">
                <a16:creationId xmlns:a16="http://schemas.microsoft.com/office/drawing/2014/main" id="{660F8AF0-AFD5-3F36-F69A-A1CBC71218F4}"/>
              </a:ext>
            </a:extLst>
          </p:cNvPr>
          <p:cNvSpPr>
            <a:spLocks noGrp="1"/>
          </p:cNvSpPr>
          <p:nvPr>
            <p:ph idx="1"/>
          </p:nvPr>
        </p:nvSpPr>
        <p:spPr>
          <a:xfrm>
            <a:off x="838200" y="1529534"/>
            <a:ext cx="10515600" cy="4351338"/>
          </a:xfrm>
        </p:spPr>
        <p:txBody>
          <a:bodyPr vert="horz" lIns="91440" tIns="45720" rIns="91440" bIns="45720" rtlCol="0" anchor="t">
            <a:normAutofit/>
          </a:bodyPr>
          <a:lstStyle/>
          <a:p>
            <a:pPr>
              <a:lnSpc>
                <a:spcPct val="150000"/>
              </a:lnSpc>
            </a:pPr>
            <a:r>
              <a:rPr lang="en-US" dirty="0"/>
              <a:t>Study motivation</a:t>
            </a:r>
          </a:p>
          <a:p>
            <a:pPr>
              <a:lnSpc>
                <a:spcPct val="150000"/>
              </a:lnSpc>
            </a:pPr>
            <a:r>
              <a:rPr lang="en-US" dirty="0"/>
              <a:t>PIAAC data (2012/2014/2017): A unique data source</a:t>
            </a:r>
          </a:p>
          <a:p>
            <a:pPr lvl="1">
              <a:lnSpc>
                <a:spcPct val="150000"/>
              </a:lnSpc>
            </a:pPr>
            <a:r>
              <a:rPr lang="en-US" dirty="0"/>
              <a:t>Direct cognitive skills assessment</a:t>
            </a:r>
          </a:p>
          <a:p>
            <a:pPr lvl="1">
              <a:lnSpc>
                <a:spcPct val="150000"/>
              </a:lnSpc>
            </a:pPr>
            <a:r>
              <a:rPr lang="en-US" dirty="0"/>
              <a:t>Economic outcomes, incl. job quality </a:t>
            </a:r>
          </a:p>
          <a:p>
            <a:pPr>
              <a:lnSpc>
                <a:spcPct val="150000"/>
              </a:lnSpc>
            </a:pPr>
            <a:r>
              <a:rPr lang="en-US" dirty="0"/>
              <a:t>Study population</a:t>
            </a:r>
          </a:p>
          <a:p>
            <a:pPr lvl="1">
              <a:lnSpc>
                <a:spcPct val="150000"/>
              </a:lnSpc>
            </a:pPr>
            <a:r>
              <a:rPr lang="en-US" dirty="0"/>
              <a:t>Adults ages 25-65 with at least a bachelor’s degree </a:t>
            </a:r>
          </a:p>
          <a:p>
            <a:pPr>
              <a:lnSpc>
                <a:spcPct val="150000"/>
              </a:lnSpc>
            </a:pPr>
            <a:endParaRPr lang="en-US" dirty="0"/>
          </a:p>
        </p:txBody>
      </p:sp>
      <p:sp>
        <p:nvSpPr>
          <p:cNvPr id="8" name="Footer Placeholder 7">
            <a:extLst>
              <a:ext uri="{FF2B5EF4-FFF2-40B4-BE49-F238E27FC236}">
                <a16:creationId xmlns:a16="http://schemas.microsoft.com/office/drawing/2014/main" id="{C0BD6F65-87E2-756E-861C-EC533D54F69C}"/>
              </a:ext>
            </a:extLst>
          </p:cNvPr>
          <p:cNvSpPr>
            <a:spLocks noGrp="1"/>
          </p:cNvSpPr>
          <p:nvPr>
            <p:ph type="ftr" sz="quarter" idx="3"/>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2022 Migration Policy Institute</a:t>
            </a:r>
          </a:p>
        </p:txBody>
      </p:sp>
    </p:spTree>
    <p:extLst>
      <p:ext uri="{BB962C8B-B14F-4D97-AF65-F5344CB8AC3E}">
        <p14:creationId xmlns:p14="http://schemas.microsoft.com/office/powerpoint/2010/main" val="412541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C57B-E1B5-16EB-6237-137F72FD583C}"/>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660F8AF0-AFD5-3F36-F69A-A1CBC71218F4}"/>
              </a:ext>
            </a:extLst>
          </p:cNvPr>
          <p:cNvSpPr>
            <a:spLocks noGrp="1"/>
          </p:cNvSpPr>
          <p:nvPr>
            <p:ph idx="1"/>
          </p:nvPr>
        </p:nvSpPr>
        <p:spPr>
          <a:xfrm>
            <a:off x="838200" y="1529534"/>
            <a:ext cx="10515600" cy="4351338"/>
          </a:xfrm>
        </p:spPr>
        <p:txBody>
          <a:bodyPr vert="horz" lIns="91440" tIns="45720" rIns="91440" bIns="45720" rtlCol="0" anchor="t">
            <a:normAutofit/>
          </a:bodyPr>
          <a:lstStyle/>
          <a:p>
            <a:pPr>
              <a:lnSpc>
                <a:spcPct val="150000"/>
              </a:lnSpc>
            </a:pPr>
            <a:r>
              <a:rPr lang="en-US" dirty="0"/>
              <a:t>What are the demographic and educational characteristics, cognitive skills, and labor market outcomes of college-educated adults? </a:t>
            </a:r>
          </a:p>
          <a:p>
            <a:pPr>
              <a:lnSpc>
                <a:spcPct val="150000"/>
              </a:lnSpc>
            </a:pPr>
            <a:r>
              <a:rPr lang="en-US" dirty="0"/>
              <a:t>What is the relationship between the economic integration outcomes of college-educated graduates and their cognitive skills? </a:t>
            </a:r>
          </a:p>
          <a:p>
            <a:pPr>
              <a:lnSpc>
                <a:spcPct val="150000"/>
              </a:lnSpc>
            </a:pPr>
            <a:r>
              <a:rPr lang="en-US" dirty="0"/>
              <a:t>How do the relationships between the skills and economic integration outcomes vary by immigrants’ characteristics?</a:t>
            </a:r>
          </a:p>
        </p:txBody>
      </p:sp>
      <p:sp>
        <p:nvSpPr>
          <p:cNvPr id="8" name="Footer Placeholder 7">
            <a:extLst>
              <a:ext uri="{FF2B5EF4-FFF2-40B4-BE49-F238E27FC236}">
                <a16:creationId xmlns:a16="http://schemas.microsoft.com/office/drawing/2014/main" id="{C0BD6F65-87E2-756E-861C-EC533D54F69C}"/>
              </a:ext>
            </a:extLst>
          </p:cNvPr>
          <p:cNvSpPr>
            <a:spLocks noGrp="1"/>
          </p:cNvSpPr>
          <p:nvPr>
            <p:ph type="ftr" sz="quarter" idx="3"/>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2022 Migration Policy Institute</a:t>
            </a:r>
          </a:p>
        </p:txBody>
      </p:sp>
    </p:spTree>
    <p:extLst>
      <p:ext uri="{BB962C8B-B14F-4D97-AF65-F5344CB8AC3E}">
        <p14:creationId xmlns:p14="http://schemas.microsoft.com/office/powerpoint/2010/main" val="819908631"/>
      </p:ext>
    </p:extLst>
  </p:cSld>
  <p:clrMapOvr>
    <a:masterClrMapping/>
  </p:clrMapOvr>
</p:sld>
</file>

<file path=ppt/theme/theme1.xml><?xml version="1.0" encoding="utf-8"?>
<a:theme xmlns:a="http://schemas.openxmlformats.org/drawingml/2006/main" name="AIR 2021 Dark">
  <a:themeElements>
    <a:clrScheme name="GMMB-SwapCement for Light Sage">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IR-PPT-Widescreen-LightAndDark-050321-ed.potx" id="{5BB15464-3850-4375-AFF6-209A39D444C4}" vid="{3A8D7738-196B-4075-8DBF-0EEA581E8D4B}"/>
    </a:ext>
  </a:extLst>
</a:theme>
</file>

<file path=ppt/theme/theme2.xml><?xml version="1.0" encoding="utf-8"?>
<a:theme xmlns:a="http://schemas.openxmlformats.org/drawingml/2006/main" name="AIR 2021-Light">
  <a:themeElements>
    <a:clrScheme name="GMMB-SwapCement for Light Sage">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IR-PPT-Widescreen-LightAndDark-050321-ed.potx" id="{5BB15464-3850-4375-AFF6-209A39D444C4}" vid="{B8810A3F-12B6-41A0-A667-593BEF48D8EA}"/>
    </a:ext>
  </a:extLst>
</a:theme>
</file>

<file path=ppt/theme/theme3.xml><?xml version="1.0" encoding="utf-8"?>
<a:theme xmlns:a="http://schemas.openxmlformats.org/drawingml/2006/main" name="Office Theme">
  <a:themeElements>
    <a:clrScheme name="Custom 3">
      <a:dk1>
        <a:sysClr val="windowText" lastClr="000000"/>
      </a:dk1>
      <a:lt1>
        <a:srgbClr val="FFFFFF"/>
      </a:lt1>
      <a:dk2>
        <a:srgbClr val="037788"/>
      </a:dk2>
      <a:lt2>
        <a:srgbClr val="FFFFFF"/>
      </a:lt2>
      <a:accent1>
        <a:srgbClr val="E08A4F"/>
      </a:accent1>
      <a:accent2>
        <a:srgbClr val="5E346D"/>
      </a:accent2>
      <a:accent3>
        <a:srgbClr val="C4C14E"/>
      </a:accent3>
      <a:accent4>
        <a:srgbClr val="A9DBDB"/>
      </a:accent4>
      <a:accent5>
        <a:srgbClr val="6C6189"/>
      </a:accent5>
      <a:accent6>
        <a:srgbClr val="2F6089"/>
      </a:accent6>
      <a:hlink>
        <a:srgbClr val="5E346D"/>
      </a:hlink>
      <a:folHlink>
        <a:srgbClr val="646464"/>
      </a:folHlink>
    </a:clrScheme>
    <a:fontScheme name="MPI PPT Fonts">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6" ma:contentTypeDescription="Create a new document." ma:contentTypeScope="" ma:versionID="33a2f0e970c1f1f7284791e5b3d05a95">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e07e471011a738a4f6465600afdf4a31"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00000000-0000-0000-0000-000000000000</TermId>
        </TermInfo>
      </Term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F7723322-C319-47EC-802A-30901423C8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AC94F-0CB7-47E2-B1CC-A0F105248E94}">
  <ds:schemaRefs>
    <ds:schemaRef ds:uri="60b788f9-dbc8-42fd-99f2-081ed83a52df"/>
    <ds:schemaRef ds:uri="http://schemas.openxmlformats.org/package/2006/metadata/core-properties"/>
    <ds:schemaRef ds:uri="http://schemas.microsoft.com/office/2006/documentManagement/types"/>
    <ds:schemaRef ds:uri="http://purl.org/dc/terms/"/>
    <ds:schemaRef ds:uri="http://www.w3.org/XML/1998/namespace"/>
    <ds:schemaRef ds:uri="http://schemas.microsoft.com/office/infopath/2007/PartnerControls"/>
    <ds:schemaRef ds:uri="http://purl.org/dc/dcmitype/"/>
    <ds:schemaRef ds:uri="3c8d6406-deae-4a0d-a95e-fe53ed4a1ace"/>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AIR-PPT-Widescreen-Light-Dark-Final-050421</Template>
  <TotalTime>5007</TotalTime>
  <Words>1979</Words>
  <Application>Microsoft Office PowerPoint</Application>
  <PresentationFormat>Widescreen</PresentationFormat>
  <Paragraphs>224</Paragraphs>
  <Slides>22</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Arial</vt:lpstr>
      <vt:lpstr>Arial Narrow</vt:lpstr>
      <vt:lpstr>Calibri</vt:lpstr>
      <vt:lpstr>Calibri (headings)</vt:lpstr>
      <vt:lpstr>Cambria</vt:lpstr>
      <vt:lpstr>Neuton</vt:lpstr>
      <vt:lpstr>Times New Roman</vt:lpstr>
      <vt:lpstr>AIR 2021 Dark</vt:lpstr>
      <vt:lpstr>AIR 2021-Light</vt:lpstr>
      <vt:lpstr>Office Theme</vt:lpstr>
      <vt:lpstr>The Importance of Skills and Qualifications for College-Educated Immigrants’ Economic Integration</vt:lpstr>
      <vt:lpstr>The Importance of Skills and Qualifications for College-Educated Immigrants’ Economic Integration</vt:lpstr>
      <vt:lpstr>The Skills and Economic Outcomes of Immigrant and U.S.-Born College Graduates</vt:lpstr>
      <vt:lpstr>MPI Programs &amp; Initiatives</vt:lpstr>
      <vt:lpstr>Agenda</vt:lpstr>
      <vt:lpstr>MPI Skills &amp; Talent Framework</vt:lpstr>
      <vt:lpstr>Demographic &amp; Labor Force Context</vt:lpstr>
      <vt:lpstr>PIAAC Data &amp; Study Population</vt:lpstr>
      <vt:lpstr>Research Questions</vt:lpstr>
      <vt:lpstr>Immigrants Are More Racially and Ethnically Diverse</vt:lpstr>
      <vt:lpstr>Immigrants Are More Likely to Have Advanced Degrees and Major in STEM</vt:lpstr>
      <vt:lpstr>Key Terms’ Definitions</vt:lpstr>
      <vt:lpstr>Cognitive Skills: Immigrants Lag Behind</vt:lpstr>
      <vt:lpstr>Economic Outcomes: Immigrants Fare Well</vt:lpstr>
      <vt:lpstr>Job Quality: Immigrants Fare Well</vt:lpstr>
      <vt:lpstr>Quick Summary Takeaways</vt:lpstr>
      <vt:lpstr>Policy Interventions</vt:lpstr>
      <vt:lpstr>Change in the Air: Promising Examples</vt:lpstr>
      <vt:lpstr>Additional Resources</vt:lpstr>
      <vt:lpstr>Contact Us</vt:lpstr>
      <vt:lpstr>PowerPoint Presentation</vt:lpstr>
      <vt:lpstr>The Importance of Skills and Qualifications for College-Educated Immigrants’ Economic Integration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subject/>
  <dc:creator>Frank</dc:creator>
  <cp:keywords>Add appropriate tags for accessibility</cp:keywords>
  <cp:lastModifiedBy>Lesniak, Alexandra</cp:lastModifiedBy>
  <cp:revision>32</cp:revision>
  <cp:lastPrinted>2017-10-19T00:36:21Z</cp:lastPrinted>
  <dcterms:created xsi:type="dcterms:W3CDTF">2021-05-19T15:21:59Z</dcterms:created>
  <dcterms:modified xsi:type="dcterms:W3CDTF">2022-12-15T20:42:19Z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