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6.xml" ContentType="application/vnd.openxmlformats-officedocument.themeOverrid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7.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8.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9.xml" ContentType="application/vnd.openxmlformats-officedocument.themeOverride+xml"/>
  <Override PartName="/ppt/notesSlides/notesSlide9.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0.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1.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3.xml" ContentType="application/vnd.openxmlformats-officedocument.themeOverr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4.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5.xml" ContentType="application/vnd.openxmlformats-officedocument.themeOverride+xml"/>
  <Override PartName="/ppt/notesSlides/notesSlide12.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6.xml" ContentType="application/vnd.openxmlformats-officedocument.themeOverr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7.xml" ContentType="application/vnd.openxmlformats-officedocument.themeOverr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18.xml" ContentType="application/vnd.openxmlformats-officedocument.themeOverride+xml"/>
  <Override PartName="/ppt/notesSlides/notesSlide13.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theme/themeOverride19.xml" ContentType="application/vnd.openxmlformats-officedocument.themeOverr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theme/themeOverride20.xml" ContentType="application/vnd.openxmlformats-officedocument.themeOverr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theme/themeOverride21.xml" ContentType="application/vnd.openxmlformats-officedocument.themeOverride+xml"/>
  <Override PartName="/ppt/notesSlides/notesSlide14.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theme/themeOverride22.xml" ContentType="application/vnd.openxmlformats-officedocument.themeOverr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theme/themeOverride23.xml" ContentType="application/vnd.openxmlformats-officedocument.themeOverride+xml"/>
  <Override PartName="/ppt/drawings/drawing1.xml" ContentType="application/vnd.openxmlformats-officedocument.drawingml.chartshapes+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theme/themeOverride24.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theme/themeOverride25.xml" ContentType="application/vnd.openxmlformats-officedocument.themeOverr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theme/themeOverride26.xml" ContentType="application/vnd.openxmlformats-officedocument.themeOverr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theme/themeOverride27.xml" ContentType="application/vnd.openxmlformats-officedocument.themeOverride+xml"/>
  <Override PartName="/ppt/notesSlides/notesSlide17.xml" ContentType="application/vnd.openxmlformats-officedocument.presentationml.notesSl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theme/themeOverride28.xml" ContentType="application/vnd.openxmlformats-officedocument.themeOverr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theme/themeOverride29.xml" ContentType="application/vnd.openxmlformats-officedocument.themeOverr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theme/themeOverride30.xml" ContentType="application/vnd.openxmlformats-officedocument.themeOverride+xml"/>
  <Override PartName="/ppt/notesSlides/notesSlide18.xml" ContentType="application/vnd.openxmlformats-officedocument.presentationml.notesSlid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theme/themeOverride31.xml" ContentType="application/vnd.openxmlformats-officedocument.themeOverrid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theme/themeOverride32.xml" ContentType="application/vnd.openxmlformats-officedocument.themeOverrid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theme/themeOverride33.xml" ContentType="application/vnd.openxmlformats-officedocument.themeOverride+xml"/>
  <Override PartName="/ppt/notesSlides/notesSlide19.xml" ContentType="application/vnd.openxmlformats-officedocument.presentationml.notesSlid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theme/themeOverride34.xml" ContentType="application/vnd.openxmlformats-officedocument.themeOverrid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theme/themeOverride35.xml" ContentType="application/vnd.openxmlformats-officedocument.themeOverrid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theme/themeOverride36.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theme/themeOverride37.xml" ContentType="application/vnd.openxmlformats-officedocument.themeOverride+xml"/>
  <Override PartName="/ppt/notesSlides/notesSlide24.xml" ContentType="application/vnd.openxmlformats-officedocument.presentationml.notesSlid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theme/themeOverride38.xml" ContentType="application/vnd.openxmlformats-officedocument.themeOverride+xml"/>
  <Override PartName="/ppt/charts/chart40.xml" ContentType="application/vnd.openxmlformats-officedocument.drawingml.chart+xml"/>
  <Override PartName="/ppt/charts/style40.xml" ContentType="application/vnd.ms-office.chartstyle+xml"/>
  <Override PartName="/ppt/charts/colors40.xml" ContentType="application/vnd.ms-office.chartcolorstyle+xml"/>
  <Override PartName="/ppt/theme/themeOverride39.xml" ContentType="application/vnd.openxmlformats-officedocument.themeOverride+xml"/>
  <Override PartName="/ppt/charts/chart41.xml" ContentType="application/vnd.openxmlformats-officedocument.drawingml.chart+xml"/>
  <Override PartName="/ppt/charts/style41.xml" ContentType="application/vnd.ms-office.chartstyle+xml"/>
  <Override PartName="/ppt/charts/colors41.xml" ContentType="application/vnd.ms-office.chartcolorstyle+xml"/>
  <Override PartName="/ppt/theme/themeOverride40.xml" ContentType="application/vnd.openxmlformats-officedocument.themeOverride+xml"/>
  <Override PartName="/ppt/notesSlides/notesSlide25.xml" ContentType="application/vnd.openxmlformats-officedocument.presentationml.notesSlide+xml"/>
  <Override PartName="/ppt/charts/chart42.xml" ContentType="application/vnd.openxmlformats-officedocument.drawingml.chart+xml"/>
  <Override PartName="/ppt/charts/style42.xml" ContentType="application/vnd.ms-office.chartstyle+xml"/>
  <Override PartName="/ppt/charts/colors42.xml" ContentType="application/vnd.ms-office.chartcolorstyle+xml"/>
  <Override PartName="/ppt/theme/themeOverride41.xml" ContentType="application/vnd.openxmlformats-officedocument.themeOverride+xml"/>
  <Override PartName="/ppt/charts/chart43.xml" ContentType="application/vnd.openxmlformats-officedocument.drawingml.chart+xml"/>
  <Override PartName="/ppt/charts/style43.xml" ContentType="application/vnd.ms-office.chartstyle+xml"/>
  <Override PartName="/ppt/charts/colors43.xml" ContentType="application/vnd.ms-office.chartcolorstyle+xml"/>
  <Override PartName="/ppt/theme/themeOverride42.xml" ContentType="application/vnd.openxmlformats-officedocument.themeOverride+xml"/>
  <Override PartName="/ppt/charts/chart44.xml" ContentType="application/vnd.openxmlformats-officedocument.drawingml.chart+xml"/>
  <Override PartName="/ppt/charts/style44.xml" ContentType="application/vnd.ms-office.chartstyle+xml"/>
  <Override PartName="/ppt/charts/colors44.xml" ContentType="application/vnd.ms-office.chartcolorstyle+xml"/>
  <Override PartName="/ppt/theme/themeOverride43.xml" ContentType="application/vnd.openxmlformats-officedocument.themeOverride+xml"/>
  <Override PartName="/ppt/notesSlides/notesSlide26.xml" ContentType="application/vnd.openxmlformats-officedocument.presentationml.notesSlide+xml"/>
  <Override PartName="/ppt/charts/chart45.xml" ContentType="application/vnd.openxmlformats-officedocument.drawingml.chart+xml"/>
  <Override PartName="/ppt/charts/style45.xml" ContentType="application/vnd.ms-office.chartstyle+xml"/>
  <Override PartName="/ppt/charts/colors45.xml" ContentType="application/vnd.ms-office.chartcolorstyle+xml"/>
  <Override PartName="/ppt/theme/themeOverride44.xml" ContentType="application/vnd.openxmlformats-officedocument.themeOverride+xml"/>
  <Override PartName="/ppt/charts/chart46.xml" ContentType="application/vnd.openxmlformats-officedocument.drawingml.chart+xml"/>
  <Override PartName="/ppt/charts/style46.xml" ContentType="application/vnd.ms-office.chartstyle+xml"/>
  <Override PartName="/ppt/charts/colors46.xml" ContentType="application/vnd.ms-office.chartcolorstyle+xml"/>
  <Override PartName="/ppt/theme/themeOverride45.xml" ContentType="application/vnd.openxmlformats-officedocument.themeOverride+xml"/>
  <Override PartName="/ppt/charts/chart47.xml" ContentType="application/vnd.openxmlformats-officedocument.drawingml.chart+xml"/>
  <Override PartName="/ppt/charts/style47.xml" ContentType="application/vnd.ms-office.chartstyle+xml"/>
  <Override PartName="/ppt/charts/colors47.xml" ContentType="application/vnd.ms-office.chartcolorstyle+xml"/>
  <Override PartName="/ppt/theme/themeOverride46.xml" ContentType="application/vnd.openxmlformats-officedocument.themeOverride+xml"/>
  <Override PartName="/ppt/notesSlides/notesSlide27.xml" ContentType="application/vnd.openxmlformats-officedocument.presentationml.notesSlide+xml"/>
  <Override PartName="/ppt/charts/chart48.xml" ContentType="application/vnd.openxmlformats-officedocument.drawingml.chart+xml"/>
  <Override PartName="/ppt/charts/style48.xml" ContentType="application/vnd.ms-office.chartstyle+xml"/>
  <Override PartName="/ppt/charts/colors48.xml" ContentType="application/vnd.ms-office.chartcolorstyle+xml"/>
  <Override PartName="/ppt/theme/themeOverride47.xml" ContentType="application/vnd.openxmlformats-officedocument.themeOverride+xml"/>
  <Override PartName="/ppt/charts/chart49.xml" ContentType="application/vnd.openxmlformats-officedocument.drawingml.chart+xml"/>
  <Override PartName="/ppt/charts/style49.xml" ContentType="application/vnd.ms-office.chartstyle+xml"/>
  <Override PartName="/ppt/charts/colors49.xml" ContentType="application/vnd.ms-office.chartcolorstyle+xml"/>
  <Override PartName="/ppt/theme/themeOverride48.xml" ContentType="application/vnd.openxmlformats-officedocument.themeOverride+xml"/>
  <Override PartName="/ppt/charts/chart50.xml" ContentType="application/vnd.openxmlformats-officedocument.drawingml.chart+xml"/>
  <Override PartName="/ppt/charts/style50.xml" ContentType="application/vnd.ms-office.chartstyle+xml"/>
  <Override PartName="/ppt/charts/colors50.xml" ContentType="application/vnd.ms-office.chartcolorstyle+xml"/>
  <Override PartName="/ppt/theme/themeOverride49.xml" ContentType="application/vnd.openxmlformats-officedocument.themeOverride+xml"/>
  <Override PartName="/ppt/notesSlides/notesSlide28.xml" ContentType="application/vnd.openxmlformats-officedocument.presentationml.notesSlide+xml"/>
  <Override PartName="/ppt/charts/chart51.xml" ContentType="application/vnd.openxmlformats-officedocument.drawingml.chart+xml"/>
  <Override PartName="/ppt/charts/style51.xml" ContentType="application/vnd.ms-office.chartstyle+xml"/>
  <Override PartName="/ppt/charts/colors51.xml" ContentType="application/vnd.ms-office.chartcolorstyle+xml"/>
  <Override PartName="/ppt/theme/themeOverride50.xml" ContentType="application/vnd.openxmlformats-officedocument.themeOverride+xml"/>
  <Override PartName="/ppt/charts/chart52.xml" ContentType="application/vnd.openxmlformats-officedocument.drawingml.chart+xml"/>
  <Override PartName="/ppt/charts/style52.xml" ContentType="application/vnd.ms-office.chartstyle+xml"/>
  <Override PartName="/ppt/charts/colors52.xml" ContentType="application/vnd.ms-office.chartcolorstyle+xml"/>
  <Override PartName="/ppt/theme/themeOverride51.xml" ContentType="application/vnd.openxmlformats-officedocument.themeOverride+xml"/>
  <Override PartName="/ppt/charts/chart53.xml" ContentType="application/vnd.openxmlformats-officedocument.drawingml.chart+xml"/>
  <Override PartName="/ppt/charts/style53.xml" ContentType="application/vnd.ms-office.chartstyle+xml"/>
  <Override PartName="/ppt/charts/colors53.xml" ContentType="application/vnd.ms-office.chartcolorstyle+xml"/>
  <Override PartName="/ppt/theme/themeOverride52.xml" ContentType="application/vnd.openxmlformats-officedocument.themeOverride+xml"/>
  <Override PartName="/ppt/notesSlides/notesSlide29.xml" ContentType="application/vnd.openxmlformats-officedocument.presentationml.notesSlide+xml"/>
  <Override PartName="/ppt/charts/chart54.xml" ContentType="application/vnd.openxmlformats-officedocument.drawingml.chart+xml"/>
  <Override PartName="/ppt/charts/style54.xml" ContentType="application/vnd.ms-office.chartstyle+xml"/>
  <Override PartName="/ppt/charts/colors54.xml" ContentType="application/vnd.ms-office.chartcolorstyle+xml"/>
  <Override PartName="/ppt/theme/themeOverride53.xml" ContentType="application/vnd.openxmlformats-officedocument.themeOverride+xml"/>
  <Override PartName="/ppt/charts/chart55.xml" ContentType="application/vnd.openxmlformats-officedocument.drawingml.chart+xml"/>
  <Override PartName="/ppt/charts/style55.xml" ContentType="application/vnd.ms-office.chartstyle+xml"/>
  <Override PartName="/ppt/charts/colors55.xml" ContentType="application/vnd.ms-office.chartcolorstyle+xml"/>
  <Override PartName="/ppt/theme/themeOverride54.xml" ContentType="application/vnd.openxmlformats-officedocument.themeOverride+xml"/>
  <Override PartName="/ppt/charts/chart56.xml" ContentType="application/vnd.openxmlformats-officedocument.drawingml.chart+xml"/>
  <Override PartName="/ppt/charts/style56.xml" ContentType="application/vnd.ms-office.chartstyle+xml"/>
  <Override PartName="/ppt/charts/colors56.xml" ContentType="application/vnd.ms-office.chartcolorstyle+xml"/>
  <Override PartName="/ppt/theme/themeOverride55.xml" ContentType="application/vnd.openxmlformats-officedocument.themeOverride+xml"/>
  <Override PartName="/ppt/notesSlides/notesSlide30.xml" ContentType="application/vnd.openxmlformats-officedocument.presentationml.notesSlide+xml"/>
  <Override PartName="/ppt/charts/chart57.xml" ContentType="application/vnd.openxmlformats-officedocument.drawingml.chart+xml"/>
  <Override PartName="/ppt/charts/style57.xml" ContentType="application/vnd.ms-office.chartstyle+xml"/>
  <Override PartName="/ppt/charts/colors57.xml" ContentType="application/vnd.ms-office.chartcolorstyle+xml"/>
  <Override PartName="/ppt/theme/themeOverride56.xml" ContentType="application/vnd.openxmlformats-officedocument.themeOverride+xml"/>
  <Override PartName="/ppt/charts/chart58.xml" ContentType="application/vnd.openxmlformats-officedocument.drawingml.chart+xml"/>
  <Override PartName="/ppt/charts/style58.xml" ContentType="application/vnd.ms-office.chartstyle+xml"/>
  <Override PartName="/ppt/charts/colors58.xml" ContentType="application/vnd.ms-office.chartcolorstyle+xml"/>
  <Override PartName="/ppt/theme/themeOverride57.xml" ContentType="application/vnd.openxmlformats-officedocument.themeOverride+xml"/>
  <Override PartName="/ppt/charts/chart59.xml" ContentType="application/vnd.openxmlformats-officedocument.drawingml.chart+xml"/>
  <Override PartName="/ppt/charts/style59.xml" ContentType="application/vnd.ms-office.chartstyle+xml"/>
  <Override PartName="/ppt/charts/colors59.xml" ContentType="application/vnd.ms-office.chartcolorstyle+xml"/>
  <Override PartName="/ppt/theme/themeOverride58.xml" ContentType="application/vnd.openxmlformats-officedocument.themeOverride+xml"/>
  <Override PartName="/ppt/notesSlides/notesSlide31.xml" ContentType="application/vnd.openxmlformats-officedocument.presentationml.notesSlide+xml"/>
  <Override PartName="/ppt/charts/chart60.xml" ContentType="application/vnd.openxmlformats-officedocument.drawingml.chart+xml"/>
  <Override PartName="/ppt/charts/style60.xml" ContentType="application/vnd.ms-office.chartstyle+xml"/>
  <Override PartName="/ppt/charts/colors60.xml" ContentType="application/vnd.ms-office.chartcolorstyle+xml"/>
  <Override PartName="/ppt/theme/themeOverride59.xml" ContentType="application/vnd.openxmlformats-officedocument.themeOverride+xml"/>
  <Override PartName="/ppt/charts/chart61.xml" ContentType="application/vnd.openxmlformats-officedocument.drawingml.chart+xml"/>
  <Override PartName="/ppt/charts/style61.xml" ContentType="application/vnd.ms-office.chartstyle+xml"/>
  <Override PartName="/ppt/charts/colors61.xml" ContentType="application/vnd.ms-office.chartcolorstyle+xml"/>
  <Override PartName="/ppt/theme/themeOverride60.xml" ContentType="application/vnd.openxmlformats-officedocument.themeOverride+xml"/>
  <Override PartName="/ppt/charts/chart62.xml" ContentType="application/vnd.openxmlformats-officedocument.drawingml.chart+xml"/>
  <Override PartName="/ppt/charts/style62.xml" ContentType="application/vnd.ms-office.chartstyle+xml"/>
  <Override PartName="/ppt/charts/colors62.xml" ContentType="application/vnd.ms-office.chartcolorstyle+xml"/>
  <Override PartName="/ppt/theme/themeOverride61.xml" ContentType="application/vnd.openxmlformats-officedocument.themeOverr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63.xml" ContentType="application/vnd.openxmlformats-officedocument.drawingml.chart+xml"/>
  <Override PartName="/ppt/charts/style63.xml" ContentType="application/vnd.ms-office.chartstyle+xml"/>
  <Override PartName="/ppt/charts/colors63.xml" ContentType="application/vnd.ms-office.chartcolorstyle+xml"/>
  <Override PartName="/ppt/theme/themeOverride62.xml" ContentType="application/vnd.openxmlformats-officedocument.themeOverride+xml"/>
  <Override PartName="/ppt/drawings/drawing2.xml" ContentType="application/vnd.openxmlformats-officedocument.drawingml.chartshapes+xml"/>
  <Override PartName="/ppt/notesSlides/notesSlide36.xml" ContentType="application/vnd.openxmlformats-officedocument.presentationml.notesSlide+xml"/>
  <Override PartName="/ppt/charts/chart64.xml" ContentType="application/vnd.openxmlformats-officedocument.drawingml.chart+xml"/>
  <Override PartName="/ppt/charts/style64.xml" ContentType="application/vnd.ms-office.chartstyle+xml"/>
  <Override PartName="/ppt/charts/colors64.xml" ContentType="application/vnd.ms-office.chartcolorstyle+xml"/>
  <Override PartName="/ppt/theme/themeOverride63.xml" ContentType="application/vnd.openxmlformats-officedocument.themeOverr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65.xml" ContentType="application/vnd.openxmlformats-officedocument.drawingml.chart+xml"/>
  <Override PartName="/ppt/charts/style65.xml" ContentType="application/vnd.ms-office.chartstyle+xml"/>
  <Override PartName="/ppt/charts/colors65.xml" ContentType="application/vnd.ms-office.chartcolorstyle+xml"/>
  <Override PartName="/ppt/theme/themeOverride64.xml" ContentType="application/vnd.openxmlformats-officedocument.themeOverride+xml"/>
  <Override PartName="/ppt/notesSlides/notesSlide39.xml" ContentType="application/vnd.openxmlformats-officedocument.presentationml.notesSlide+xml"/>
  <Override PartName="/ppt/charts/chart66.xml" ContentType="application/vnd.openxmlformats-officedocument.drawingml.chart+xml"/>
  <Override PartName="/ppt/charts/style66.xml" ContentType="application/vnd.ms-office.chartstyle+xml"/>
  <Override PartName="/ppt/charts/colors66.xml" ContentType="application/vnd.ms-office.chartcolorstyle+xml"/>
  <Override PartName="/ppt/theme/themeOverride65.xml" ContentType="application/vnd.openxmlformats-officedocument.themeOverride+xml"/>
  <Override PartName="/ppt/notesSlides/notesSlide40.xml" ContentType="application/vnd.openxmlformats-officedocument.presentationml.notesSlide+xml"/>
  <Override PartName="/ppt/charts/chart67.xml" ContentType="application/vnd.openxmlformats-officedocument.drawingml.chart+xml"/>
  <Override PartName="/ppt/charts/style67.xml" ContentType="application/vnd.ms-office.chartstyle+xml"/>
  <Override PartName="/ppt/charts/colors67.xml" ContentType="application/vnd.ms-office.chartcolorstyle+xml"/>
  <Override PartName="/ppt/theme/themeOverride66.xml" ContentType="application/vnd.openxmlformats-officedocument.themeOverr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328" r:id="rId3"/>
    <p:sldId id="329" r:id="rId4"/>
    <p:sldId id="330" r:id="rId5"/>
    <p:sldId id="261" r:id="rId6"/>
    <p:sldId id="316" r:id="rId7"/>
    <p:sldId id="322" r:id="rId8"/>
    <p:sldId id="324" r:id="rId9"/>
    <p:sldId id="266" r:id="rId10"/>
    <p:sldId id="263" r:id="rId11"/>
    <p:sldId id="267" r:id="rId12"/>
    <p:sldId id="268" r:id="rId13"/>
    <p:sldId id="313" r:id="rId14"/>
    <p:sldId id="269" r:id="rId15"/>
    <p:sldId id="264" r:id="rId16"/>
    <p:sldId id="265" r:id="rId17"/>
    <p:sldId id="273" r:id="rId18"/>
    <p:sldId id="314" r:id="rId19"/>
    <p:sldId id="270" r:id="rId20"/>
    <p:sldId id="271" r:id="rId21"/>
    <p:sldId id="272" r:id="rId22"/>
    <p:sldId id="276" r:id="rId23"/>
    <p:sldId id="274" r:id="rId24"/>
    <p:sldId id="275" r:id="rId25"/>
    <p:sldId id="278" r:id="rId26"/>
    <p:sldId id="298" r:id="rId27"/>
    <p:sldId id="299" r:id="rId28"/>
    <p:sldId id="300" r:id="rId29"/>
    <p:sldId id="301" r:id="rId30"/>
    <p:sldId id="302" r:id="rId31"/>
    <p:sldId id="303" r:id="rId32"/>
    <p:sldId id="304" r:id="rId33"/>
    <p:sldId id="305" r:id="rId34"/>
    <p:sldId id="306" r:id="rId35"/>
    <p:sldId id="321" r:id="rId36"/>
    <p:sldId id="327" r:id="rId37"/>
    <p:sldId id="317" r:id="rId38"/>
    <p:sldId id="279" r:id="rId39"/>
    <p:sldId id="282" r:id="rId40"/>
    <p:sldId id="285" r:id="rId41"/>
    <p:sldId id="286" r:id="rId42"/>
    <p:sldId id="287" r:id="rId43"/>
    <p:sldId id="288" r:id="rId44"/>
    <p:sldId id="338" r:id="rId45"/>
    <p:sldId id="315" r:id="rId46"/>
    <p:sldId id="325" r:id="rId47"/>
    <p:sldId id="326" r:id="rId48"/>
    <p:sldId id="320"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 Haenah" initials="KH" lastIdx="28" clrIdx="0">
    <p:extLst>
      <p:ext uri="{19B8F6BF-5375-455C-9EA6-DF929625EA0E}">
        <p15:presenceInfo xmlns:p15="http://schemas.microsoft.com/office/powerpoint/2012/main" userId="S-1-5-21-1472932569-214068005-926709054-81769" providerId="AD"/>
      </p:ext>
    </p:extLst>
  </p:cmAuthor>
  <p:cmAuthor id="2" name="Herz, Katie (Landeros)" initials="HK(" lastIdx="44" clrIdx="1">
    <p:extLst>
      <p:ext uri="{19B8F6BF-5375-455C-9EA6-DF929625EA0E}">
        <p15:presenceInfo xmlns:p15="http://schemas.microsoft.com/office/powerpoint/2012/main" userId="S-1-5-21-1472932569-214068005-926709054-55821" providerId="AD"/>
      </p:ext>
    </p:extLst>
  </p:cmAuthor>
  <p:cmAuthor id="3" name="Pawlowski, Emily" initials="PE" lastIdx="2" clrIdx="2">
    <p:extLst>
      <p:ext uri="{19B8F6BF-5375-455C-9EA6-DF929625EA0E}">
        <p15:presenceInfo xmlns:p15="http://schemas.microsoft.com/office/powerpoint/2012/main" userId="S-1-5-21-1472932569-214068005-926709054-55611" providerId="AD"/>
      </p:ext>
    </p:extLst>
  </p:cmAuthor>
  <p:cmAuthor id="4" name="Mamedova, Saida" initials="MS" lastIdx="55" clrIdx="3">
    <p:extLst>
      <p:ext uri="{19B8F6BF-5375-455C-9EA6-DF929625EA0E}">
        <p15:presenceInfo xmlns:p15="http://schemas.microsoft.com/office/powerpoint/2012/main" userId="S-1-5-21-1472932569-214068005-926709054-38312" providerId="AD"/>
      </p:ext>
    </p:extLst>
  </p:cmAuthor>
  <p:cmAuthor id="5" name="Soroui, Jaleh" initials="SJ" lastIdx="32" clrIdx="4">
    <p:extLst>
      <p:ext uri="{19B8F6BF-5375-455C-9EA6-DF929625EA0E}">
        <p15:presenceInfo xmlns:p15="http://schemas.microsoft.com/office/powerpoint/2012/main" userId="S-1-5-21-1472932569-214068005-926709054-143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46" autoAdjust="0"/>
    <p:restoredTop sz="91881" autoAdjust="0"/>
  </p:normalViewPr>
  <p:slideViewPr>
    <p:cSldViewPr snapToGrid="0">
      <p:cViewPr varScale="1">
        <p:scale>
          <a:sx n="82" d="100"/>
          <a:sy n="82" d="100"/>
        </p:scale>
        <p:origin x="108" y="60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dc2fs\dc2work\PIAAC\_NATIONAL%20SUPPLEMENT\Analysis_Requests\OlderAdults\Copy%20of%20older_adults_graphs_v3.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dc2fs\dc2work\PIAAC\_NATIONAL%20SUPPLEMENT\Analysis_Requests\OlderAdults\older_adults_graphs_v2.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dc2fs\dc2work\PIAAC\_NATIONAL%20SUPPLEMENT\Analysis_Requests\OlderAdults\Copy%20of%20older_adults_graphs_v3.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dc2fs\dc2work\PIAAC\_NATIONAL%20SUPPLEMENT\Analysis_Requests\OlderAdults\Copy%20of%20older_adults_graphs_v3.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dc2fs\dc2work\PIAAC\_NATIONAL%20SUPPLEMENT\Analysis_Requests\OlderAdults\Copy%20of%20older_adults_graphs_v3.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dc2fs\dc2work\PIAAC\_NATIONAL%20SUPPLEMENT\Analysis_Requests\OlderAdults\older_adults_graphs_v2.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file:///\\dc2fs\dc2work\PIAAC\_NATIONAL%20SUPPLEMENT\Analysis_Requests\OlderAdults\older_adults_graphs_v2.xlsx" TargetMode="Externa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file:///\\dc2fs\dc2work\PIAAC\_NATIONAL%20SUPPLEMENT\Analysis_Requests\OlderAdults\older_adults_graphs_v2.xlsx" TargetMode="Externa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oleObject" Target="file:///\\dc2fs\dc2work\PIAAC\_NATIONAL%20SUPPLEMENT\Analysis_Requests\OlderAdults\Copy%20of%20older_adults_graphs_v3.xlsx" TargetMode="Externa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7.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oleObject" Target="file:///\\dc2fs\dc2work\PIAAC\_NATIONAL%20SUPPLEMENT\Analysis_Requests\OlderAdults\Copy%20of%20older_adults_graphs_v3.xlsx" TargetMode="External"/></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8.xm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oleObject" Target="file:///\\dc2fs\dc2work\PIAAC\_NATIONAL%20SUPPLEMENT\Analysis_Requests\OlderAdults\Copy%20of%20older_adults_graphs_v3.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dc2fs\dc2work\PIAAC\_NATIONAL%20SUPPLEMENT\Analysis_Requests\OlderAdults\Copy%20of%20older_adults_graphs_v3.xlsx" TargetMode="External"/></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19.xm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oleObject" Target="file:///\\dc2fs\dc2work\PIAAC\_NATIONAL%20SUPPLEMENT\Analysis_Requests\OlderAdults\Copy%20of%20older_adults_graphs_v3.xlsx" TargetMode="External"/></Relationships>
</file>

<file path=ppt/charts/_rels/chart21.xml.rels><?xml version="1.0" encoding="UTF-8" standalone="yes"?>
<Relationships xmlns="http://schemas.openxmlformats.org/package/2006/relationships"><Relationship Id="rId3" Type="http://schemas.openxmlformats.org/officeDocument/2006/relationships/themeOverride" Target="../theme/themeOverride20.xm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oleObject" Target="file:///\\dc2fs\dc2work\PIAAC\_NATIONAL%20SUPPLEMENT\Analysis_Requests\OlderAdults\Copy%20of%20older_adults_graphs_v3.xlsx" TargetMode="External"/></Relationships>
</file>

<file path=ppt/charts/_rels/chart22.xml.rels><?xml version="1.0" encoding="UTF-8" standalone="yes"?>
<Relationships xmlns="http://schemas.openxmlformats.org/package/2006/relationships"><Relationship Id="rId3" Type="http://schemas.openxmlformats.org/officeDocument/2006/relationships/themeOverride" Target="../theme/themeOverride21.xm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oleObject" Target="file:///\\dc2fs\dc2work\PIAAC\_NATIONAL%20SUPPLEMENT\Analysis_Requests\OlderAdults\Copy%20of%20older_adults_graphs_v3.xlsx" TargetMode="External"/></Relationships>
</file>

<file path=ppt/charts/_rels/chart23.xml.rels><?xml version="1.0" encoding="UTF-8" standalone="yes"?>
<Relationships xmlns="http://schemas.openxmlformats.org/package/2006/relationships"><Relationship Id="rId3" Type="http://schemas.openxmlformats.org/officeDocument/2006/relationships/themeOverride" Target="../theme/themeOverride22.xm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oleObject" Target="file:///\\dc2fs\dc2work\PIAAC\_NATIONAL%20SUPPLEMENT\Analysis_Requests\OlderAdults\older_adults_graphs_v2.xlsx" TargetMode="External"/></Relationships>
</file>

<file path=ppt/charts/_rels/chart24.xml.rels><?xml version="1.0" encoding="UTF-8" standalone="yes"?>
<Relationships xmlns="http://schemas.openxmlformats.org/package/2006/relationships"><Relationship Id="rId3" Type="http://schemas.openxmlformats.org/officeDocument/2006/relationships/themeOverride" Target="../theme/themeOverride23.xml"/><Relationship Id="rId2" Type="http://schemas.microsoft.com/office/2011/relationships/chartColorStyle" Target="colors24.xml"/><Relationship Id="rId1" Type="http://schemas.microsoft.com/office/2011/relationships/chartStyle" Target="style24.xml"/><Relationship Id="rId5" Type="http://schemas.openxmlformats.org/officeDocument/2006/relationships/chartUserShapes" Target="../drawings/drawing1.xml"/><Relationship Id="rId4" Type="http://schemas.openxmlformats.org/officeDocument/2006/relationships/oleObject" Target="file:///\\dc2fs\dc2work\PIAAC\_NATIONAL%20SUPPLEMENT\Analysis_Requests\OlderAdults\older_adults_graphs_v2.xlsx" TargetMode="External"/></Relationships>
</file>

<file path=ppt/charts/_rels/chart25.xml.rels><?xml version="1.0" encoding="UTF-8" standalone="yes"?>
<Relationships xmlns="http://schemas.openxmlformats.org/package/2006/relationships"><Relationship Id="rId3" Type="http://schemas.openxmlformats.org/officeDocument/2006/relationships/themeOverride" Target="../theme/themeOverride24.xml"/><Relationship Id="rId2" Type="http://schemas.microsoft.com/office/2011/relationships/chartColorStyle" Target="colors25.xml"/><Relationship Id="rId1" Type="http://schemas.microsoft.com/office/2011/relationships/chartStyle" Target="style25.xml"/><Relationship Id="rId4" Type="http://schemas.openxmlformats.org/officeDocument/2006/relationships/oleObject" Target="file:///\\dc2fs\dc2work\PIAAC\_NATIONAL%20SUPPLEMENT\Analysis_Requests\OlderAdults\older_adults_graphs_v2.xlsx" TargetMode="External"/></Relationships>
</file>

<file path=ppt/charts/_rels/chart26.xml.rels><?xml version="1.0" encoding="UTF-8" standalone="yes"?>
<Relationships xmlns="http://schemas.openxmlformats.org/package/2006/relationships"><Relationship Id="rId3" Type="http://schemas.openxmlformats.org/officeDocument/2006/relationships/themeOverride" Target="../theme/themeOverride25.xml"/><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oleObject" Target="file:///\\dc2fs\dc2work\PIAAC\_NATIONAL%20SUPPLEMENT\Analysis_Requests\OlderAdults\older_adults_graphs_v2.xlsx" TargetMode="External"/></Relationships>
</file>

<file path=ppt/charts/_rels/chart27.xml.rels><?xml version="1.0" encoding="UTF-8" standalone="yes"?>
<Relationships xmlns="http://schemas.openxmlformats.org/package/2006/relationships"><Relationship Id="rId3" Type="http://schemas.openxmlformats.org/officeDocument/2006/relationships/themeOverride" Target="../theme/themeOverride26.xm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oleObject" Target="file:///\\dc2fs\dc2work\PIAAC\_NATIONAL%20SUPPLEMENT\Analysis_Requests\OlderAdults\older_adults_graphs_v2.xlsx" TargetMode="External"/></Relationships>
</file>

<file path=ppt/charts/_rels/chart28.xml.rels><?xml version="1.0" encoding="UTF-8" standalone="yes"?>
<Relationships xmlns="http://schemas.openxmlformats.org/package/2006/relationships"><Relationship Id="rId3" Type="http://schemas.openxmlformats.org/officeDocument/2006/relationships/themeOverride" Target="../theme/themeOverride27.xml"/><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oleObject" Target="file:///\\dc2fs\dc2work\PIAAC\_NATIONAL%20SUPPLEMENT\Analysis_Requests\OlderAdults\older_adults_graphs_v2.xlsx" TargetMode="External"/></Relationships>
</file>

<file path=ppt/charts/_rels/chart29.xml.rels><?xml version="1.0" encoding="UTF-8" standalone="yes"?>
<Relationships xmlns="http://schemas.openxmlformats.org/package/2006/relationships"><Relationship Id="rId3" Type="http://schemas.openxmlformats.org/officeDocument/2006/relationships/themeOverride" Target="../theme/themeOverride28.xml"/><Relationship Id="rId2" Type="http://schemas.microsoft.com/office/2011/relationships/chartColorStyle" Target="colors29.xml"/><Relationship Id="rId1" Type="http://schemas.microsoft.com/office/2011/relationships/chartStyle" Target="style29.xml"/><Relationship Id="rId4" Type="http://schemas.openxmlformats.org/officeDocument/2006/relationships/oleObject" Target="file:///\\dc2fs\dc2work\PIAAC\_NATIONAL%20SUPPLEMENT\Analysis_Requests\OlderAdults\older_adults_graphs_v2.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dc2fs\dc2work\PIAAC\_NATIONAL%20SUPPLEMENT\Analysis_Requests\OlderAdults\Copy%20of%20older_adults_graphs_v3.xlsx" TargetMode="External"/></Relationships>
</file>

<file path=ppt/charts/_rels/chart30.xml.rels><?xml version="1.0" encoding="UTF-8" standalone="yes"?>
<Relationships xmlns="http://schemas.openxmlformats.org/package/2006/relationships"><Relationship Id="rId3" Type="http://schemas.openxmlformats.org/officeDocument/2006/relationships/themeOverride" Target="../theme/themeOverride29.xml"/><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oleObject" Target="file:///\\dc2fs\dc2work\PIAAC\_NATIONAL%20SUPPLEMENT\Analysis_Requests\OlderAdults\older_adults_graphs_v2.xlsx" TargetMode="External"/></Relationships>
</file>

<file path=ppt/charts/_rels/chart31.xml.rels><?xml version="1.0" encoding="UTF-8" standalone="yes"?>
<Relationships xmlns="http://schemas.openxmlformats.org/package/2006/relationships"><Relationship Id="rId3" Type="http://schemas.openxmlformats.org/officeDocument/2006/relationships/themeOverride" Target="../theme/themeOverride30.xml"/><Relationship Id="rId2" Type="http://schemas.microsoft.com/office/2011/relationships/chartColorStyle" Target="colors31.xml"/><Relationship Id="rId1" Type="http://schemas.microsoft.com/office/2011/relationships/chartStyle" Target="style31.xml"/><Relationship Id="rId4" Type="http://schemas.openxmlformats.org/officeDocument/2006/relationships/oleObject" Target="file:///\\dc2fs\dc2work\PIAAC\_NATIONAL%20SUPPLEMENT\Analysis_Requests\OlderAdults\older_adults_graphs_v2.xlsx" TargetMode="External"/></Relationships>
</file>

<file path=ppt/charts/_rels/chart32.xml.rels><?xml version="1.0" encoding="UTF-8" standalone="yes"?>
<Relationships xmlns="http://schemas.openxmlformats.org/package/2006/relationships"><Relationship Id="rId3" Type="http://schemas.openxmlformats.org/officeDocument/2006/relationships/themeOverride" Target="../theme/themeOverride31.xml"/><Relationship Id="rId2" Type="http://schemas.microsoft.com/office/2011/relationships/chartColorStyle" Target="colors32.xml"/><Relationship Id="rId1" Type="http://schemas.microsoft.com/office/2011/relationships/chartStyle" Target="style32.xml"/><Relationship Id="rId4" Type="http://schemas.openxmlformats.org/officeDocument/2006/relationships/oleObject" Target="file:///\\dc2fs\dc2work\PIAAC\_NATIONAL%20SUPPLEMENT\Analysis_Requests\OlderAdults\older_adults_graphs_v2.xlsx" TargetMode="External"/></Relationships>
</file>

<file path=ppt/charts/_rels/chart33.xml.rels><?xml version="1.0" encoding="UTF-8" standalone="yes"?>
<Relationships xmlns="http://schemas.openxmlformats.org/package/2006/relationships"><Relationship Id="rId3" Type="http://schemas.openxmlformats.org/officeDocument/2006/relationships/themeOverride" Target="../theme/themeOverride32.xml"/><Relationship Id="rId2" Type="http://schemas.microsoft.com/office/2011/relationships/chartColorStyle" Target="colors33.xml"/><Relationship Id="rId1" Type="http://schemas.microsoft.com/office/2011/relationships/chartStyle" Target="style33.xml"/><Relationship Id="rId4" Type="http://schemas.openxmlformats.org/officeDocument/2006/relationships/oleObject" Target="file:///\\dc2fs\dc2work\PIAAC\_NATIONAL%20SUPPLEMENT\Analysis_Requests\OlderAdults\older_adults_graphs_v2.xlsx" TargetMode="External"/></Relationships>
</file>

<file path=ppt/charts/_rels/chart34.xml.rels><?xml version="1.0" encoding="UTF-8" standalone="yes"?>
<Relationships xmlns="http://schemas.openxmlformats.org/package/2006/relationships"><Relationship Id="rId3" Type="http://schemas.openxmlformats.org/officeDocument/2006/relationships/themeOverride" Target="../theme/themeOverride33.xml"/><Relationship Id="rId2" Type="http://schemas.microsoft.com/office/2011/relationships/chartColorStyle" Target="colors34.xml"/><Relationship Id="rId1" Type="http://schemas.microsoft.com/office/2011/relationships/chartStyle" Target="style34.xml"/><Relationship Id="rId4" Type="http://schemas.openxmlformats.org/officeDocument/2006/relationships/oleObject" Target="file:///\\dc2fs\dc2work\PIAAC\_NATIONAL%20SUPPLEMENT\Analysis_Requests\OlderAdults\older_adults_graphs_v2.xlsx" TargetMode="External"/></Relationships>
</file>

<file path=ppt/charts/_rels/chart35.xml.rels><?xml version="1.0" encoding="UTF-8" standalone="yes"?>
<Relationships xmlns="http://schemas.openxmlformats.org/package/2006/relationships"><Relationship Id="rId3" Type="http://schemas.openxmlformats.org/officeDocument/2006/relationships/themeOverride" Target="../theme/themeOverride34.xml"/><Relationship Id="rId2" Type="http://schemas.microsoft.com/office/2011/relationships/chartColorStyle" Target="colors35.xml"/><Relationship Id="rId1" Type="http://schemas.microsoft.com/office/2011/relationships/chartStyle" Target="style35.xml"/><Relationship Id="rId4" Type="http://schemas.openxmlformats.org/officeDocument/2006/relationships/oleObject" Target="file:///\\dc2fs\dc2work\PIAAC\_NATIONAL%20SUPPLEMENT\Analysis_Requests\OlderAdults\older_adults_graphs_v2.xlsx" TargetMode="External"/></Relationships>
</file>

<file path=ppt/charts/_rels/chart36.xml.rels><?xml version="1.0" encoding="UTF-8" standalone="yes"?>
<Relationships xmlns="http://schemas.openxmlformats.org/package/2006/relationships"><Relationship Id="rId3" Type="http://schemas.openxmlformats.org/officeDocument/2006/relationships/themeOverride" Target="../theme/themeOverride35.xml"/><Relationship Id="rId2" Type="http://schemas.microsoft.com/office/2011/relationships/chartColorStyle" Target="colors36.xml"/><Relationship Id="rId1" Type="http://schemas.microsoft.com/office/2011/relationships/chartStyle" Target="style36.xml"/><Relationship Id="rId4" Type="http://schemas.openxmlformats.org/officeDocument/2006/relationships/oleObject" Target="file:///\\dc2fs\dc2work\PIAAC\_NATIONAL%20SUPPLEMENT\Analysis_Requests\OlderAdults\older_adults_graphs_v2.xlsx" TargetMode="External"/></Relationships>
</file>

<file path=ppt/charts/_rels/chart37.xml.rels><?xml version="1.0" encoding="UTF-8" standalone="yes"?>
<Relationships xmlns="http://schemas.openxmlformats.org/package/2006/relationships"><Relationship Id="rId3" Type="http://schemas.openxmlformats.org/officeDocument/2006/relationships/themeOverride" Target="../theme/themeOverride36.xml"/><Relationship Id="rId2" Type="http://schemas.microsoft.com/office/2011/relationships/chartColorStyle" Target="colors37.xml"/><Relationship Id="rId1" Type="http://schemas.microsoft.com/office/2011/relationships/chartStyle" Target="style37.xml"/><Relationship Id="rId4" Type="http://schemas.openxmlformats.org/officeDocument/2006/relationships/oleObject" Target="file:///\\dc2fs\dc2work\PIAAC\_NATIONAL%20SUPPLEMENT\Analysis_Requests\OlderAdults\older_adults_graphs_v2.xlsx" TargetMode="External"/></Relationships>
</file>

<file path=ppt/charts/_rels/chart38.xml.rels><?xml version="1.0" encoding="UTF-8" standalone="yes"?>
<Relationships xmlns="http://schemas.openxmlformats.org/package/2006/relationships"><Relationship Id="rId3" Type="http://schemas.openxmlformats.org/officeDocument/2006/relationships/themeOverride" Target="../theme/themeOverride37.xml"/><Relationship Id="rId2" Type="http://schemas.microsoft.com/office/2011/relationships/chartColorStyle" Target="colors38.xml"/><Relationship Id="rId1" Type="http://schemas.microsoft.com/office/2011/relationships/chartStyle" Target="style38.xml"/><Relationship Id="rId4" Type="http://schemas.openxmlformats.org/officeDocument/2006/relationships/oleObject" Target="Book1" TargetMode="External"/></Relationships>
</file>

<file path=ppt/charts/_rels/chart39.xml.rels><?xml version="1.0" encoding="UTF-8" standalone="yes"?>
<Relationships xmlns="http://schemas.openxmlformats.org/package/2006/relationships"><Relationship Id="rId3" Type="http://schemas.openxmlformats.org/officeDocument/2006/relationships/themeOverride" Target="../theme/themeOverride38.xml"/><Relationship Id="rId2" Type="http://schemas.microsoft.com/office/2011/relationships/chartColorStyle" Target="colors39.xml"/><Relationship Id="rId1" Type="http://schemas.microsoft.com/office/2011/relationships/chartStyle" Target="style39.xml"/><Relationship Id="rId4" Type="http://schemas.openxmlformats.org/officeDocument/2006/relationships/oleObject" Target="file:///\\dc2fs\dc2work\PIAAC\_NATIONAL%20SUPPLEMENT\Analysis_Requests\OlderAdults\older_adults_graphs_v2.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dc2fs\dc2work\PIAAC\_NATIONAL%20SUPPLEMENT\_NATIONAL%20SUPPLEMENT_Dissemination%20Activities\Outreach%20Toolkit\Health%20&amp;%20Older%20Adults\HealthOutcomeByAge.xls" TargetMode="External"/><Relationship Id="rId2" Type="http://schemas.microsoft.com/office/2011/relationships/chartColorStyle" Target="colors4.xml"/><Relationship Id="rId1" Type="http://schemas.microsoft.com/office/2011/relationships/chartStyle" Target="style4.xml"/></Relationships>
</file>

<file path=ppt/charts/_rels/chart40.xml.rels><?xml version="1.0" encoding="UTF-8" standalone="yes"?>
<Relationships xmlns="http://schemas.openxmlformats.org/package/2006/relationships"><Relationship Id="rId3" Type="http://schemas.openxmlformats.org/officeDocument/2006/relationships/themeOverride" Target="../theme/themeOverride39.xml"/><Relationship Id="rId2" Type="http://schemas.microsoft.com/office/2011/relationships/chartColorStyle" Target="colors40.xml"/><Relationship Id="rId1" Type="http://schemas.microsoft.com/office/2011/relationships/chartStyle" Target="style40.xml"/><Relationship Id="rId4" Type="http://schemas.openxmlformats.org/officeDocument/2006/relationships/oleObject" Target="file:///\\dc2fs\dc2work\PIAAC\_NATIONAL%20SUPPLEMENT\Analysis_Requests\OlderAdults\older_adults_graphs_v2.xlsx" TargetMode="External"/></Relationships>
</file>

<file path=ppt/charts/_rels/chart41.xml.rels><?xml version="1.0" encoding="UTF-8" standalone="yes"?>
<Relationships xmlns="http://schemas.openxmlformats.org/package/2006/relationships"><Relationship Id="rId3" Type="http://schemas.openxmlformats.org/officeDocument/2006/relationships/themeOverride" Target="../theme/themeOverride40.xml"/><Relationship Id="rId2" Type="http://schemas.microsoft.com/office/2011/relationships/chartColorStyle" Target="colors41.xml"/><Relationship Id="rId1" Type="http://schemas.microsoft.com/office/2011/relationships/chartStyle" Target="style41.xml"/><Relationship Id="rId4" Type="http://schemas.openxmlformats.org/officeDocument/2006/relationships/oleObject" Target="file:///\\dc2fs\dc2work\PIAAC\_NATIONAL%20SUPPLEMENT\Analysis_Requests\OlderAdults\older_adults_graphs_v2.xlsx" TargetMode="External"/></Relationships>
</file>

<file path=ppt/charts/_rels/chart42.xml.rels><?xml version="1.0" encoding="UTF-8" standalone="yes"?>
<Relationships xmlns="http://schemas.openxmlformats.org/package/2006/relationships"><Relationship Id="rId3" Type="http://schemas.openxmlformats.org/officeDocument/2006/relationships/themeOverride" Target="../theme/themeOverride41.xml"/><Relationship Id="rId2" Type="http://schemas.microsoft.com/office/2011/relationships/chartColorStyle" Target="colors42.xml"/><Relationship Id="rId1" Type="http://schemas.microsoft.com/office/2011/relationships/chartStyle" Target="style42.xml"/><Relationship Id="rId4" Type="http://schemas.openxmlformats.org/officeDocument/2006/relationships/oleObject" Target="file:///\\dc2fs\dc2work\PIAAC\_NATIONAL%20SUPPLEMENT\Analysis_Requests\OlderAdults\older_adults_graphs_v2.xlsx" TargetMode="External"/></Relationships>
</file>

<file path=ppt/charts/_rels/chart43.xml.rels><?xml version="1.0" encoding="UTF-8" standalone="yes"?>
<Relationships xmlns="http://schemas.openxmlformats.org/package/2006/relationships"><Relationship Id="rId3" Type="http://schemas.openxmlformats.org/officeDocument/2006/relationships/themeOverride" Target="../theme/themeOverride42.xml"/><Relationship Id="rId2" Type="http://schemas.microsoft.com/office/2011/relationships/chartColorStyle" Target="colors43.xml"/><Relationship Id="rId1" Type="http://schemas.microsoft.com/office/2011/relationships/chartStyle" Target="style43.xml"/><Relationship Id="rId4" Type="http://schemas.openxmlformats.org/officeDocument/2006/relationships/oleObject" Target="file:///\\dc2fs\dc2work\PIAAC\_NATIONAL%20SUPPLEMENT\Analysis_Requests\OlderAdults\older_adults_graphs_v2.xlsx" TargetMode="External"/></Relationships>
</file>

<file path=ppt/charts/_rels/chart44.xml.rels><?xml version="1.0" encoding="UTF-8" standalone="yes"?>
<Relationships xmlns="http://schemas.openxmlformats.org/package/2006/relationships"><Relationship Id="rId3" Type="http://schemas.openxmlformats.org/officeDocument/2006/relationships/themeOverride" Target="../theme/themeOverride43.xml"/><Relationship Id="rId2" Type="http://schemas.microsoft.com/office/2011/relationships/chartColorStyle" Target="colors44.xml"/><Relationship Id="rId1" Type="http://schemas.microsoft.com/office/2011/relationships/chartStyle" Target="style44.xml"/><Relationship Id="rId4" Type="http://schemas.openxmlformats.org/officeDocument/2006/relationships/oleObject" Target="file:///\\dc2fs\dc2work\PIAAC\_NATIONAL%20SUPPLEMENT\Analysis_Requests\OlderAdults\older_adults_graphs_v2.xlsx" TargetMode="External"/></Relationships>
</file>

<file path=ppt/charts/_rels/chart45.xml.rels><?xml version="1.0" encoding="UTF-8" standalone="yes"?>
<Relationships xmlns="http://schemas.openxmlformats.org/package/2006/relationships"><Relationship Id="rId3" Type="http://schemas.openxmlformats.org/officeDocument/2006/relationships/themeOverride" Target="../theme/themeOverride44.xml"/><Relationship Id="rId2" Type="http://schemas.microsoft.com/office/2011/relationships/chartColorStyle" Target="colors45.xml"/><Relationship Id="rId1" Type="http://schemas.microsoft.com/office/2011/relationships/chartStyle" Target="style45.xml"/><Relationship Id="rId4" Type="http://schemas.openxmlformats.org/officeDocument/2006/relationships/oleObject" Target="file:///\\dc2fs\dc2work\PIAAC\_NATIONAL%20SUPPLEMENT\Analysis_Requests\OlderAdults\older_adults_graphs_v2.xlsx" TargetMode="External"/></Relationships>
</file>

<file path=ppt/charts/_rels/chart46.xml.rels><?xml version="1.0" encoding="UTF-8" standalone="yes"?>
<Relationships xmlns="http://schemas.openxmlformats.org/package/2006/relationships"><Relationship Id="rId3" Type="http://schemas.openxmlformats.org/officeDocument/2006/relationships/themeOverride" Target="../theme/themeOverride45.xml"/><Relationship Id="rId2" Type="http://schemas.microsoft.com/office/2011/relationships/chartColorStyle" Target="colors46.xml"/><Relationship Id="rId1" Type="http://schemas.microsoft.com/office/2011/relationships/chartStyle" Target="style46.xml"/><Relationship Id="rId4" Type="http://schemas.openxmlformats.org/officeDocument/2006/relationships/oleObject" Target="file:///\\dc2fs\dc2work\PIAAC\_NATIONAL%20SUPPLEMENT\Analysis_Requests\OlderAdults\older_adults_graphs_v2.xlsx" TargetMode="External"/></Relationships>
</file>

<file path=ppt/charts/_rels/chart47.xml.rels><?xml version="1.0" encoding="UTF-8" standalone="yes"?>
<Relationships xmlns="http://schemas.openxmlformats.org/package/2006/relationships"><Relationship Id="rId3" Type="http://schemas.openxmlformats.org/officeDocument/2006/relationships/themeOverride" Target="../theme/themeOverride46.xml"/><Relationship Id="rId2" Type="http://schemas.microsoft.com/office/2011/relationships/chartColorStyle" Target="colors47.xml"/><Relationship Id="rId1" Type="http://schemas.microsoft.com/office/2011/relationships/chartStyle" Target="style47.xml"/><Relationship Id="rId4" Type="http://schemas.openxmlformats.org/officeDocument/2006/relationships/oleObject" Target="file:///\\dc2fs\dc2work\PIAAC\_NATIONAL%20SUPPLEMENT\Analysis_Requests\OlderAdults\older_adults_graphs_v2.xlsx" TargetMode="External"/></Relationships>
</file>

<file path=ppt/charts/_rels/chart48.xml.rels><?xml version="1.0" encoding="UTF-8" standalone="yes"?>
<Relationships xmlns="http://schemas.openxmlformats.org/package/2006/relationships"><Relationship Id="rId3" Type="http://schemas.openxmlformats.org/officeDocument/2006/relationships/themeOverride" Target="../theme/themeOverride47.xml"/><Relationship Id="rId2" Type="http://schemas.microsoft.com/office/2011/relationships/chartColorStyle" Target="colors48.xml"/><Relationship Id="rId1" Type="http://schemas.microsoft.com/office/2011/relationships/chartStyle" Target="style48.xml"/><Relationship Id="rId4" Type="http://schemas.openxmlformats.org/officeDocument/2006/relationships/oleObject" Target="file:///\\dc2fs\dc2work\PIAAC\_NATIONAL%20SUPPLEMENT\Analysis_Requests\OlderAdults\older_adults_graphs_v2.xlsx" TargetMode="External"/></Relationships>
</file>

<file path=ppt/charts/_rels/chart49.xml.rels><?xml version="1.0" encoding="UTF-8" standalone="yes"?>
<Relationships xmlns="http://schemas.openxmlformats.org/package/2006/relationships"><Relationship Id="rId3" Type="http://schemas.openxmlformats.org/officeDocument/2006/relationships/themeOverride" Target="../theme/themeOverride48.xml"/><Relationship Id="rId2" Type="http://schemas.microsoft.com/office/2011/relationships/chartColorStyle" Target="colors49.xml"/><Relationship Id="rId1" Type="http://schemas.microsoft.com/office/2011/relationships/chartStyle" Target="style49.xml"/><Relationship Id="rId4" Type="http://schemas.openxmlformats.org/officeDocument/2006/relationships/oleObject" Target="file:///\\dc2fs\dc2work\PIAAC\_NATIONAL%20SUPPLEMENT\Analysis_Requests\OlderAdults\older_adults_graphs_v2.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dc2fs\dc2work\PIAAC\_NATIONAL%20SUPPLEMENT\Analysis_Requests\OlderAdults\older_adults_graphs_v2.xlsx" TargetMode="External"/></Relationships>
</file>

<file path=ppt/charts/_rels/chart50.xml.rels><?xml version="1.0" encoding="UTF-8" standalone="yes"?>
<Relationships xmlns="http://schemas.openxmlformats.org/package/2006/relationships"><Relationship Id="rId3" Type="http://schemas.openxmlformats.org/officeDocument/2006/relationships/themeOverride" Target="../theme/themeOverride49.xml"/><Relationship Id="rId2" Type="http://schemas.microsoft.com/office/2011/relationships/chartColorStyle" Target="colors50.xml"/><Relationship Id="rId1" Type="http://schemas.microsoft.com/office/2011/relationships/chartStyle" Target="style50.xml"/><Relationship Id="rId4" Type="http://schemas.openxmlformats.org/officeDocument/2006/relationships/oleObject" Target="file:///\\dc2fs\dc2work\PIAAC\_NATIONAL%20SUPPLEMENT\Analysis_Requests\OlderAdults\older_adults_graphs_v2.xlsx" TargetMode="External"/></Relationships>
</file>

<file path=ppt/charts/_rels/chart51.xml.rels><?xml version="1.0" encoding="UTF-8" standalone="yes"?>
<Relationships xmlns="http://schemas.openxmlformats.org/package/2006/relationships"><Relationship Id="rId3" Type="http://schemas.openxmlformats.org/officeDocument/2006/relationships/themeOverride" Target="../theme/themeOverride50.xml"/><Relationship Id="rId2" Type="http://schemas.microsoft.com/office/2011/relationships/chartColorStyle" Target="colors51.xml"/><Relationship Id="rId1" Type="http://schemas.microsoft.com/office/2011/relationships/chartStyle" Target="style51.xml"/><Relationship Id="rId4" Type="http://schemas.openxmlformats.org/officeDocument/2006/relationships/oleObject" Target="file:///\\dc2fs\dc2work\PIAAC\_NATIONAL%20SUPPLEMENT\Analysis_Requests\OlderAdults\older_adults_graphs_v2.xlsx" TargetMode="External"/></Relationships>
</file>

<file path=ppt/charts/_rels/chart52.xml.rels><?xml version="1.0" encoding="UTF-8" standalone="yes"?>
<Relationships xmlns="http://schemas.openxmlformats.org/package/2006/relationships"><Relationship Id="rId3" Type="http://schemas.openxmlformats.org/officeDocument/2006/relationships/themeOverride" Target="../theme/themeOverride51.xml"/><Relationship Id="rId2" Type="http://schemas.microsoft.com/office/2011/relationships/chartColorStyle" Target="colors52.xml"/><Relationship Id="rId1" Type="http://schemas.microsoft.com/office/2011/relationships/chartStyle" Target="style52.xml"/><Relationship Id="rId4" Type="http://schemas.openxmlformats.org/officeDocument/2006/relationships/oleObject" Target="file:///\\dc2fs\dc2work\PIAAC\_NATIONAL%20SUPPLEMENT\Analysis_Requests\OlderAdults\older_adults_graphs_v2.xlsx" TargetMode="External"/></Relationships>
</file>

<file path=ppt/charts/_rels/chart53.xml.rels><?xml version="1.0" encoding="UTF-8" standalone="yes"?>
<Relationships xmlns="http://schemas.openxmlformats.org/package/2006/relationships"><Relationship Id="rId3" Type="http://schemas.openxmlformats.org/officeDocument/2006/relationships/themeOverride" Target="../theme/themeOverride52.xml"/><Relationship Id="rId2" Type="http://schemas.microsoft.com/office/2011/relationships/chartColorStyle" Target="colors53.xml"/><Relationship Id="rId1" Type="http://schemas.microsoft.com/office/2011/relationships/chartStyle" Target="style53.xml"/><Relationship Id="rId4" Type="http://schemas.openxmlformats.org/officeDocument/2006/relationships/oleObject" Target="file:///\\dc2fs\dc2work\PIAAC\_NATIONAL%20SUPPLEMENT\Analysis_Requests\OlderAdults\older_adults_graphs_v2.xlsx" TargetMode="External"/></Relationships>
</file>

<file path=ppt/charts/_rels/chart54.xml.rels><?xml version="1.0" encoding="UTF-8" standalone="yes"?>
<Relationships xmlns="http://schemas.openxmlformats.org/package/2006/relationships"><Relationship Id="rId3" Type="http://schemas.openxmlformats.org/officeDocument/2006/relationships/themeOverride" Target="../theme/themeOverride53.xml"/><Relationship Id="rId2" Type="http://schemas.microsoft.com/office/2011/relationships/chartColorStyle" Target="colors54.xml"/><Relationship Id="rId1" Type="http://schemas.microsoft.com/office/2011/relationships/chartStyle" Target="style54.xml"/><Relationship Id="rId4" Type="http://schemas.openxmlformats.org/officeDocument/2006/relationships/oleObject" Target="file:///\\dc2fs\dc2work\PIAAC\_NATIONAL%20SUPPLEMENT\Analysis_Requests\OlderAdults\older_adults_graphs_v2.xlsx" TargetMode="External"/></Relationships>
</file>

<file path=ppt/charts/_rels/chart55.xml.rels><?xml version="1.0" encoding="UTF-8" standalone="yes"?>
<Relationships xmlns="http://schemas.openxmlformats.org/package/2006/relationships"><Relationship Id="rId3" Type="http://schemas.openxmlformats.org/officeDocument/2006/relationships/themeOverride" Target="../theme/themeOverride54.xml"/><Relationship Id="rId2" Type="http://schemas.microsoft.com/office/2011/relationships/chartColorStyle" Target="colors55.xml"/><Relationship Id="rId1" Type="http://schemas.microsoft.com/office/2011/relationships/chartStyle" Target="style55.xml"/><Relationship Id="rId4" Type="http://schemas.openxmlformats.org/officeDocument/2006/relationships/oleObject" Target="file:///\\dc2fs\dc2work\PIAAC\_NATIONAL%20SUPPLEMENT\Analysis_Requests\OlderAdults\older_adults_graphs_v2.xlsx" TargetMode="External"/></Relationships>
</file>

<file path=ppt/charts/_rels/chart56.xml.rels><?xml version="1.0" encoding="UTF-8" standalone="yes"?>
<Relationships xmlns="http://schemas.openxmlformats.org/package/2006/relationships"><Relationship Id="rId3" Type="http://schemas.openxmlformats.org/officeDocument/2006/relationships/themeOverride" Target="../theme/themeOverride55.xml"/><Relationship Id="rId2" Type="http://schemas.microsoft.com/office/2011/relationships/chartColorStyle" Target="colors56.xml"/><Relationship Id="rId1" Type="http://schemas.microsoft.com/office/2011/relationships/chartStyle" Target="style56.xml"/><Relationship Id="rId4" Type="http://schemas.openxmlformats.org/officeDocument/2006/relationships/oleObject" Target="file:///\\dc2fs\dc2work\PIAAC\_NATIONAL%20SUPPLEMENT\Analysis_Requests\OlderAdults\older_adults_graphs_v2.xlsx" TargetMode="External"/></Relationships>
</file>

<file path=ppt/charts/_rels/chart57.xml.rels><?xml version="1.0" encoding="UTF-8" standalone="yes"?>
<Relationships xmlns="http://schemas.openxmlformats.org/package/2006/relationships"><Relationship Id="rId3" Type="http://schemas.openxmlformats.org/officeDocument/2006/relationships/themeOverride" Target="../theme/themeOverride56.xml"/><Relationship Id="rId2" Type="http://schemas.microsoft.com/office/2011/relationships/chartColorStyle" Target="colors57.xml"/><Relationship Id="rId1" Type="http://schemas.microsoft.com/office/2011/relationships/chartStyle" Target="style57.xml"/><Relationship Id="rId4" Type="http://schemas.openxmlformats.org/officeDocument/2006/relationships/oleObject" Target="file:///\\dc2fs\dc2work\PIAAC\_NATIONAL%20SUPPLEMENT\Analysis_Requests\OlderAdults\older_adults_graphs_v2.xlsx" TargetMode="External"/></Relationships>
</file>

<file path=ppt/charts/_rels/chart58.xml.rels><?xml version="1.0" encoding="UTF-8" standalone="yes"?>
<Relationships xmlns="http://schemas.openxmlformats.org/package/2006/relationships"><Relationship Id="rId3" Type="http://schemas.openxmlformats.org/officeDocument/2006/relationships/themeOverride" Target="../theme/themeOverride57.xml"/><Relationship Id="rId2" Type="http://schemas.microsoft.com/office/2011/relationships/chartColorStyle" Target="colors58.xml"/><Relationship Id="rId1" Type="http://schemas.microsoft.com/office/2011/relationships/chartStyle" Target="style58.xml"/><Relationship Id="rId4" Type="http://schemas.openxmlformats.org/officeDocument/2006/relationships/oleObject" Target="file:///\\dc2fs\dc2work\PIAAC\_NATIONAL%20SUPPLEMENT\Analysis_Requests\OlderAdults\older_adults_graphs_v2.xlsx" TargetMode="External"/></Relationships>
</file>

<file path=ppt/charts/_rels/chart59.xml.rels><?xml version="1.0" encoding="UTF-8" standalone="yes"?>
<Relationships xmlns="http://schemas.openxmlformats.org/package/2006/relationships"><Relationship Id="rId3" Type="http://schemas.openxmlformats.org/officeDocument/2006/relationships/themeOverride" Target="../theme/themeOverride58.xml"/><Relationship Id="rId2" Type="http://schemas.microsoft.com/office/2011/relationships/chartColorStyle" Target="colors59.xml"/><Relationship Id="rId1" Type="http://schemas.microsoft.com/office/2011/relationships/chartStyle" Target="style59.xml"/><Relationship Id="rId4" Type="http://schemas.openxmlformats.org/officeDocument/2006/relationships/oleObject" Target="file:///\\dc2fs\dc2work\PIAAC\_NATIONAL%20SUPPLEMENT\Analysis_Requests\OlderAdults\older_adults_graphs_v2.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dc2fs\dc2work\PIAAC\_NATIONAL%20SUPPLEMENT\Analysis_Requests\OlderAdults\older_adults_graphs_v2.xlsx" TargetMode="External"/></Relationships>
</file>

<file path=ppt/charts/_rels/chart60.xml.rels><?xml version="1.0" encoding="UTF-8" standalone="yes"?>
<Relationships xmlns="http://schemas.openxmlformats.org/package/2006/relationships"><Relationship Id="rId3" Type="http://schemas.openxmlformats.org/officeDocument/2006/relationships/themeOverride" Target="../theme/themeOverride59.xml"/><Relationship Id="rId2" Type="http://schemas.microsoft.com/office/2011/relationships/chartColorStyle" Target="colors60.xml"/><Relationship Id="rId1" Type="http://schemas.microsoft.com/office/2011/relationships/chartStyle" Target="style60.xml"/><Relationship Id="rId4" Type="http://schemas.openxmlformats.org/officeDocument/2006/relationships/oleObject" Target="file:///\\dc2fs\dc2work\PIAAC\_NATIONAL%20SUPPLEMENT\Analysis_Requests\OlderAdults\older_adults_graphs_v2.xlsx" TargetMode="External"/></Relationships>
</file>

<file path=ppt/charts/_rels/chart61.xml.rels><?xml version="1.0" encoding="UTF-8" standalone="yes"?>
<Relationships xmlns="http://schemas.openxmlformats.org/package/2006/relationships"><Relationship Id="rId3" Type="http://schemas.openxmlformats.org/officeDocument/2006/relationships/themeOverride" Target="../theme/themeOverride60.xml"/><Relationship Id="rId2" Type="http://schemas.microsoft.com/office/2011/relationships/chartColorStyle" Target="colors61.xml"/><Relationship Id="rId1" Type="http://schemas.microsoft.com/office/2011/relationships/chartStyle" Target="style61.xml"/><Relationship Id="rId4" Type="http://schemas.openxmlformats.org/officeDocument/2006/relationships/oleObject" Target="file:///\\dc2fs\dc2work\PIAAC\_NATIONAL%20SUPPLEMENT\Analysis_Requests\OlderAdults\older_adults_graphs_v2.xlsx" TargetMode="External"/></Relationships>
</file>

<file path=ppt/charts/_rels/chart62.xml.rels><?xml version="1.0" encoding="UTF-8" standalone="yes"?>
<Relationships xmlns="http://schemas.openxmlformats.org/package/2006/relationships"><Relationship Id="rId3" Type="http://schemas.openxmlformats.org/officeDocument/2006/relationships/themeOverride" Target="../theme/themeOverride61.xml"/><Relationship Id="rId2" Type="http://schemas.microsoft.com/office/2011/relationships/chartColorStyle" Target="colors62.xml"/><Relationship Id="rId1" Type="http://schemas.microsoft.com/office/2011/relationships/chartStyle" Target="style62.xml"/><Relationship Id="rId4" Type="http://schemas.openxmlformats.org/officeDocument/2006/relationships/oleObject" Target="file:///\\dc2fs\dc2work\PIAAC\_NATIONAL%20SUPPLEMENT\Analysis_Requests\OlderAdults\older_adults_graphs_v2.xlsx" TargetMode="External"/></Relationships>
</file>

<file path=ppt/charts/_rels/chart63.xml.rels><?xml version="1.0" encoding="UTF-8" standalone="yes"?>
<Relationships xmlns="http://schemas.openxmlformats.org/package/2006/relationships"><Relationship Id="rId3" Type="http://schemas.openxmlformats.org/officeDocument/2006/relationships/themeOverride" Target="../theme/themeOverride62.xml"/><Relationship Id="rId2" Type="http://schemas.microsoft.com/office/2011/relationships/chartColorStyle" Target="colors63.xml"/><Relationship Id="rId1" Type="http://schemas.microsoft.com/office/2011/relationships/chartStyle" Target="style63.xml"/><Relationship Id="rId5" Type="http://schemas.openxmlformats.org/officeDocument/2006/relationships/chartUserShapes" Target="../drawings/drawing2.xml"/><Relationship Id="rId4" Type="http://schemas.openxmlformats.org/officeDocument/2006/relationships/oleObject" Target="file:///\\dc2fs\dc2work\PIAAC\_NATIONAL%20SUPPLEMENT\Analysis_Requests\OlderAdults\olderadults_prof_graphs.xlsx" TargetMode="External"/></Relationships>
</file>

<file path=ppt/charts/_rels/chart64.xml.rels><?xml version="1.0" encoding="UTF-8" standalone="yes"?>
<Relationships xmlns="http://schemas.openxmlformats.org/package/2006/relationships"><Relationship Id="rId3" Type="http://schemas.openxmlformats.org/officeDocument/2006/relationships/themeOverride" Target="../theme/themeOverride63.xml"/><Relationship Id="rId2" Type="http://schemas.microsoft.com/office/2011/relationships/chartColorStyle" Target="colors64.xml"/><Relationship Id="rId1" Type="http://schemas.microsoft.com/office/2011/relationships/chartStyle" Target="style64.xml"/><Relationship Id="rId4" Type="http://schemas.openxmlformats.org/officeDocument/2006/relationships/oleObject" Target="file:///\\dc2fs\dc2work\PIAAC\_NATIONAL%20SUPPLEMENT\Analysis_Requests\OlderAdults\olderadults_combined_graphs.xlsx" TargetMode="External"/></Relationships>
</file>

<file path=ppt/charts/_rels/chart65.xml.rels><?xml version="1.0" encoding="UTF-8" standalone="yes"?>
<Relationships xmlns="http://schemas.openxmlformats.org/package/2006/relationships"><Relationship Id="rId3" Type="http://schemas.openxmlformats.org/officeDocument/2006/relationships/themeOverride" Target="../theme/themeOverride64.xml"/><Relationship Id="rId2" Type="http://schemas.microsoft.com/office/2011/relationships/chartColorStyle" Target="colors65.xml"/><Relationship Id="rId1" Type="http://schemas.microsoft.com/office/2011/relationships/chartStyle" Target="style65.xml"/><Relationship Id="rId4" Type="http://schemas.openxmlformats.org/officeDocument/2006/relationships/package" Target="../embeddings/Microsoft_Excel_Worksheet.xlsx"/></Relationships>
</file>

<file path=ppt/charts/_rels/chart66.xml.rels><?xml version="1.0" encoding="UTF-8" standalone="yes"?>
<Relationships xmlns="http://schemas.openxmlformats.org/package/2006/relationships"><Relationship Id="rId3" Type="http://schemas.openxmlformats.org/officeDocument/2006/relationships/themeOverride" Target="../theme/themeOverride65.xml"/><Relationship Id="rId2" Type="http://schemas.microsoft.com/office/2011/relationships/chartColorStyle" Target="colors66.xml"/><Relationship Id="rId1" Type="http://schemas.microsoft.com/office/2011/relationships/chartStyle" Target="style66.xml"/><Relationship Id="rId4" Type="http://schemas.openxmlformats.org/officeDocument/2006/relationships/package" Target="../embeddings/Microsoft_Excel_Worksheet1.xlsx"/></Relationships>
</file>

<file path=ppt/charts/_rels/chart67.xml.rels><?xml version="1.0" encoding="UTF-8" standalone="yes"?>
<Relationships xmlns="http://schemas.openxmlformats.org/package/2006/relationships"><Relationship Id="rId3" Type="http://schemas.openxmlformats.org/officeDocument/2006/relationships/themeOverride" Target="../theme/themeOverride66.xml"/><Relationship Id="rId2" Type="http://schemas.microsoft.com/office/2011/relationships/chartColorStyle" Target="colors67.xml"/><Relationship Id="rId1" Type="http://schemas.microsoft.com/office/2011/relationships/chartStyle" Target="style67.xml"/><Relationship Id="rId4" Type="http://schemas.openxmlformats.org/officeDocument/2006/relationships/package" Target="../embeddings/Microsoft_Excel_Worksheet2.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dc2fs\dc2work\PIAAC\_NATIONAL%20SUPPLEMENT\Analysis_Requests\OlderAdults\older_adults_graphs_v2.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dc2fs\dc2work\PIAAC\_NATIONAL%20SUPPLEMENT\Analysis_Requests\OlderAdults\older_adults_graphs_v2.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dc2fs\dc2work\PIAAC\_NATIONAL%20SUPPLEMENT\Analysis_Requests\OlderAdults\older_adults_graphs_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r>
              <a:rPr lang="en-US" dirty="0"/>
              <a:t>Literacy</a:t>
            </a:r>
          </a:p>
        </c:rich>
      </c:tx>
      <c:layout>
        <c:manualLayout>
          <c:xMode val="edge"/>
          <c:yMode val="edge"/>
          <c:x val="0.40401372100722266"/>
          <c:y val="4.7269520997375331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Sheet1!$C$2</c:f>
              <c:strCache>
                <c:ptCount val="1"/>
                <c:pt idx="0">
                  <c:v>Literacy</c:v>
                </c:pt>
              </c:strCache>
            </c:strRef>
          </c:tx>
          <c:spPr>
            <a:solidFill>
              <a:schemeClr val="accent1"/>
            </a:solidFill>
            <a:ln>
              <a:solidFill>
                <a:srgbClr val="002060"/>
              </a:solidFill>
            </a:ln>
            <a:effectLst/>
          </c:spPr>
          <c:invertIfNegative val="0"/>
          <c:dPt>
            <c:idx val="0"/>
            <c:invertIfNegative val="0"/>
            <c:bubble3D val="0"/>
            <c:spPr>
              <a:solidFill>
                <a:srgbClr val="002060"/>
              </a:solidFill>
              <a:ln>
                <a:solidFill>
                  <a:srgbClr val="002060"/>
                </a:solidFill>
              </a:ln>
              <a:effectLst/>
            </c:spPr>
            <c:extLst>
              <c:ext xmlns:c16="http://schemas.microsoft.com/office/drawing/2014/chart" uri="{C3380CC4-5D6E-409C-BE32-E72D297353CC}">
                <c16:uniqueId val="{00000001-C38F-4BF3-9641-D8FB15132868}"/>
              </c:ext>
            </c:extLst>
          </c:dPt>
          <c:dPt>
            <c:idx val="1"/>
            <c:invertIfNegative val="0"/>
            <c:bubble3D val="0"/>
            <c:spPr>
              <a:solidFill>
                <a:schemeClr val="accent5">
                  <a:lumMod val="75000"/>
                </a:schemeClr>
              </a:solidFill>
              <a:ln>
                <a:solidFill>
                  <a:srgbClr val="002060"/>
                </a:solidFill>
              </a:ln>
              <a:effectLst/>
            </c:spPr>
            <c:extLst>
              <c:ext xmlns:c16="http://schemas.microsoft.com/office/drawing/2014/chart" uri="{C3380CC4-5D6E-409C-BE32-E72D297353CC}">
                <c16:uniqueId val="{00000003-C38F-4BF3-9641-D8FB15132868}"/>
              </c:ext>
            </c:extLst>
          </c:dPt>
          <c:dPt>
            <c:idx val="2"/>
            <c:invertIfNegative val="0"/>
            <c:bubble3D val="0"/>
            <c:spPr>
              <a:solidFill>
                <a:schemeClr val="accent5">
                  <a:lumMod val="60000"/>
                  <a:lumOff val="40000"/>
                </a:schemeClr>
              </a:solidFill>
              <a:ln>
                <a:solidFill>
                  <a:srgbClr val="002060"/>
                </a:solidFill>
              </a:ln>
              <a:effectLst/>
            </c:spPr>
            <c:extLst>
              <c:ext xmlns:c16="http://schemas.microsoft.com/office/drawing/2014/chart" uri="{C3380CC4-5D6E-409C-BE32-E72D297353CC}">
                <c16:uniqueId val="{00000005-C38F-4BF3-9641-D8FB15132868}"/>
              </c:ext>
            </c:extLst>
          </c:dPt>
          <c:dPt>
            <c:idx val="3"/>
            <c:invertIfNegative val="0"/>
            <c:bubble3D val="0"/>
            <c:spPr>
              <a:solidFill>
                <a:srgbClr val="4BACC6">
                  <a:lumMod val="40000"/>
                  <a:lumOff val="60000"/>
                </a:srgbClr>
              </a:solidFill>
              <a:ln>
                <a:solidFill>
                  <a:srgbClr val="002060"/>
                </a:solidFill>
              </a:ln>
              <a:effectLst/>
            </c:spPr>
            <c:extLst>
              <c:ext xmlns:c16="http://schemas.microsoft.com/office/drawing/2014/chart" uri="{C3380CC4-5D6E-409C-BE32-E72D297353CC}">
                <c16:uniqueId val="{00000007-C38F-4BF3-9641-D8FB15132868}"/>
              </c:ext>
            </c:extLst>
          </c:dPt>
          <c:dPt>
            <c:idx val="4"/>
            <c:invertIfNegative val="0"/>
            <c:bubble3D val="0"/>
            <c:spPr>
              <a:solidFill>
                <a:srgbClr val="4BACC6">
                  <a:lumMod val="20000"/>
                  <a:lumOff val="80000"/>
                </a:srgbClr>
              </a:solidFill>
              <a:ln>
                <a:solidFill>
                  <a:srgbClr val="002060"/>
                </a:solidFill>
              </a:ln>
              <a:effectLst/>
            </c:spPr>
            <c:extLst>
              <c:ext xmlns:c16="http://schemas.microsoft.com/office/drawing/2014/chart" uri="{C3380CC4-5D6E-409C-BE32-E72D297353CC}">
                <c16:uniqueId val="{00000009-C38F-4BF3-9641-D8FB15132868}"/>
              </c:ext>
            </c:extLst>
          </c:dPt>
          <c:dPt>
            <c:idx val="5"/>
            <c:invertIfNegative val="0"/>
            <c:bubble3D val="0"/>
            <c:spPr>
              <a:solidFill>
                <a:sysClr val="window" lastClr="FFFFFF"/>
              </a:solidFill>
              <a:ln>
                <a:solidFill>
                  <a:srgbClr val="002060"/>
                </a:solidFill>
              </a:ln>
              <a:effectLst/>
            </c:spPr>
            <c:extLst>
              <c:ext xmlns:c16="http://schemas.microsoft.com/office/drawing/2014/chart" uri="{C3380CC4-5D6E-409C-BE32-E72D297353CC}">
                <c16:uniqueId val="{0000000B-C38F-4BF3-9641-D8FB15132868}"/>
              </c:ext>
            </c:extLst>
          </c:dPt>
          <c:dLbls>
            <c:dLbl>
              <c:idx val="0"/>
              <c:tx>
                <c:rich>
                  <a:bodyPr/>
                  <a:lstStyle/>
                  <a:p>
                    <a:fld id="{EF06CEEA-0D16-462D-A135-4D862200A679}"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38F-4BF3-9641-D8FB15132868}"/>
                </c:ext>
              </c:extLst>
            </c:dLbl>
            <c:dLbl>
              <c:idx val="1"/>
              <c:tx>
                <c:rich>
                  <a:bodyPr/>
                  <a:lstStyle/>
                  <a:p>
                    <a:fld id="{7B94421E-53AE-4FD1-9643-138B0F634ED3}"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C38F-4BF3-9641-D8FB15132868}"/>
                </c:ext>
              </c:extLst>
            </c:dLbl>
            <c:dLbl>
              <c:idx val="2"/>
              <c:tx>
                <c:rich>
                  <a:bodyPr/>
                  <a:lstStyle/>
                  <a:p>
                    <a:fld id="{AF0E0719-FA0C-4188-A218-3597CC070508}"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C38F-4BF3-9641-D8FB15132868}"/>
                </c:ext>
              </c:extLst>
            </c:dLbl>
            <c:dLbl>
              <c:idx val="3"/>
              <c:tx>
                <c:rich>
                  <a:bodyPr/>
                  <a:lstStyle/>
                  <a:p>
                    <a:fld id="{D2A1F5C3-54FF-4EDC-9C2E-D047BFEB61E2}"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38F-4BF3-9641-D8FB15132868}"/>
                </c:ext>
              </c:extLst>
            </c:dLbl>
            <c:dLbl>
              <c:idx val="4"/>
              <c:tx>
                <c:rich>
                  <a:bodyPr/>
                  <a:lstStyle/>
                  <a:p>
                    <a:fld id="{BDCAFA07-B617-4E5D-835F-DF0A6F5A318D}"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C38F-4BF3-9641-D8FB1513286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Sheet1!$I$3:$I$8</c:f>
              <c:strCache>
                <c:ptCount val="6"/>
                <c:pt idx="0">
                  <c:v>16-24
(17%)</c:v>
                </c:pt>
                <c:pt idx="1">
                  <c:v>25-34
(18%)</c:v>
                </c:pt>
                <c:pt idx="2">
                  <c:v>35-44
(18%)</c:v>
                </c:pt>
                <c:pt idx="3">
                  <c:v>45-54
(20%)</c:v>
                </c:pt>
                <c:pt idx="4">
                  <c:v>55-65
(18%)</c:v>
                </c:pt>
                <c:pt idx="5">
                  <c:v>66-74
(9%)</c:v>
                </c:pt>
              </c:strCache>
            </c:strRef>
          </c:cat>
          <c:val>
            <c:numRef>
              <c:f>Sheet1!$C$3:$C$8</c:f>
              <c:numCache>
                <c:formatCode>General</c:formatCode>
                <c:ptCount val="6"/>
                <c:pt idx="0">
                  <c:v>273.185948523923</c:v>
                </c:pt>
                <c:pt idx="1">
                  <c:v>281.09579983795902</c:v>
                </c:pt>
                <c:pt idx="2">
                  <c:v>275.48214793763998</c:v>
                </c:pt>
                <c:pt idx="3">
                  <c:v>267.04639356691598</c:v>
                </c:pt>
                <c:pt idx="4">
                  <c:v>262.322001880904</c:v>
                </c:pt>
                <c:pt idx="5">
                  <c:v>251.694355723755</c:v>
                </c:pt>
              </c:numCache>
            </c:numRef>
          </c:val>
          <c:extLst>
            <c:ext xmlns:c16="http://schemas.microsoft.com/office/drawing/2014/chart" uri="{C3380CC4-5D6E-409C-BE32-E72D297353CC}">
              <c16:uniqueId val="{0000000C-C38F-4BF3-9641-D8FB15132868}"/>
            </c:ext>
          </c:extLst>
        </c:ser>
        <c:dLbls>
          <c:dLblPos val="outEnd"/>
          <c:showLegendKey val="0"/>
          <c:showVal val="1"/>
          <c:showCatName val="0"/>
          <c:showSerName val="0"/>
          <c:showPercent val="0"/>
          <c:showBubbleSize val="0"/>
        </c:dLbls>
        <c:gapWidth val="79"/>
        <c:overlap val="3"/>
        <c:axId val="144987000"/>
        <c:axId val="144987392"/>
      </c:barChart>
      <c:catAx>
        <c:axId val="144987000"/>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4987392"/>
        <c:crosses val="autoZero"/>
        <c:auto val="1"/>
        <c:lblAlgn val="ctr"/>
        <c:lblOffset val="100"/>
        <c:noMultiLvlLbl val="0"/>
      </c:catAx>
      <c:valAx>
        <c:axId val="144987392"/>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498700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1184227623170402"/>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gender_r!$E$2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410D4B"/>
              </a:solidFill>
              <a:ln>
                <a:solidFill>
                  <a:srgbClr val="410D4B"/>
                </a:solidFill>
              </a:ln>
              <a:effectLst/>
            </c:spPr>
            <c:extLst>
              <c:ext xmlns:c16="http://schemas.microsoft.com/office/drawing/2014/chart" uri="{C3380CC4-5D6E-409C-BE32-E72D297353CC}">
                <c16:uniqueId val="{00000001-DE1B-4DD0-AB2B-25FF3C9CBA1B}"/>
              </c:ext>
            </c:extLst>
          </c:dPt>
          <c:dPt>
            <c:idx val="1"/>
            <c:invertIfNegative val="0"/>
            <c:bubble3D val="0"/>
            <c:spPr>
              <a:solidFill>
                <a:srgbClr val="D26CE6"/>
              </a:solidFill>
              <a:ln>
                <a:solidFill>
                  <a:srgbClr val="410D4B"/>
                </a:solidFill>
              </a:ln>
              <a:effectLst/>
            </c:spPr>
            <c:extLst>
              <c:ext xmlns:c16="http://schemas.microsoft.com/office/drawing/2014/chart" uri="{C3380CC4-5D6E-409C-BE32-E72D297353CC}">
                <c16:uniqueId val="{00000003-DE1B-4DD0-AB2B-25FF3C9CBA1B}"/>
              </c:ext>
            </c:extLst>
          </c:dPt>
          <c:dPt>
            <c:idx val="2"/>
            <c:invertIfNegative val="0"/>
            <c:bubble3D val="0"/>
            <c:spPr>
              <a:solidFill>
                <a:srgbClr val="D26CE6"/>
              </a:solidFill>
              <a:ln>
                <a:solidFill>
                  <a:srgbClr val="410D4B"/>
                </a:solidFill>
              </a:ln>
              <a:effectLst/>
            </c:spPr>
            <c:extLst>
              <c:ext xmlns:c16="http://schemas.microsoft.com/office/drawing/2014/chart" uri="{C3380CC4-5D6E-409C-BE32-E72D297353CC}">
                <c16:uniqueId val="{00000005-DE1B-4DD0-AB2B-25FF3C9CBA1B}"/>
              </c:ext>
            </c:extLst>
          </c:dPt>
          <c:dPt>
            <c:idx val="3"/>
            <c:invertIfNegative val="0"/>
            <c:bubble3D val="0"/>
            <c:spPr>
              <a:solidFill>
                <a:srgbClr val="EDC3F5"/>
              </a:solidFill>
              <a:ln>
                <a:solidFill>
                  <a:srgbClr val="410D4B"/>
                </a:solidFill>
              </a:ln>
              <a:effectLst/>
            </c:spPr>
            <c:extLst>
              <c:ext xmlns:c16="http://schemas.microsoft.com/office/drawing/2014/chart" uri="{C3380CC4-5D6E-409C-BE32-E72D297353CC}">
                <c16:uniqueId val="{00000007-DE1B-4DD0-AB2B-25FF3C9CBA1B}"/>
              </c:ext>
            </c:extLst>
          </c:dPt>
          <c:dPt>
            <c:idx val="4"/>
            <c:invertIfNegative val="0"/>
            <c:bubble3D val="0"/>
            <c:spPr>
              <a:solidFill>
                <a:schemeClr val="bg1"/>
              </a:solidFill>
              <a:ln>
                <a:solidFill>
                  <a:srgbClr val="410D4B"/>
                </a:solidFill>
              </a:ln>
              <a:effectLst/>
            </c:spPr>
            <c:extLst>
              <c:ext xmlns:c16="http://schemas.microsoft.com/office/drawing/2014/chart" uri="{C3380CC4-5D6E-409C-BE32-E72D297353CC}">
                <c16:uniqueId val="{00000009-DE1B-4DD0-AB2B-25FF3C9CBA1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gender_r!$K$3:$K$4</c:f>
              <c:strCache>
                <c:ptCount val="2"/>
                <c:pt idx="0">
                  <c:v>Male
(48%)</c:v>
                </c:pt>
                <c:pt idx="1">
                  <c:v>Female
(52%)</c:v>
                </c:pt>
              </c:strCache>
            </c:strRef>
          </c:cat>
          <c:val>
            <c:numRef>
              <c:f>gender_r!$E$3:$E$4</c:f>
              <c:numCache>
                <c:formatCode>General</c:formatCode>
                <c:ptCount val="2"/>
                <c:pt idx="0">
                  <c:v>259.58136242934637</c:v>
                </c:pt>
                <c:pt idx="1">
                  <c:v>255.5467628980368</c:v>
                </c:pt>
              </c:numCache>
            </c:numRef>
          </c:val>
          <c:extLst>
            <c:ext xmlns:c16="http://schemas.microsoft.com/office/drawing/2014/chart" uri="{C3380CC4-5D6E-409C-BE32-E72D297353CC}">
              <c16:uniqueId val="{0000000A-DE1B-4DD0-AB2B-25FF3C9CBA1B}"/>
            </c:ext>
          </c:extLst>
        </c:ser>
        <c:dLbls>
          <c:dLblPos val="outEnd"/>
          <c:showLegendKey val="0"/>
          <c:showVal val="1"/>
          <c:showCatName val="0"/>
          <c:showSerName val="0"/>
          <c:showPercent val="0"/>
          <c:showBubbleSize val="0"/>
        </c:dLbls>
        <c:gapWidth val="79"/>
        <c:overlap val="3"/>
        <c:axId val="274614080"/>
        <c:axId val="274614472"/>
      </c:barChart>
      <c:catAx>
        <c:axId val="274614080"/>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4614472"/>
        <c:crosses val="autoZero"/>
        <c:auto val="1"/>
        <c:lblAlgn val="ctr"/>
        <c:lblOffset val="100"/>
        <c:noMultiLvlLbl val="0"/>
      </c:catAx>
      <c:valAx>
        <c:axId val="274614472"/>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461408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0401372100722266"/>
          <c:y val="4.7269520997375331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j_q04a!$C$2</c:f>
              <c:strCache>
                <c:ptCount val="1"/>
                <c:pt idx="0">
                  <c:v>Literacy</c:v>
                </c:pt>
              </c:strCache>
            </c:strRef>
          </c:tx>
          <c:spPr>
            <a:solidFill>
              <a:schemeClr val="accent1"/>
            </a:solidFill>
            <a:ln>
              <a:noFill/>
            </a:ln>
            <a:effectLst/>
          </c:spPr>
          <c:invertIfNegative val="0"/>
          <c:dPt>
            <c:idx val="0"/>
            <c:invertIfNegative val="0"/>
            <c:bubble3D val="0"/>
            <c:spPr>
              <a:solidFill>
                <a:srgbClr val="002060"/>
              </a:solidFill>
              <a:ln>
                <a:solidFill>
                  <a:schemeClr val="accent5">
                    <a:lumMod val="50000"/>
                  </a:schemeClr>
                </a:solidFill>
              </a:ln>
              <a:effectLst/>
            </c:spPr>
            <c:extLst>
              <c:ext xmlns:c16="http://schemas.microsoft.com/office/drawing/2014/chart" uri="{C3380CC4-5D6E-409C-BE32-E72D297353CC}">
                <c16:uniqueId val="{00000001-B42D-4264-AD6E-2DF8AD9541B9}"/>
              </c:ext>
            </c:extLst>
          </c:dPt>
          <c:dPt>
            <c:idx val="1"/>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3-B42D-4264-AD6E-2DF8AD9541B9}"/>
              </c:ext>
            </c:extLst>
          </c:dPt>
          <c:dPt>
            <c:idx val="2"/>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5-B42D-4264-AD6E-2DF8AD9541B9}"/>
              </c:ext>
            </c:extLst>
          </c:dPt>
          <c:dPt>
            <c:idx val="3"/>
            <c:invertIfNegative val="0"/>
            <c:bubble3D val="0"/>
            <c:spPr>
              <a:solidFill>
                <a:schemeClr val="accent5">
                  <a:lumMod val="20000"/>
                  <a:lumOff val="80000"/>
                </a:schemeClr>
              </a:solidFill>
              <a:ln>
                <a:solidFill>
                  <a:schemeClr val="accent5">
                    <a:lumMod val="50000"/>
                  </a:schemeClr>
                </a:solidFill>
              </a:ln>
              <a:effectLst/>
            </c:spPr>
            <c:extLst>
              <c:ext xmlns:c16="http://schemas.microsoft.com/office/drawing/2014/chart" uri="{C3380CC4-5D6E-409C-BE32-E72D297353CC}">
                <c16:uniqueId val="{00000007-B42D-4264-AD6E-2DF8AD9541B9}"/>
              </c:ext>
            </c:extLst>
          </c:dPt>
          <c:dPt>
            <c:idx val="4"/>
            <c:invertIfNegative val="0"/>
            <c:bubble3D val="0"/>
            <c:spPr>
              <a:solidFill>
                <a:schemeClr val="bg1"/>
              </a:solidFill>
              <a:ln>
                <a:solidFill>
                  <a:schemeClr val="accent5">
                    <a:lumMod val="50000"/>
                  </a:schemeClr>
                </a:solidFill>
              </a:ln>
              <a:effectLst/>
            </c:spPr>
            <c:extLst>
              <c:ext xmlns:c16="http://schemas.microsoft.com/office/drawing/2014/chart" uri="{C3380CC4-5D6E-409C-BE32-E72D297353CC}">
                <c16:uniqueId val="{00000009-B42D-4264-AD6E-2DF8AD9541B9}"/>
              </c:ext>
            </c:extLst>
          </c:dPt>
          <c:dLbls>
            <c:dLbl>
              <c:idx val="0"/>
              <c:tx>
                <c:rich>
                  <a:bodyPr/>
                  <a:lstStyle/>
                  <a:p>
                    <a:fld id="{20E41A33-700E-4557-9CA7-772898B907FB}"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B42D-4264-AD6E-2DF8AD9541B9}"/>
                </c:ext>
              </c:extLst>
            </c:dLbl>
            <c:dLbl>
              <c:idx val="1"/>
              <c:tx>
                <c:rich>
                  <a:bodyPr/>
                  <a:lstStyle/>
                  <a:p>
                    <a:fld id="{9DAE16D6-F07C-4416-8773-53DDBFF87F65}"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B42D-4264-AD6E-2DF8AD9541B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j_q04a!$I$3:$I$4</c:f>
              <c:strCache>
                <c:ptCount val="2"/>
                <c:pt idx="0">
                  <c:v>U.S. Native
(88%)</c:v>
                </c:pt>
                <c:pt idx="1">
                  <c:v>Non-Native
(12%)</c:v>
                </c:pt>
              </c:strCache>
            </c:strRef>
          </c:cat>
          <c:val>
            <c:numRef>
              <c:f>j_q04a!$C$3:$C$4</c:f>
              <c:numCache>
                <c:formatCode>General</c:formatCode>
                <c:ptCount val="2"/>
                <c:pt idx="0">
                  <c:v>263.96832589917432</c:v>
                </c:pt>
                <c:pt idx="1">
                  <c:v>220.15423641786847</c:v>
                </c:pt>
              </c:numCache>
            </c:numRef>
          </c:val>
          <c:extLst>
            <c:ext xmlns:c15="http://schemas.microsoft.com/office/drawing/2012/chart" uri="{02D57815-91ED-43cb-92C2-25804820EDAC}">
              <c15:datalabelsRange>
                <c15:f>j_q04a!$O$3:$O$4</c15:f>
                <c15:dlblRangeCache>
                  <c:ptCount val="2"/>
                  <c:pt idx="0">
                    <c:v>264</c:v>
                  </c:pt>
                  <c:pt idx="1">
                    <c:v>220*</c:v>
                  </c:pt>
                </c15:dlblRangeCache>
              </c15:datalabelsRange>
            </c:ext>
            <c:ext xmlns:c16="http://schemas.microsoft.com/office/drawing/2014/chart" uri="{C3380CC4-5D6E-409C-BE32-E72D297353CC}">
              <c16:uniqueId val="{0000000A-B42D-4264-AD6E-2DF8AD9541B9}"/>
            </c:ext>
          </c:extLst>
        </c:ser>
        <c:dLbls>
          <c:dLblPos val="outEnd"/>
          <c:showLegendKey val="0"/>
          <c:showVal val="1"/>
          <c:showCatName val="0"/>
          <c:showSerName val="0"/>
          <c:showPercent val="0"/>
          <c:showBubbleSize val="0"/>
        </c:dLbls>
        <c:gapWidth val="79"/>
        <c:overlap val="3"/>
        <c:axId val="274615256"/>
        <c:axId val="274615648"/>
      </c:barChart>
      <c:catAx>
        <c:axId val="274615256"/>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4615648"/>
        <c:crosses val="autoZero"/>
        <c:auto val="1"/>
        <c:lblAlgn val="ctr"/>
        <c:lblOffset val="100"/>
        <c:noMultiLvlLbl val="0"/>
      </c:catAx>
      <c:valAx>
        <c:axId val="274615648"/>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4615256"/>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j_q04a!$D$2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DA46-4E0D-9D2C-450A78A951AE}"/>
              </c:ext>
            </c:extLst>
          </c:dPt>
          <c:dPt>
            <c:idx val="1"/>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3-DA46-4E0D-9D2C-450A78A951AE}"/>
              </c:ext>
            </c:extLst>
          </c:dPt>
          <c:dPt>
            <c:idx val="2"/>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5-DA46-4E0D-9D2C-450A78A951AE}"/>
              </c:ext>
            </c:extLst>
          </c:dPt>
          <c:dPt>
            <c:idx val="3"/>
            <c:invertIfNegative val="0"/>
            <c:bubble3D val="0"/>
            <c:spPr>
              <a:solidFill>
                <a:schemeClr val="accent6">
                  <a:lumMod val="20000"/>
                  <a:lumOff val="80000"/>
                </a:schemeClr>
              </a:solidFill>
              <a:ln>
                <a:solidFill>
                  <a:schemeClr val="accent6">
                    <a:lumMod val="50000"/>
                  </a:schemeClr>
                </a:solidFill>
              </a:ln>
              <a:effectLst/>
            </c:spPr>
            <c:extLst>
              <c:ext xmlns:c16="http://schemas.microsoft.com/office/drawing/2014/chart" uri="{C3380CC4-5D6E-409C-BE32-E72D297353CC}">
                <c16:uniqueId val="{00000007-DA46-4E0D-9D2C-450A78A951AE}"/>
              </c:ext>
            </c:extLst>
          </c:dPt>
          <c:dPt>
            <c:idx val="4"/>
            <c:invertIfNegative val="0"/>
            <c:bubble3D val="0"/>
            <c:spPr>
              <a:solidFill>
                <a:schemeClr val="bg1"/>
              </a:solidFill>
              <a:ln>
                <a:solidFill>
                  <a:schemeClr val="accent6">
                    <a:lumMod val="50000"/>
                  </a:schemeClr>
                </a:solidFill>
              </a:ln>
              <a:effectLst/>
            </c:spPr>
            <c:extLst>
              <c:ext xmlns:c16="http://schemas.microsoft.com/office/drawing/2014/chart" uri="{C3380CC4-5D6E-409C-BE32-E72D297353CC}">
                <c16:uniqueId val="{00000009-DA46-4E0D-9D2C-450A78A951AE}"/>
              </c:ext>
            </c:extLst>
          </c:dPt>
          <c:dLbls>
            <c:dLbl>
              <c:idx val="0"/>
              <c:tx>
                <c:rich>
                  <a:bodyPr/>
                  <a:lstStyle/>
                  <a:p>
                    <a:fld id="{D6B7748A-A998-4FC4-8275-EBEC28A17D05}"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DA46-4E0D-9D2C-450A78A951AE}"/>
                </c:ext>
              </c:extLst>
            </c:dLbl>
            <c:dLbl>
              <c:idx val="1"/>
              <c:tx>
                <c:rich>
                  <a:bodyPr/>
                  <a:lstStyle/>
                  <a:p>
                    <a:fld id="{215C57F1-23AE-42BF-BA41-746C8D02A0E1}"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DA46-4E0D-9D2C-450A78A951AE}"/>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j_q04a!$J$3:$J$4</c:f>
              <c:strCache>
                <c:ptCount val="2"/>
                <c:pt idx="0">
                  <c:v>U.S. Native
(88%)</c:v>
                </c:pt>
                <c:pt idx="1">
                  <c:v>Non-Native
(12%)</c:v>
                </c:pt>
              </c:strCache>
            </c:strRef>
          </c:cat>
          <c:val>
            <c:numRef>
              <c:f>j_q04a!$D$3:$D$4</c:f>
              <c:numCache>
                <c:formatCode>General</c:formatCode>
                <c:ptCount val="2"/>
                <c:pt idx="0">
                  <c:v>250.55406419717929</c:v>
                </c:pt>
                <c:pt idx="1">
                  <c:v>216.2202336269753</c:v>
                </c:pt>
              </c:numCache>
            </c:numRef>
          </c:val>
          <c:extLst>
            <c:ext xmlns:c15="http://schemas.microsoft.com/office/drawing/2012/chart" uri="{02D57815-91ED-43cb-92C2-25804820EDAC}">
              <c15:datalabelsRange>
                <c15:f>j_q04a!$P$3:$P$4</c15:f>
                <c15:dlblRangeCache>
                  <c:ptCount val="2"/>
                  <c:pt idx="0">
                    <c:v>251</c:v>
                  </c:pt>
                  <c:pt idx="1">
                    <c:v>216*</c:v>
                  </c:pt>
                </c15:dlblRangeCache>
              </c15:datalabelsRange>
            </c:ext>
            <c:ext xmlns:c16="http://schemas.microsoft.com/office/drawing/2014/chart" uri="{C3380CC4-5D6E-409C-BE32-E72D297353CC}">
              <c16:uniqueId val="{0000000A-DA46-4E0D-9D2C-450A78A951AE}"/>
            </c:ext>
          </c:extLst>
        </c:ser>
        <c:dLbls>
          <c:dLblPos val="outEnd"/>
          <c:showLegendKey val="0"/>
          <c:showVal val="1"/>
          <c:showCatName val="0"/>
          <c:showSerName val="0"/>
          <c:showPercent val="0"/>
          <c:showBubbleSize val="0"/>
        </c:dLbls>
        <c:gapWidth val="79"/>
        <c:overlap val="3"/>
        <c:axId val="273756480"/>
        <c:axId val="273756872"/>
      </c:barChart>
      <c:catAx>
        <c:axId val="273756480"/>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3756872"/>
        <c:crosses val="autoZero"/>
        <c:auto val="1"/>
        <c:lblAlgn val="ctr"/>
        <c:lblOffset val="100"/>
        <c:noMultiLvlLbl val="0"/>
      </c:catAx>
      <c:valAx>
        <c:axId val="273756872"/>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375648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1184227623170402"/>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j_q04a!$E$2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410D4B"/>
              </a:solidFill>
              <a:ln>
                <a:solidFill>
                  <a:srgbClr val="410D4B"/>
                </a:solidFill>
              </a:ln>
              <a:effectLst/>
            </c:spPr>
            <c:extLst>
              <c:ext xmlns:c16="http://schemas.microsoft.com/office/drawing/2014/chart" uri="{C3380CC4-5D6E-409C-BE32-E72D297353CC}">
                <c16:uniqueId val="{00000001-A363-41FB-97DF-8765141DF7EF}"/>
              </c:ext>
            </c:extLst>
          </c:dPt>
          <c:dPt>
            <c:idx val="1"/>
            <c:invertIfNegative val="0"/>
            <c:bubble3D val="0"/>
            <c:spPr>
              <a:solidFill>
                <a:srgbClr val="D26CE6"/>
              </a:solidFill>
              <a:ln>
                <a:solidFill>
                  <a:srgbClr val="410D4B"/>
                </a:solidFill>
              </a:ln>
              <a:effectLst/>
            </c:spPr>
            <c:extLst>
              <c:ext xmlns:c16="http://schemas.microsoft.com/office/drawing/2014/chart" uri="{C3380CC4-5D6E-409C-BE32-E72D297353CC}">
                <c16:uniqueId val="{00000003-A363-41FB-97DF-8765141DF7EF}"/>
              </c:ext>
            </c:extLst>
          </c:dPt>
          <c:dPt>
            <c:idx val="2"/>
            <c:invertIfNegative val="0"/>
            <c:bubble3D val="0"/>
            <c:spPr>
              <a:solidFill>
                <a:srgbClr val="D26CE6"/>
              </a:solidFill>
              <a:ln>
                <a:solidFill>
                  <a:srgbClr val="410D4B"/>
                </a:solidFill>
              </a:ln>
              <a:effectLst/>
            </c:spPr>
            <c:extLst>
              <c:ext xmlns:c16="http://schemas.microsoft.com/office/drawing/2014/chart" uri="{C3380CC4-5D6E-409C-BE32-E72D297353CC}">
                <c16:uniqueId val="{00000005-A363-41FB-97DF-8765141DF7EF}"/>
              </c:ext>
            </c:extLst>
          </c:dPt>
          <c:dPt>
            <c:idx val="3"/>
            <c:invertIfNegative val="0"/>
            <c:bubble3D val="0"/>
            <c:spPr>
              <a:solidFill>
                <a:srgbClr val="EDC3F5"/>
              </a:solidFill>
              <a:ln>
                <a:solidFill>
                  <a:srgbClr val="410D4B"/>
                </a:solidFill>
              </a:ln>
              <a:effectLst/>
            </c:spPr>
            <c:extLst>
              <c:ext xmlns:c16="http://schemas.microsoft.com/office/drawing/2014/chart" uri="{C3380CC4-5D6E-409C-BE32-E72D297353CC}">
                <c16:uniqueId val="{00000007-A363-41FB-97DF-8765141DF7EF}"/>
              </c:ext>
            </c:extLst>
          </c:dPt>
          <c:dPt>
            <c:idx val="4"/>
            <c:invertIfNegative val="0"/>
            <c:bubble3D val="0"/>
            <c:spPr>
              <a:solidFill>
                <a:schemeClr val="bg1"/>
              </a:solidFill>
              <a:ln>
                <a:solidFill>
                  <a:srgbClr val="410D4B"/>
                </a:solidFill>
              </a:ln>
              <a:effectLst/>
            </c:spPr>
            <c:extLst>
              <c:ext xmlns:c16="http://schemas.microsoft.com/office/drawing/2014/chart" uri="{C3380CC4-5D6E-409C-BE32-E72D297353CC}">
                <c16:uniqueId val="{00000009-A363-41FB-97DF-8765141DF7EF}"/>
              </c:ext>
            </c:extLst>
          </c:dPt>
          <c:dLbls>
            <c:dLbl>
              <c:idx val="0"/>
              <c:tx>
                <c:rich>
                  <a:bodyPr/>
                  <a:lstStyle/>
                  <a:p>
                    <a:fld id="{86158640-9E54-498F-9452-97701D2566B7}"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A363-41FB-97DF-8765141DF7EF}"/>
                </c:ext>
              </c:extLst>
            </c:dLbl>
            <c:dLbl>
              <c:idx val="1"/>
              <c:tx>
                <c:rich>
                  <a:bodyPr/>
                  <a:lstStyle/>
                  <a:p>
                    <a:fld id="{6C471684-5B3B-4B8C-9F37-F16C6ED5E89C}"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A363-41FB-97DF-8765141DF7EF}"/>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j_q04a!$K$3:$K$4</c:f>
              <c:strCache>
                <c:ptCount val="2"/>
                <c:pt idx="0">
                  <c:v>U.S. Native
(93%)</c:v>
                </c:pt>
                <c:pt idx="1">
                  <c:v>Non-Native
(7%)</c:v>
                </c:pt>
              </c:strCache>
            </c:strRef>
          </c:cat>
          <c:val>
            <c:numRef>
              <c:f>j_q04a!$E$3:$E$4</c:f>
              <c:numCache>
                <c:formatCode>General</c:formatCode>
                <c:ptCount val="2"/>
                <c:pt idx="0">
                  <c:v>259.09511032215124</c:v>
                </c:pt>
                <c:pt idx="1">
                  <c:v>237.44838197420518</c:v>
                </c:pt>
              </c:numCache>
            </c:numRef>
          </c:val>
          <c:extLst>
            <c:ext xmlns:c15="http://schemas.microsoft.com/office/drawing/2012/chart" uri="{02D57815-91ED-43cb-92C2-25804820EDAC}">
              <c15:datalabelsRange>
                <c15:f>j_q04a!$Q$3:$Q$4</c15:f>
                <c15:dlblRangeCache>
                  <c:ptCount val="2"/>
                  <c:pt idx="0">
                    <c:v>259</c:v>
                  </c:pt>
                  <c:pt idx="1">
                    <c:v>237*</c:v>
                  </c:pt>
                </c15:dlblRangeCache>
              </c15:datalabelsRange>
            </c:ext>
            <c:ext xmlns:c16="http://schemas.microsoft.com/office/drawing/2014/chart" uri="{C3380CC4-5D6E-409C-BE32-E72D297353CC}">
              <c16:uniqueId val="{0000000A-A363-41FB-97DF-8765141DF7EF}"/>
            </c:ext>
          </c:extLst>
        </c:ser>
        <c:dLbls>
          <c:dLblPos val="outEnd"/>
          <c:showLegendKey val="0"/>
          <c:showVal val="1"/>
          <c:showCatName val="0"/>
          <c:showSerName val="0"/>
          <c:showPercent val="0"/>
          <c:showBubbleSize val="0"/>
        </c:dLbls>
        <c:gapWidth val="79"/>
        <c:overlap val="3"/>
        <c:axId val="273757656"/>
        <c:axId val="273758048"/>
      </c:barChart>
      <c:catAx>
        <c:axId val="273757656"/>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3758048"/>
        <c:crosses val="autoZero"/>
        <c:auto val="1"/>
        <c:lblAlgn val="ctr"/>
        <c:lblOffset val="100"/>
        <c:noMultiLvlLbl val="0"/>
      </c:catAx>
      <c:valAx>
        <c:axId val="273758048"/>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3757656"/>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0401372100722266"/>
          <c:y val="4.7269520997375331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earnmthallqtl!$C$2</c:f>
              <c:strCache>
                <c:ptCount val="1"/>
                <c:pt idx="0">
                  <c:v>Literacy</c:v>
                </c:pt>
              </c:strCache>
            </c:strRef>
          </c:tx>
          <c:spPr>
            <a:solidFill>
              <a:schemeClr val="accent1"/>
            </a:solidFill>
            <a:ln>
              <a:noFill/>
            </a:ln>
            <a:effectLst/>
          </c:spPr>
          <c:invertIfNegative val="0"/>
          <c:dPt>
            <c:idx val="0"/>
            <c:invertIfNegative val="0"/>
            <c:bubble3D val="0"/>
            <c:spPr>
              <a:solidFill>
                <a:srgbClr val="002060"/>
              </a:solidFill>
              <a:ln>
                <a:solidFill>
                  <a:schemeClr val="accent5">
                    <a:lumMod val="50000"/>
                  </a:schemeClr>
                </a:solidFill>
              </a:ln>
              <a:effectLst/>
            </c:spPr>
            <c:extLst>
              <c:ext xmlns:c16="http://schemas.microsoft.com/office/drawing/2014/chart" uri="{C3380CC4-5D6E-409C-BE32-E72D297353CC}">
                <c16:uniqueId val="{00000001-CF6B-45B6-817A-87441CC56798}"/>
              </c:ext>
            </c:extLst>
          </c:dPt>
          <c:dPt>
            <c:idx val="1"/>
            <c:invertIfNegative val="0"/>
            <c:bubble3D val="0"/>
            <c:spPr>
              <a:solidFill>
                <a:schemeClr val="accent5">
                  <a:lumMod val="75000"/>
                </a:schemeClr>
              </a:solidFill>
              <a:ln>
                <a:solidFill>
                  <a:schemeClr val="accent5">
                    <a:lumMod val="50000"/>
                  </a:schemeClr>
                </a:solidFill>
              </a:ln>
              <a:effectLst/>
            </c:spPr>
            <c:extLst>
              <c:ext xmlns:c16="http://schemas.microsoft.com/office/drawing/2014/chart" uri="{C3380CC4-5D6E-409C-BE32-E72D297353CC}">
                <c16:uniqueId val="{00000003-CF6B-45B6-817A-87441CC56798}"/>
              </c:ext>
            </c:extLst>
          </c:dPt>
          <c:dPt>
            <c:idx val="2"/>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5-CF6B-45B6-817A-87441CC56798}"/>
              </c:ext>
            </c:extLst>
          </c:dPt>
          <c:dPt>
            <c:idx val="3"/>
            <c:invertIfNegative val="0"/>
            <c:bubble3D val="0"/>
            <c:spPr>
              <a:solidFill>
                <a:schemeClr val="accent5">
                  <a:lumMod val="20000"/>
                  <a:lumOff val="80000"/>
                </a:schemeClr>
              </a:solidFill>
              <a:ln>
                <a:solidFill>
                  <a:schemeClr val="accent5">
                    <a:lumMod val="50000"/>
                  </a:schemeClr>
                </a:solidFill>
              </a:ln>
              <a:effectLst/>
            </c:spPr>
            <c:extLst>
              <c:ext xmlns:c16="http://schemas.microsoft.com/office/drawing/2014/chart" uri="{C3380CC4-5D6E-409C-BE32-E72D297353CC}">
                <c16:uniqueId val="{00000007-CF6B-45B6-817A-87441CC56798}"/>
              </c:ext>
            </c:extLst>
          </c:dPt>
          <c:dPt>
            <c:idx val="4"/>
            <c:invertIfNegative val="0"/>
            <c:bubble3D val="0"/>
            <c:spPr>
              <a:solidFill>
                <a:schemeClr val="bg1"/>
              </a:solidFill>
              <a:ln>
                <a:solidFill>
                  <a:schemeClr val="accent5">
                    <a:lumMod val="50000"/>
                  </a:schemeClr>
                </a:solidFill>
              </a:ln>
              <a:effectLst/>
            </c:spPr>
            <c:extLst>
              <c:ext xmlns:c16="http://schemas.microsoft.com/office/drawing/2014/chart" uri="{C3380CC4-5D6E-409C-BE32-E72D297353CC}">
                <c16:uniqueId val="{00000009-CF6B-45B6-817A-87441CC56798}"/>
              </c:ext>
            </c:extLst>
          </c:dPt>
          <c:dLbls>
            <c:dLbl>
              <c:idx val="0"/>
              <c:tx>
                <c:rich>
                  <a:bodyPr/>
                  <a:lstStyle/>
                  <a:p>
                    <a:fld id="{1A4B16A1-8BA0-48DE-A1F3-3F2A7888E12F}"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F6B-45B6-817A-87441CC56798}"/>
                </c:ext>
              </c:extLst>
            </c:dLbl>
            <c:dLbl>
              <c:idx val="1"/>
              <c:tx>
                <c:rich>
                  <a:bodyPr/>
                  <a:lstStyle/>
                  <a:p>
                    <a:fld id="{C536DDB6-8BDB-4F08-89BE-7CBC33045B72}"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CF6B-45B6-817A-87441CC56798}"/>
                </c:ext>
              </c:extLst>
            </c:dLbl>
            <c:dLbl>
              <c:idx val="2"/>
              <c:tx>
                <c:rich>
                  <a:bodyPr/>
                  <a:lstStyle/>
                  <a:p>
                    <a:fld id="{41E7D5AB-E4A8-4ED5-90FD-9FF2506BE44F}"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CF6B-45B6-817A-87441CC56798}"/>
                </c:ext>
              </c:extLst>
            </c:dLbl>
            <c:dLbl>
              <c:idx val="3"/>
              <c:tx>
                <c:rich>
                  <a:bodyPr/>
                  <a:lstStyle/>
                  <a:p>
                    <a:fld id="{6FC0CE23-BD28-44B4-ACA0-3E25502B4F25}"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F6B-45B6-817A-87441CC5679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earnmthallqtl!$J$3:$J$7</c:f>
              <c:strCache>
                <c:ptCount val="5"/>
                <c:pt idx="0">
                  <c:v>(14%)</c:v>
                </c:pt>
                <c:pt idx="1">
                  <c:v>(13%)</c:v>
                </c:pt>
                <c:pt idx="2">
                  <c:v>(22%)</c:v>
                </c:pt>
                <c:pt idx="3">
                  <c:v>(26%)</c:v>
                </c:pt>
                <c:pt idx="4">
                  <c:v>(26%)</c:v>
                </c:pt>
              </c:strCache>
            </c:strRef>
          </c:cat>
          <c:val>
            <c:numRef>
              <c:f>earnmthallqtl!$C$3:$C$7</c:f>
              <c:numCache>
                <c:formatCode>General</c:formatCode>
                <c:ptCount val="5"/>
                <c:pt idx="0">
                  <c:v>270.26322374988189</c:v>
                </c:pt>
                <c:pt idx="1">
                  <c:v>253.07370829533494</c:v>
                </c:pt>
                <c:pt idx="2">
                  <c:v>247.11942705180411</c:v>
                </c:pt>
                <c:pt idx="3">
                  <c:v>272.62936535990929</c:v>
                </c:pt>
                <c:pt idx="4">
                  <c:v>295.05655053761387</c:v>
                </c:pt>
              </c:numCache>
            </c:numRef>
          </c:val>
          <c:extLst>
            <c:ext xmlns:c16="http://schemas.microsoft.com/office/drawing/2014/chart" uri="{C3380CC4-5D6E-409C-BE32-E72D297353CC}">
              <c16:uniqueId val="{0000000A-CF6B-45B6-817A-87441CC56798}"/>
            </c:ext>
          </c:extLst>
        </c:ser>
        <c:dLbls>
          <c:dLblPos val="outEnd"/>
          <c:showLegendKey val="0"/>
          <c:showVal val="1"/>
          <c:showCatName val="0"/>
          <c:showSerName val="0"/>
          <c:showPercent val="0"/>
          <c:showBubbleSize val="0"/>
        </c:dLbls>
        <c:gapWidth val="79"/>
        <c:overlap val="3"/>
        <c:axId val="273758832"/>
        <c:axId val="273759224"/>
      </c:barChart>
      <c:catAx>
        <c:axId val="273758832"/>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3759224"/>
        <c:crosses val="autoZero"/>
        <c:auto val="1"/>
        <c:lblAlgn val="ctr"/>
        <c:lblOffset val="100"/>
        <c:noMultiLvlLbl val="0"/>
      </c:catAx>
      <c:valAx>
        <c:axId val="273759224"/>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3758832"/>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earnmthallqtl!$D$2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B8FE-450F-B787-E29658A56333}"/>
              </c:ext>
            </c:extLst>
          </c:dPt>
          <c:dPt>
            <c:idx val="1"/>
            <c:invertIfNegative val="0"/>
            <c:bubble3D val="0"/>
            <c:spPr>
              <a:solidFill>
                <a:schemeClr val="accent6">
                  <a:lumMod val="75000"/>
                </a:schemeClr>
              </a:solidFill>
              <a:ln>
                <a:solidFill>
                  <a:schemeClr val="accent6">
                    <a:lumMod val="50000"/>
                  </a:schemeClr>
                </a:solidFill>
              </a:ln>
              <a:effectLst/>
            </c:spPr>
            <c:extLst>
              <c:ext xmlns:c16="http://schemas.microsoft.com/office/drawing/2014/chart" uri="{C3380CC4-5D6E-409C-BE32-E72D297353CC}">
                <c16:uniqueId val="{00000003-B8FE-450F-B787-E29658A56333}"/>
              </c:ext>
            </c:extLst>
          </c:dPt>
          <c:dPt>
            <c:idx val="2"/>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5-B8FE-450F-B787-E29658A56333}"/>
              </c:ext>
            </c:extLst>
          </c:dPt>
          <c:dPt>
            <c:idx val="3"/>
            <c:invertIfNegative val="0"/>
            <c:bubble3D val="0"/>
            <c:spPr>
              <a:solidFill>
                <a:schemeClr val="accent6">
                  <a:lumMod val="20000"/>
                  <a:lumOff val="80000"/>
                </a:schemeClr>
              </a:solidFill>
              <a:ln>
                <a:solidFill>
                  <a:schemeClr val="accent6">
                    <a:lumMod val="50000"/>
                  </a:schemeClr>
                </a:solidFill>
              </a:ln>
              <a:effectLst/>
            </c:spPr>
            <c:extLst>
              <c:ext xmlns:c16="http://schemas.microsoft.com/office/drawing/2014/chart" uri="{C3380CC4-5D6E-409C-BE32-E72D297353CC}">
                <c16:uniqueId val="{00000007-B8FE-450F-B787-E29658A56333}"/>
              </c:ext>
            </c:extLst>
          </c:dPt>
          <c:dPt>
            <c:idx val="4"/>
            <c:invertIfNegative val="0"/>
            <c:bubble3D val="0"/>
            <c:spPr>
              <a:solidFill>
                <a:schemeClr val="bg1"/>
              </a:solidFill>
              <a:ln>
                <a:solidFill>
                  <a:schemeClr val="accent6">
                    <a:lumMod val="50000"/>
                  </a:schemeClr>
                </a:solidFill>
              </a:ln>
              <a:effectLst/>
            </c:spPr>
            <c:extLst>
              <c:ext xmlns:c16="http://schemas.microsoft.com/office/drawing/2014/chart" uri="{C3380CC4-5D6E-409C-BE32-E72D297353CC}">
                <c16:uniqueId val="{00000009-B8FE-450F-B787-E29658A56333}"/>
              </c:ext>
            </c:extLst>
          </c:dPt>
          <c:dLbls>
            <c:dLbl>
              <c:idx val="0"/>
              <c:tx>
                <c:rich>
                  <a:bodyPr/>
                  <a:lstStyle/>
                  <a:p>
                    <a:fld id="{4416AD68-1F58-4968-82A3-7A2063870906}"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8FE-450F-B787-E29658A56333}"/>
                </c:ext>
              </c:extLst>
            </c:dLbl>
            <c:dLbl>
              <c:idx val="1"/>
              <c:tx>
                <c:rich>
                  <a:bodyPr/>
                  <a:lstStyle/>
                  <a:p>
                    <a:fld id="{F03F90E4-0280-45BB-83DF-68D823BF433E}"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B8FE-450F-B787-E29658A56333}"/>
                </c:ext>
              </c:extLst>
            </c:dLbl>
            <c:dLbl>
              <c:idx val="2"/>
              <c:tx>
                <c:rich>
                  <a:bodyPr/>
                  <a:lstStyle/>
                  <a:p>
                    <a:fld id="{5B6F843D-7136-4748-A6EB-5F4C2852611A}"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B8FE-450F-B787-E29658A56333}"/>
                </c:ext>
              </c:extLst>
            </c:dLbl>
            <c:dLbl>
              <c:idx val="3"/>
              <c:tx>
                <c:rich>
                  <a:bodyPr/>
                  <a:lstStyle/>
                  <a:p>
                    <a:fld id="{7E14C5F9-03CC-443A-A2C5-586D9E54816F}"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B8FE-450F-B787-E29658A5633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earnmthallqtl!$K$3:$K$7</c:f>
              <c:strCache>
                <c:ptCount val="5"/>
                <c:pt idx="0">
                  <c:v>(14%)</c:v>
                </c:pt>
                <c:pt idx="1">
                  <c:v>(13%)</c:v>
                </c:pt>
                <c:pt idx="2">
                  <c:v>(22%)</c:v>
                </c:pt>
                <c:pt idx="3">
                  <c:v>(26%)</c:v>
                </c:pt>
                <c:pt idx="4">
                  <c:v>(26%)</c:v>
                </c:pt>
              </c:strCache>
            </c:strRef>
          </c:cat>
          <c:val>
            <c:numRef>
              <c:f>earnmthallqtl!$D$3:$D$7</c:f>
              <c:numCache>
                <c:formatCode>General</c:formatCode>
                <c:ptCount val="5"/>
                <c:pt idx="0">
                  <c:v>257.19030790466894</c:v>
                </c:pt>
                <c:pt idx="1">
                  <c:v>238.31258934519161</c:v>
                </c:pt>
                <c:pt idx="2">
                  <c:v>237.77905600076122</c:v>
                </c:pt>
                <c:pt idx="3">
                  <c:v>263.2626252782635</c:v>
                </c:pt>
                <c:pt idx="4">
                  <c:v>293.09174678833745</c:v>
                </c:pt>
              </c:numCache>
            </c:numRef>
          </c:val>
          <c:extLst>
            <c:ext xmlns:c16="http://schemas.microsoft.com/office/drawing/2014/chart" uri="{C3380CC4-5D6E-409C-BE32-E72D297353CC}">
              <c16:uniqueId val="{0000000A-B8FE-450F-B787-E29658A56333}"/>
            </c:ext>
          </c:extLst>
        </c:ser>
        <c:dLbls>
          <c:dLblPos val="outEnd"/>
          <c:showLegendKey val="0"/>
          <c:showVal val="1"/>
          <c:showCatName val="0"/>
          <c:showSerName val="0"/>
          <c:showPercent val="0"/>
          <c:showBubbleSize val="0"/>
        </c:dLbls>
        <c:gapWidth val="79"/>
        <c:overlap val="3"/>
        <c:axId val="275471936"/>
        <c:axId val="275472328"/>
      </c:barChart>
      <c:catAx>
        <c:axId val="275471936"/>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472328"/>
        <c:crosses val="autoZero"/>
        <c:auto val="1"/>
        <c:lblAlgn val="ctr"/>
        <c:lblOffset val="100"/>
        <c:noMultiLvlLbl val="0"/>
      </c:catAx>
      <c:valAx>
        <c:axId val="275472328"/>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471936"/>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28815536129384017"/>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earnmthallqtl!$E$2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410D4B"/>
              </a:solidFill>
              <a:ln>
                <a:solidFill>
                  <a:srgbClr val="410D4B"/>
                </a:solidFill>
              </a:ln>
              <a:effectLst/>
            </c:spPr>
            <c:extLst>
              <c:ext xmlns:c16="http://schemas.microsoft.com/office/drawing/2014/chart" uri="{C3380CC4-5D6E-409C-BE32-E72D297353CC}">
                <c16:uniqueId val="{00000001-8453-4FC6-AC77-B794255303F8}"/>
              </c:ext>
            </c:extLst>
          </c:dPt>
          <c:dPt>
            <c:idx val="1"/>
            <c:invertIfNegative val="0"/>
            <c:bubble3D val="0"/>
            <c:spPr>
              <a:solidFill>
                <a:srgbClr val="7F1993"/>
              </a:solidFill>
              <a:ln>
                <a:solidFill>
                  <a:srgbClr val="410D4B"/>
                </a:solidFill>
              </a:ln>
              <a:effectLst/>
            </c:spPr>
            <c:extLst>
              <c:ext xmlns:c16="http://schemas.microsoft.com/office/drawing/2014/chart" uri="{C3380CC4-5D6E-409C-BE32-E72D297353CC}">
                <c16:uniqueId val="{00000003-8453-4FC6-AC77-B794255303F8}"/>
              </c:ext>
            </c:extLst>
          </c:dPt>
          <c:dPt>
            <c:idx val="2"/>
            <c:invertIfNegative val="0"/>
            <c:bubble3D val="0"/>
            <c:spPr>
              <a:solidFill>
                <a:srgbClr val="D26CE6"/>
              </a:solidFill>
              <a:ln>
                <a:solidFill>
                  <a:srgbClr val="410D4B"/>
                </a:solidFill>
              </a:ln>
              <a:effectLst/>
            </c:spPr>
            <c:extLst>
              <c:ext xmlns:c16="http://schemas.microsoft.com/office/drawing/2014/chart" uri="{C3380CC4-5D6E-409C-BE32-E72D297353CC}">
                <c16:uniqueId val="{00000005-8453-4FC6-AC77-B794255303F8}"/>
              </c:ext>
            </c:extLst>
          </c:dPt>
          <c:dPt>
            <c:idx val="3"/>
            <c:invertIfNegative val="0"/>
            <c:bubble3D val="0"/>
            <c:spPr>
              <a:solidFill>
                <a:srgbClr val="EDC3F5"/>
              </a:solidFill>
              <a:ln>
                <a:solidFill>
                  <a:srgbClr val="410D4B"/>
                </a:solidFill>
              </a:ln>
              <a:effectLst/>
            </c:spPr>
            <c:extLst>
              <c:ext xmlns:c16="http://schemas.microsoft.com/office/drawing/2014/chart" uri="{C3380CC4-5D6E-409C-BE32-E72D297353CC}">
                <c16:uniqueId val="{00000007-8453-4FC6-AC77-B794255303F8}"/>
              </c:ext>
            </c:extLst>
          </c:dPt>
          <c:dPt>
            <c:idx val="4"/>
            <c:invertIfNegative val="0"/>
            <c:bubble3D val="0"/>
            <c:spPr>
              <a:solidFill>
                <a:schemeClr val="bg1"/>
              </a:solidFill>
              <a:ln>
                <a:solidFill>
                  <a:srgbClr val="410D4B"/>
                </a:solidFill>
              </a:ln>
              <a:effectLst/>
            </c:spPr>
            <c:extLst>
              <c:ext xmlns:c16="http://schemas.microsoft.com/office/drawing/2014/chart" uri="{C3380CC4-5D6E-409C-BE32-E72D297353CC}">
                <c16:uniqueId val="{00000009-8453-4FC6-AC77-B794255303F8}"/>
              </c:ext>
            </c:extLst>
          </c:dPt>
          <c:dLbls>
            <c:dLbl>
              <c:idx val="0"/>
              <c:tx>
                <c:rich>
                  <a:bodyPr/>
                  <a:lstStyle/>
                  <a:p>
                    <a:fld id="{4C690FD5-1003-40D5-ADE7-6C09CDA61EE1}"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453-4FC6-AC77-B794255303F8}"/>
                </c:ext>
              </c:extLst>
            </c:dLbl>
            <c:dLbl>
              <c:idx val="1"/>
              <c:tx>
                <c:rich>
                  <a:bodyPr/>
                  <a:lstStyle/>
                  <a:p>
                    <a:fld id="{8AD0FD9E-8E50-4C05-A7CF-117552E9E60E}"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453-4FC6-AC77-B794255303F8}"/>
                </c:ext>
              </c:extLst>
            </c:dLbl>
            <c:dLbl>
              <c:idx val="2"/>
              <c:tx>
                <c:rich>
                  <a:bodyPr/>
                  <a:lstStyle/>
                  <a:p>
                    <a:fld id="{EAA1D424-ADDF-40EF-8DED-376809738C00}"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8453-4FC6-AC77-B794255303F8}"/>
                </c:ext>
              </c:extLst>
            </c:dLbl>
            <c:dLbl>
              <c:idx val="3"/>
              <c:tx>
                <c:rich>
                  <a:bodyPr/>
                  <a:lstStyle/>
                  <a:p>
                    <a:fld id="{F741FA81-A442-408A-914A-8F7FB3E2EEDE}"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8453-4FC6-AC77-B794255303F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earnmthallqtl!$L$3:$L$7</c:f>
              <c:strCache>
                <c:ptCount val="5"/>
                <c:pt idx="0">
                  <c:v>(13%)</c:v>
                </c:pt>
                <c:pt idx="1">
                  <c:v>(11%)</c:v>
                </c:pt>
                <c:pt idx="2">
                  <c:v>(20%)</c:v>
                </c:pt>
                <c:pt idx="3">
                  <c:v>(27%)</c:v>
                </c:pt>
                <c:pt idx="4">
                  <c:v>(30%)</c:v>
                </c:pt>
              </c:strCache>
            </c:strRef>
          </c:cat>
          <c:val>
            <c:numRef>
              <c:f>earnmthallqtl!$E$3:$E$7</c:f>
              <c:numCache>
                <c:formatCode>General</c:formatCode>
                <c:ptCount val="5"/>
                <c:pt idx="0">
                  <c:v>265.09320066275382</c:v>
                </c:pt>
                <c:pt idx="1">
                  <c:v>260.39210080678265</c:v>
                </c:pt>
                <c:pt idx="2">
                  <c:v>242.00494746652168</c:v>
                </c:pt>
                <c:pt idx="3">
                  <c:v>262.0563210085067</c:v>
                </c:pt>
                <c:pt idx="4">
                  <c:v>285.04319879763665</c:v>
                </c:pt>
              </c:numCache>
            </c:numRef>
          </c:val>
          <c:extLst>
            <c:ext xmlns:c16="http://schemas.microsoft.com/office/drawing/2014/chart" uri="{C3380CC4-5D6E-409C-BE32-E72D297353CC}">
              <c16:uniqueId val="{0000000A-8453-4FC6-AC77-B794255303F8}"/>
            </c:ext>
          </c:extLst>
        </c:ser>
        <c:dLbls>
          <c:dLblPos val="outEnd"/>
          <c:showLegendKey val="0"/>
          <c:showVal val="1"/>
          <c:showCatName val="0"/>
          <c:showSerName val="0"/>
          <c:showPercent val="0"/>
          <c:showBubbleSize val="0"/>
        </c:dLbls>
        <c:gapWidth val="79"/>
        <c:overlap val="3"/>
        <c:axId val="275473112"/>
        <c:axId val="275473504"/>
      </c:barChart>
      <c:catAx>
        <c:axId val="275473112"/>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473504"/>
        <c:crosses val="autoZero"/>
        <c:auto val="1"/>
        <c:lblAlgn val="ctr"/>
        <c:lblOffset val="100"/>
        <c:noMultiLvlLbl val="0"/>
      </c:catAx>
      <c:valAx>
        <c:axId val="275473504"/>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473112"/>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0401372100722266"/>
          <c:y val="4.7269520997375331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[2]edcat5!$C$2</c:f>
              <c:strCache>
                <c:ptCount val="1"/>
                <c:pt idx="0">
                  <c:v>Literacy</c:v>
                </c:pt>
              </c:strCache>
            </c:strRef>
          </c:tx>
          <c:spPr>
            <a:solidFill>
              <a:schemeClr val="accent1"/>
            </a:solidFill>
            <a:ln>
              <a:noFill/>
            </a:ln>
            <a:effectLst/>
          </c:spPr>
          <c:invertIfNegative val="0"/>
          <c:dPt>
            <c:idx val="0"/>
            <c:invertIfNegative val="0"/>
            <c:bubble3D val="0"/>
            <c:spPr>
              <a:solidFill>
                <a:srgbClr val="002060"/>
              </a:solidFill>
              <a:ln>
                <a:solidFill>
                  <a:schemeClr val="accent5">
                    <a:lumMod val="50000"/>
                  </a:schemeClr>
                </a:solidFill>
              </a:ln>
              <a:effectLst/>
            </c:spPr>
            <c:extLst>
              <c:ext xmlns:c16="http://schemas.microsoft.com/office/drawing/2014/chart" uri="{C3380CC4-5D6E-409C-BE32-E72D297353CC}">
                <c16:uniqueId val="{00000001-D856-4B8E-9FF5-AA54316B38FB}"/>
              </c:ext>
            </c:extLst>
          </c:dPt>
          <c:dPt>
            <c:idx val="1"/>
            <c:invertIfNegative val="0"/>
            <c:bubble3D val="0"/>
            <c:spPr>
              <a:solidFill>
                <a:schemeClr val="accent5">
                  <a:lumMod val="75000"/>
                </a:schemeClr>
              </a:solidFill>
              <a:ln>
                <a:solidFill>
                  <a:schemeClr val="accent5">
                    <a:lumMod val="50000"/>
                  </a:schemeClr>
                </a:solidFill>
              </a:ln>
              <a:effectLst/>
            </c:spPr>
            <c:extLst>
              <c:ext xmlns:c16="http://schemas.microsoft.com/office/drawing/2014/chart" uri="{C3380CC4-5D6E-409C-BE32-E72D297353CC}">
                <c16:uniqueId val="{00000003-D856-4B8E-9FF5-AA54316B38FB}"/>
              </c:ext>
            </c:extLst>
          </c:dPt>
          <c:dPt>
            <c:idx val="2"/>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5-D856-4B8E-9FF5-AA54316B38FB}"/>
              </c:ext>
            </c:extLst>
          </c:dPt>
          <c:dPt>
            <c:idx val="3"/>
            <c:invertIfNegative val="0"/>
            <c:bubble3D val="0"/>
            <c:spPr>
              <a:solidFill>
                <a:schemeClr val="accent5">
                  <a:lumMod val="20000"/>
                  <a:lumOff val="80000"/>
                </a:schemeClr>
              </a:solidFill>
              <a:ln>
                <a:solidFill>
                  <a:schemeClr val="accent5">
                    <a:lumMod val="50000"/>
                  </a:schemeClr>
                </a:solidFill>
              </a:ln>
              <a:effectLst/>
            </c:spPr>
            <c:extLst>
              <c:ext xmlns:c16="http://schemas.microsoft.com/office/drawing/2014/chart" uri="{C3380CC4-5D6E-409C-BE32-E72D297353CC}">
                <c16:uniqueId val="{00000007-D856-4B8E-9FF5-AA54316B38FB}"/>
              </c:ext>
            </c:extLst>
          </c:dPt>
          <c:dPt>
            <c:idx val="4"/>
            <c:invertIfNegative val="0"/>
            <c:bubble3D val="0"/>
            <c:spPr>
              <a:solidFill>
                <a:schemeClr val="bg1"/>
              </a:solidFill>
              <a:ln>
                <a:solidFill>
                  <a:schemeClr val="accent5">
                    <a:lumMod val="50000"/>
                  </a:schemeClr>
                </a:solidFill>
              </a:ln>
              <a:effectLst/>
            </c:spPr>
            <c:extLst>
              <c:ext xmlns:c16="http://schemas.microsoft.com/office/drawing/2014/chart" uri="{C3380CC4-5D6E-409C-BE32-E72D297353CC}">
                <c16:uniqueId val="{00000009-D856-4B8E-9FF5-AA54316B38FB}"/>
              </c:ext>
            </c:extLst>
          </c:dPt>
          <c:dLbls>
            <c:dLbl>
              <c:idx val="0"/>
              <c:tx>
                <c:rich>
                  <a:bodyPr/>
                  <a:lstStyle/>
                  <a:p>
                    <a:fld id="{8473D330-7648-4167-AC57-39F3C771BC30}"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D856-4B8E-9FF5-AA54316B38FB}"/>
                </c:ext>
              </c:extLst>
            </c:dLbl>
            <c:dLbl>
              <c:idx val="1"/>
              <c:tx>
                <c:rich>
                  <a:bodyPr/>
                  <a:lstStyle/>
                  <a:p>
                    <a:fld id="{D7E0818F-CA66-4745-A1CB-CCFFC3F86575}"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D856-4B8E-9FF5-AA54316B38FB}"/>
                </c:ext>
              </c:extLst>
            </c:dLbl>
            <c:dLbl>
              <c:idx val="2"/>
              <c:tx>
                <c:rich>
                  <a:bodyPr/>
                  <a:lstStyle/>
                  <a:p>
                    <a:fld id="{58D91912-2FC1-4376-BB2C-92199FBD582B}"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D856-4B8E-9FF5-AA54316B38FB}"/>
                </c:ext>
              </c:extLst>
            </c:dLbl>
            <c:dLbl>
              <c:idx val="3"/>
              <c:tx>
                <c:rich>
                  <a:bodyPr/>
                  <a:lstStyle/>
                  <a:p>
                    <a:fld id="{B9CD40DB-0F40-4EF2-AD84-18377D8F3B48}"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D856-4B8E-9FF5-AA54316B38FB}"/>
                </c:ext>
              </c:extLst>
            </c:dLbl>
            <c:dLbl>
              <c:idx val="4"/>
              <c:tx>
                <c:rich>
                  <a:bodyPr/>
                  <a:lstStyle/>
                  <a:p>
                    <a:fld id="{AFE8A14C-08A4-4196-8A7E-0B3002057F16}"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D856-4B8E-9FF5-AA54316B38F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edcat5!$F$3:$F$7</c:f>
              <c:strCache>
                <c:ptCount val="5"/>
                <c:pt idx="0">
                  <c:v>(11%)</c:v>
                </c:pt>
                <c:pt idx="1">
                  <c:v>(52%)</c:v>
                </c:pt>
                <c:pt idx="2">
                  <c:v>(8%)</c:v>
                </c:pt>
                <c:pt idx="3">
                  <c:v>(15%)</c:v>
                </c:pt>
                <c:pt idx="4">
                  <c:v>(14%)</c:v>
                </c:pt>
              </c:strCache>
            </c:strRef>
          </c:cat>
          <c:val>
            <c:numRef>
              <c:f>[2]edcat5!$C$3:$C$7</c:f>
              <c:numCache>
                <c:formatCode>General</c:formatCode>
                <c:ptCount val="5"/>
                <c:pt idx="0">
                  <c:v>200.5896525632642</c:v>
                </c:pt>
                <c:pt idx="1">
                  <c:v>251.9961949461289</c:v>
                </c:pt>
                <c:pt idx="2">
                  <c:v>272.30404782636185</c:v>
                </c:pt>
                <c:pt idx="3">
                  <c:v>284.78513229821613</c:v>
                </c:pt>
                <c:pt idx="4">
                  <c:v>297.68911743225311</c:v>
                </c:pt>
              </c:numCache>
            </c:numRef>
          </c:val>
          <c:extLst>
            <c:ext xmlns:c15="http://schemas.microsoft.com/office/drawing/2012/chart" uri="{02D57815-91ED-43cb-92C2-25804820EDAC}">
              <c15:datalabelsRange>
                <c15:f>edcat5!$L$3:$L$7</c15:f>
                <c15:dlblRangeCache>
                  <c:ptCount val="5"/>
                  <c:pt idx="0">
                    <c:v>201*</c:v>
                  </c:pt>
                  <c:pt idx="1">
                    <c:v>252*</c:v>
                  </c:pt>
                  <c:pt idx="2">
                    <c:v>272*</c:v>
                  </c:pt>
                  <c:pt idx="3">
                    <c:v>285*</c:v>
                  </c:pt>
                  <c:pt idx="4">
                    <c:v>298</c:v>
                  </c:pt>
                </c15:dlblRangeCache>
              </c15:datalabelsRange>
            </c:ext>
            <c:ext xmlns:c16="http://schemas.microsoft.com/office/drawing/2014/chart" uri="{C3380CC4-5D6E-409C-BE32-E72D297353CC}">
              <c16:uniqueId val="{0000000A-D856-4B8E-9FF5-AA54316B38FB}"/>
            </c:ext>
          </c:extLst>
        </c:ser>
        <c:dLbls>
          <c:dLblPos val="outEnd"/>
          <c:showLegendKey val="0"/>
          <c:showVal val="1"/>
          <c:showCatName val="0"/>
          <c:showSerName val="0"/>
          <c:showPercent val="0"/>
          <c:showBubbleSize val="0"/>
        </c:dLbls>
        <c:gapWidth val="79"/>
        <c:overlap val="3"/>
        <c:axId val="275474680"/>
        <c:axId val="275475072"/>
      </c:barChart>
      <c:catAx>
        <c:axId val="275474680"/>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475072"/>
        <c:crosses val="autoZero"/>
        <c:auto val="1"/>
        <c:lblAlgn val="ctr"/>
        <c:lblOffset val="100"/>
        <c:noMultiLvlLbl val="0"/>
      </c:catAx>
      <c:valAx>
        <c:axId val="275475072"/>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47468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[2]edcat5!$D$2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F913-49B8-8E3B-2AC2F4B88BD1}"/>
              </c:ext>
            </c:extLst>
          </c:dPt>
          <c:dPt>
            <c:idx val="1"/>
            <c:invertIfNegative val="0"/>
            <c:bubble3D val="0"/>
            <c:spPr>
              <a:solidFill>
                <a:schemeClr val="accent6">
                  <a:lumMod val="75000"/>
                </a:schemeClr>
              </a:solidFill>
              <a:ln>
                <a:solidFill>
                  <a:schemeClr val="accent6">
                    <a:lumMod val="50000"/>
                  </a:schemeClr>
                </a:solidFill>
              </a:ln>
              <a:effectLst/>
            </c:spPr>
            <c:extLst>
              <c:ext xmlns:c16="http://schemas.microsoft.com/office/drawing/2014/chart" uri="{C3380CC4-5D6E-409C-BE32-E72D297353CC}">
                <c16:uniqueId val="{00000003-F913-49B8-8E3B-2AC2F4B88BD1}"/>
              </c:ext>
            </c:extLst>
          </c:dPt>
          <c:dPt>
            <c:idx val="2"/>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5-F913-49B8-8E3B-2AC2F4B88BD1}"/>
              </c:ext>
            </c:extLst>
          </c:dPt>
          <c:dPt>
            <c:idx val="3"/>
            <c:invertIfNegative val="0"/>
            <c:bubble3D val="0"/>
            <c:spPr>
              <a:solidFill>
                <a:schemeClr val="accent6">
                  <a:lumMod val="20000"/>
                  <a:lumOff val="80000"/>
                </a:schemeClr>
              </a:solidFill>
              <a:ln>
                <a:solidFill>
                  <a:schemeClr val="accent6">
                    <a:lumMod val="50000"/>
                  </a:schemeClr>
                </a:solidFill>
              </a:ln>
              <a:effectLst/>
            </c:spPr>
            <c:extLst>
              <c:ext xmlns:c16="http://schemas.microsoft.com/office/drawing/2014/chart" uri="{C3380CC4-5D6E-409C-BE32-E72D297353CC}">
                <c16:uniqueId val="{00000007-F913-49B8-8E3B-2AC2F4B88BD1}"/>
              </c:ext>
            </c:extLst>
          </c:dPt>
          <c:dPt>
            <c:idx val="4"/>
            <c:invertIfNegative val="0"/>
            <c:bubble3D val="0"/>
            <c:spPr>
              <a:solidFill>
                <a:schemeClr val="bg1"/>
              </a:solidFill>
              <a:ln>
                <a:solidFill>
                  <a:schemeClr val="accent6">
                    <a:lumMod val="50000"/>
                  </a:schemeClr>
                </a:solidFill>
              </a:ln>
              <a:effectLst/>
            </c:spPr>
            <c:extLst>
              <c:ext xmlns:c16="http://schemas.microsoft.com/office/drawing/2014/chart" uri="{C3380CC4-5D6E-409C-BE32-E72D297353CC}">
                <c16:uniqueId val="{00000009-F913-49B8-8E3B-2AC2F4B88BD1}"/>
              </c:ext>
            </c:extLst>
          </c:dPt>
          <c:dLbls>
            <c:dLbl>
              <c:idx val="0"/>
              <c:tx>
                <c:rich>
                  <a:bodyPr/>
                  <a:lstStyle/>
                  <a:p>
                    <a:fld id="{AD5099A2-365A-41A1-98BF-5370C6E3DB3B}"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F913-49B8-8E3B-2AC2F4B88BD1}"/>
                </c:ext>
              </c:extLst>
            </c:dLbl>
            <c:dLbl>
              <c:idx val="1"/>
              <c:tx>
                <c:rich>
                  <a:bodyPr/>
                  <a:lstStyle/>
                  <a:p>
                    <a:fld id="{08724211-0E7B-46A6-BDAC-64838E41D19C}"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F913-49B8-8E3B-2AC2F4B88BD1}"/>
                </c:ext>
              </c:extLst>
            </c:dLbl>
            <c:dLbl>
              <c:idx val="2"/>
              <c:tx>
                <c:rich>
                  <a:bodyPr/>
                  <a:lstStyle/>
                  <a:p>
                    <a:fld id="{BD155BB8-64B8-4C55-817B-A2B1F196085D}"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F913-49B8-8E3B-2AC2F4B88BD1}"/>
                </c:ext>
              </c:extLst>
            </c:dLbl>
            <c:dLbl>
              <c:idx val="3"/>
              <c:tx>
                <c:rich>
                  <a:bodyPr/>
                  <a:lstStyle/>
                  <a:p>
                    <a:fld id="{8FABF69A-C906-42F4-9702-CF122DBB4E69}"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F913-49B8-8E3B-2AC2F4B88BD1}"/>
                </c:ext>
              </c:extLst>
            </c:dLbl>
            <c:dLbl>
              <c:idx val="4"/>
              <c:tx>
                <c:rich>
                  <a:bodyPr/>
                  <a:lstStyle/>
                  <a:p>
                    <a:fld id="{A3B4B431-2895-4386-BF33-7273CBDF800F}"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F913-49B8-8E3B-2AC2F4B88BD1}"/>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edcat5!$F$3:$F$7</c:f>
              <c:strCache>
                <c:ptCount val="5"/>
                <c:pt idx="0">
                  <c:v>(11%)</c:v>
                </c:pt>
                <c:pt idx="1">
                  <c:v>(52%)</c:v>
                </c:pt>
                <c:pt idx="2">
                  <c:v>(8%)</c:v>
                </c:pt>
                <c:pt idx="3">
                  <c:v>(15%)</c:v>
                </c:pt>
                <c:pt idx="4">
                  <c:v>(14%)</c:v>
                </c:pt>
              </c:strCache>
            </c:strRef>
          </c:cat>
          <c:val>
            <c:numRef>
              <c:f>[2]edcat5!$D$3:$D$7</c:f>
              <c:numCache>
                <c:formatCode>General</c:formatCode>
                <c:ptCount val="5"/>
                <c:pt idx="0">
                  <c:v>183.98857245528859</c:v>
                </c:pt>
                <c:pt idx="1">
                  <c:v>238.32812451549631</c:v>
                </c:pt>
                <c:pt idx="2">
                  <c:v>257.75813696636294</c:v>
                </c:pt>
                <c:pt idx="3">
                  <c:v>276.23289112442365</c:v>
                </c:pt>
                <c:pt idx="4">
                  <c:v>291.19620954949181</c:v>
                </c:pt>
              </c:numCache>
            </c:numRef>
          </c:val>
          <c:extLst>
            <c:ext xmlns:c15="http://schemas.microsoft.com/office/drawing/2012/chart" uri="{02D57815-91ED-43cb-92C2-25804820EDAC}">
              <c15:datalabelsRange>
                <c15:f>edcat5!$M$3:$M$7</c15:f>
                <c15:dlblRangeCache>
                  <c:ptCount val="5"/>
                  <c:pt idx="0">
                    <c:v>184*</c:v>
                  </c:pt>
                  <c:pt idx="1">
                    <c:v>238*</c:v>
                  </c:pt>
                  <c:pt idx="2">
                    <c:v>258*</c:v>
                  </c:pt>
                  <c:pt idx="3">
                    <c:v>276*</c:v>
                  </c:pt>
                  <c:pt idx="4">
                    <c:v>291</c:v>
                  </c:pt>
                </c15:dlblRangeCache>
              </c15:datalabelsRange>
            </c:ext>
            <c:ext xmlns:c16="http://schemas.microsoft.com/office/drawing/2014/chart" uri="{C3380CC4-5D6E-409C-BE32-E72D297353CC}">
              <c16:uniqueId val="{0000000A-F913-49B8-8E3B-2AC2F4B88BD1}"/>
            </c:ext>
          </c:extLst>
        </c:ser>
        <c:dLbls>
          <c:dLblPos val="outEnd"/>
          <c:showLegendKey val="0"/>
          <c:showVal val="1"/>
          <c:showCatName val="0"/>
          <c:showSerName val="0"/>
          <c:showPercent val="0"/>
          <c:showBubbleSize val="0"/>
        </c:dLbls>
        <c:gapWidth val="79"/>
        <c:overlap val="3"/>
        <c:axId val="275006256"/>
        <c:axId val="275006648"/>
      </c:barChart>
      <c:catAx>
        <c:axId val="275006256"/>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006648"/>
        <c:crosses val="autoZero"/>
        <c:auto val="1"/>
        <c:lblAlgn val="ctr"/>
        <c:lblOffset val="100"/>
        <c:noMultiLvlLbl val="0"/>
      </c:catAx>
      <c:valAx>
        <c:axId val="275006648"/>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006256"/>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1184227623170402"/>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[2]edcat5!$E$2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410D4B"/>
              </a:solidFill>
              <a:ln>
                <a:solidFill>
                  <a:srgbClr val="410D4B"/>
                </a:solidFill>
              </a:ln>
              <a:effectLst/>
            </c:spPr>
            <c:extLst>
              <c:ext xmlns:c16="http://schemas.microsoft.com/office/drawing/2014/chart" uri="{C3380CC4-5D6E-409C-BE32-E72D297353CC}">
                <c16:uniqueId val="{00000001-FC30-4CE7-8AD8-683C90A71C55}"/>
              </c:ext>
            </c:extLst>
          </c:dPt>
          <c:dPt>
            <c:idx val="1"/>
            <c:invertIfNegative val="0"/>
            <c:bubble3D val="0"/>
            <c:spPr>
              <a:solidFill>
                <a:srgbClr val="7F1993"/>
              </a:solidFill>
              <a:ln>
                <a:solidFill>
                  <a:srgbClr val="410D4B"/>
                </a:solidFill>
              </a:ln>
              <a:effectLst/>
            </c:spPr>
            <c:extLst>
              <c:ext xmlns:c16="http://schemas.microsoft.com/office/drawing/2014/chart" uri="{C3380CC4-5D6E-409C-BE32-E72D297353CC}">
                <c16:uniqueId val="{00000003-FC30-4CE7-8AD8-683C90A71C55}"/>
              </c:ext>
            </c:extLst>
          </c:dPt>
          <c:dPt>
            <c:idx val="2"/>
            <c:invertIfNegative val="0"/>
            <c:bubble3D val="0"/>
            <c:spPr>
              <a:solidFill>
                <a:srgbClr val="D26CE6"/>
              </a:solidFill>
              <a:ln>
                <a:solidFill>
                  <a:srgbClr val="410D4B"/>
                </a:solidFill>
              </a:ln>
              <a:effectLst/>
            </c:spPr>
            <c:extLst>
              <c:ext xmlns:c16="http://schemas.microsoft.com/office/drawing/2014/chart" uri="{C3380CC4-5D6E-409C-BE32-E72D297353CC}">
                <c16:uniqueId val="{00000005-FC30-4CE7-8AD8-683C90A71C55}"/>
              </c:ext>
            </c:extLst>
          </c:dPt>
          <c:dPt>
            <c:idx val="3"/>
            <c:invertIfNegative val="0"/>
            <c:bubble3D val="0"/>
            <c:spPr>
              <a:solidFill>
                <a:srgbClr val="EDC3F5"/>
              </a:solidFill>
              <a:ln>
                <a:solidFill>
                  <a:srgbClr val="410D4B"/>
                </a:solidFill>
              </a:ln>
              <a:effectLst/>
            </c:spPr>
            <c:extLst>
              <c:ext xmlns:c16="http://schemas.microsoft.com/office/drawing/2014/chart" uri="{C3380CC4-5D6E-409C-BE32-E72D297353CC}">
                <c16:uniqueId val="{00000007-FC30-4CE7-8AD8-683C90A71C55}"/>
              </c:ext>
            </c:extLst>
          </c:dPt>
          <c:dPt>
            <c:idx val="4"/>
            <c:invertIfNegative val="0"/>
            <c:bubble3D val="0"/>
            <c:spPr>
              <a:solidFill>
                <a:schemeClr val="bg1"/>
              </a:solidFill>
              <a:ln>
                <a:solidFill>
                  <a:srgbClr val="410D4B"/>
                </a:solidFill>
              </a:ln>
              <a:effectLst/>
            </c:spPr>
            <c:extLst>
              <c:ext xmlns:c16="http://schemas.microsoft.com/office/drawing/2014/chart" uri="{C3380CC4-5D6E-409C-BE32-E72D297353CC}">
                <c16:uniqueId val="{00000009-FC30-4CE7-8AD8-683C90A71C55}"/>
              </c:ext>
            </c:extLst>
          </c:dPt>
          <c:dLbls>
            <c:dLbl>
              <c:idx val="0"/>
              <c:tx>
                <c:rich>
                  <a:bodyPr/>
                  <a:lstStyle/>
                  <a:p>
                    <a:fld id="{EB0A932B-2BF7-43C9-BDD8-35FE8D292058}"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FC30-4CE7-8AD8-683C90A71C55}"/>
                </c:ext>
              </c:extLst>
            </c:dLbl>
            <c:dLbl>
              <c:idx val="1"/>
              <c:tx>
                <c:rich>
                  <a:bodyPr/>
                  <a:lstStyle/>
                  <a:p>
                    <a:fld id="{6BBD7BF0-EB14-4DC6-9434-AF0D40692F61}"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FC30-4CE7-8AD8-683C90A71C55}"/>
                </c:ext>
              </c:extLst>
            </c:dLbl>
            <c:dLbl>
              <c:idx val="2"/>
              <c:tx>
                <c:rich>
                  <a:bodyPr/>
                  <a:lstStyle/>
                  <a:p>
                    <a:fld id="{4AD36881-9BBC-4A5C-8117-575FE144DC11}"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FC30-4CE7-8AD8-683C90A71C55}"/>
                </c:ext>
              </c:extLst>
            </c:dLbl>
            <c:dLbl>
              <c:idx val="3"/>
              <c:tx>
                <c:rich>
                  <a:bodyPr/>
                  <a:lstStyle/>
                  <a:p>
                    <a:fld id="{E336D74D-7989-4FAF-B745-EAD722983918}"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FC30-4CE7-8AD8-683C90A71C55}"/>
                </c:ext>
              </c:extLst>
            </c:dLbl>
            <c:dLbl>
              <c:idx val="4"/>
              <c:tx>
                <c:rich>
                  <a:bodyPr/>
                  <a:lstStyle/>
                  <a:p>
                    <a:fld id="{09ADAC7D-D0FA-4C32-9DA5-112655C03C91}"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FC30-4CE7-8AD8-683C90A71C5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edcat5!$H$3:$H$7</c:f>
              <c:strCache>
                <c:ptCount val="5"/>
                <c:pt idx="0">
                  <c:v>(4%)</c:v>
                </c:pt>
                <c:pt idx="1">
                  <c:v>(48%)</c:v>
                </c:pt>
                <c:pt idx="2">
                  <c:v>(9%)</c:v>
                </c:pt>
                <c:pt idx="3">
                  <c:v>(20%)</c:v>
                </c:pt>
                <c:pt idx="4">
                  <c:v>(19%)</c:v>
                </c:pt>
              </c:strCache>
            </c:strRef>
          </c:cat>
          <c:val>
            <c:numRef>
              <c:f>[2]edcat5!$E$3:$E$7</c:f>
              <c:numCache>
                <c:formatCode>General</c:formatCode>
                <c:ptCount val="5"/>
                <c:pt idx="0">
                  <c:v>214.96722295701386</c:v>
                </c:pt>
                <c:pt idx="1">
                  <c:v>244.80463257225185</c:v>
                </c:pt>
                <c:pt idx="2">
                  <c:v>262.32253024029274</c:v>
                </c:pt>
                <c:pt idx="3">
                  <c:v>270.96304316112014</c:v>
                </c:pt>
                <c:pt idx="4">
                  <c:v>281.24877422617175</c:v>
                </c:pt>
              </c:numCache>
            </c:numRef>
          </c:val>
          <c:extLst>
            <c:ext xmlns:c15="http://schemas.microsoft.com/office/drawing/2012/chart" uri="{02D57815-91ED-43cb-92C2-25804820EDAC}">
              <c15:datalabelsRange>
                <c15:f>edcat5!$N$3:$N$7</c15:f>
                <c15:dlblRangeCache>
                  <c:ptCount val="5"/>
                  <c:pt idx="0">
                    <c:v>215*</c:v>
                  </c:pt>
                  <c:pt idx="1">
                    <c:v>245*</c:v>
                  </c:pt>
                  <c:pt idx="2">
                    <c:v>262*</c:v>
                  </c:pt>
                  <c:pt idx="3">
                    <c:v>271*</c:v>
                  </c:pt>
                  <c:pt idx="4">
                    <c:v>281</c:v>
                  </c:pt>
                </c15:dlblRangeCache>
              </c15:datalabelsRange>
            </c:ext>
            <c:ext xmlns:c16="http://schemas.microsoft.com/office/drawing/2014/chart" uri="{C3380CC4-5D6E-409C-BE32-E72D297353CC}">
              <c16:uniqueId val="{0000000A-FC30-4CE7-8AD8-683C90A71C55}"/>
            </c:ext>
          </c:extLst>
        </c:ser>
        <c:dLbls>
          <c:dLblPos val="outEnd"/>
          <c:showLegendKey val="0"/>
          <c:showVal val="1"/>
          <c:showCatName val="0"/>
          <c:showSerName val="0"/>
          <c:showPercent val="0"/>
          <c:showBubbleSize val="0"/>
        </c:dLbls>
        <c:gapWidth val="79"/>
        <c:overlap val="3"/>
        <c:axId val="275007432"/>
        <c:axId val="275007824"/>
      </c:barChart>
      <c:catAx>
        <c:axId val="275007432"/>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007824"/>
        <c:crosses val="autoZero"/>
        <c:auto val="1"/>
        <c:lblAlgn val="ctr"/>
        <c:lblOffset val="100"/>
        <c:noMultiLvlLbl val="0"/>
      </c:catAx>
      <c:valAx>
        <c:axId val="275007824"/>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007432"/>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r>
              <a:rPr lang="en-US" dirty="0"/>
              <a:t>Numeracy</a:t>
            </a:r>
          </a:p>
        </c:rich>
      </c:tx>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E9A8-4D4A-BCE7-3A241D94A297}"/>
              </c:ext>
            </c:extLst>
          </c:dPt>
          <c:dPt>
            <c:idx val="1"/>
            <c:invertIfNegative val="0"/>
            <c:bubble3D val="0"/>
            <c:spPr>
              <a:solidFill>
                <a:schemeClr val="accent6">
                  <a:lumMod val="75000"/>
                </a:schemeClr>
              </a:solidFill>
              <a:ln>
                <a:solidFill>
                  <a:schemeClr val="accent6">
                    <a:lumMod val="50000"/>
                  </a:schemeClr>
                </a:solidFill>
              </a:ln>
              <a:effectLst/>
            </c:spPr>
            <c:extLst>
              <c:ext xmlns:c16="http://schemas.microsoft.com/office/drawing/2014/chart" uri="{C3380CC4-5D6E-409C-BE32-E72D297353CC}">
                <c16:uniqueId val="{00000003-E9A8-4D4A-BCE7-3A241D94A297}"/>
              </c:ext>
            </c:extLst>
          </c:dPt>
          <c:dPt>
            <c:idx val="2"/>
            <c:invertIfNegative val="0"/>
            <c:bubble3D val="0"/>
            <c:spPr>
              <a:solidFill>
                <a:srgbClr val="00B050"/>
              </a:solidFill>
              <a:ln>
                <a:solidFill>
                  <a:schemeClr val="accent6">
                    <a:lumMod val="50000"/>
                  </a:schemeClr>
                </a:solidFill>
              </a:ln>
              <a:effectLst/>
            </c:spPr>
            <c:extLst>
              <c:ext xmlns:c16="http://schemas.microsoft.com/office/drawing/2014/chart" uri="{C3380CC4-5D6E-409C-BE32-E72D297353CC}">
                <c16:uniqueId val="{00000005-E9A8-4D4A-BCE7-3A241D94A297}"/>
              </c:ext>
            </c:extLst>
          </c:dPt>
          <c:dPt>
            <c:idx val="3"/>
            <c:invertIfNegative val="0"/>
            <c:bubble3D val="0"/>
            <c:spPr>
              <a:solidFill>
                <a:srgbClr val="70AD47">
                  <a:lumMod val="60000"/>
                  <a:lumOff val="40000"/>
                </a:srgbClr>
              </a:solidFill>
              <a:ln>
                <a:solidFill>
                  <a:schemeClr val="accent6">
                    <a:lumMod val="50000"/>
                  </a:schemeClr>
                </a:solidFill>
              </a:ln>
              <a:effectLst/>
            </c:spPr>
            <c:extLst>
              <c:ext xmlns:c16="http://schemas.microsoft.com/office/drawing/2014/chart" uri="{C3380CC4-5D6E-409C-BE32-E72D297353CC}">
                <c16:uniqueId val="{00000007-E9A8-4D4A-BCE7-3A241D94A297}"/>
              </c:ext>
            </c:extLst>
          </c:dPt>
          <c:dPt>
            <c:idx val="4"/>
            <c:invertIfNegative val="0"/>
            <c:bubble3D val="0"/>
            <c:spPr>
              <a:solidFill>
                <a:srgbClr val="70AD47">
                  <a:lumMod val="20000"/>
                  <a:lumOff val="80000"/>
                </a:srgbClr>
              </a:solidFill>
              <a:ln>
                <a:solidFill>
                  <a:schemeClr val="accent6">
                    <a:lumMod val="50000"/>
                  </a:schemeClr>
                </a:solidFill>
              </a:ln>
              <a:effectLst/>
            </c:spPr>
            <c:extLst>
              <c:ext xmlns:c16="http://schemas.microsoft.com/office/drawing/2014/chart" uri="{C3380CC4-5D6E-409C-BE32-E72D297353CC}">
                <c16:uniqueId val="{00000009-E9A8-4D4A-BCE7-3A241D94A297}"/>
              </c:ext>
            </c:extLst>
          </c:dPt>
          <c:dPt>
            <c:idx val="5"/>
            <c:invertIfNegative val="0"/>
            <c:bubble3D val="0"/>
            <c:spPr>
              <a:solidFill>
                <a:sysClr val="window" lastClr="FFFFFF"/>
              </a:solidFill>
              <a:ln>
                <a:solidFill>
                  <a:schemeClr val="accent6">
                    <a:lumMod val="50000"/>
                  </a:schemeClr>
                </a:solidFill>
              </a:ln>
              <a:effectLst/>
            </c:spPr>
            <c:extLst>
              <c:ext xmlns:c16="http://schemas.microsoft.com/office/drawing/2014/chart" uri="{C3380CC4-5D6E-409C-BE32-E72D297353CC}">
                <c16:uniqueId val="{0000000B-E9A8-4D4A-BCE7-3A241D94A297}"/>
              </c:ext>
            </c:extLst>
          </c:dPt>
          <c:dLbls>
            <c:dLbl>
              <c:idx val="0"/>
              <c:tx>
                <c:rich>
                  <a:bodyPr/>
                  <a:lstStyle/>
                  <a:p>
                    <a:fld id="{44EC2FEF-E58F-4CAE-977C-C13AC76618DD}"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9A8-4D4A-BCE7-3A241D94A297}"/>
                </c:ext>
              </c:extLst>
            </c:dLbl>
            <c:dLbl>
              <c:idx val="1"/>
              <c:tx>
                <c:rich>
                  <a:bodyPr/>
                  <a:lstStyle/>
                  <a:p>
                    <a:fld id="{A6FEAB9C-5E62-4E83-85D2-AF3D30CB8AF8}"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9A8-4D4A-BCE7-3A241D94A297}"/>
                </c:ext>
              </c:extLst>
            </c:dLbl>
            <c:dLbl>
              <c:idx val="2"/>
              <c:tx>
                <c:rich>
                  <a:bodyPr/>
                  <a:lstStyle/>
                  <a:p>
                    <a:fld id="{CB65F686-A76A-46B4-B830-7918629D0BD3}"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9A8-4D4A-BCE7-3A241D94A297}"/>
                </c:ext>
              </c:extLst>
            </c:dLbl>
            <c:dLbl>
              <c:idx val="3"/>
              <c:tx>
                <c:rich>
                  <a:bodyPr/>
                  <a:lstStyle/>
                  <a:p>
                    <a:fld id="{86052BE3-6353-4C17-8BC2-057C7B97476C}"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9A8-4D4A-BCE7-3A241D94A297}"/>
                </c:ext>
              </c:extLst>
            </c:dLbl>
            <c:dLbl>
              <c:idx val="4"/>
              <c:tx>
                <c:rich>
                  <a:bodyPr/>
                  <a:lstStyle/>
                  <a:p>
                    <a:fld id="{463A7302-DD05-478A-9BCF-32B0630F554A}"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E9A8-4D4A-BCE7-3A241D94A29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Sheet1!$J$3:$J$8</c:f>
              <c:strCache>
                <c:ptCount val="6"/>
                <c:pt idx="0">
                  <c:v>16-24
(17%)</c:v>
                </c:pt>
                <c:pt idx="1">
                  <c:v>25-34
(18%)</c:v>
                </c:pt>
                <c:pt idx="2">
                  <c:v>35-44
(18%)</c:v>
                </c:pt>
                <c:pt idx="3">
                  <c:v>45-54
(20%)</c:v>
                </c:pt>
                <c:pt idx="4">
                  <c:v>55-65
(18%)</c:v>
                </c:pt>
                <c:pt idx="5">
                  <c:v>66-74
(9%)</c:v>
                </c:pt>
              </c:strCache>
            </c:strRef>
          </c:cat>
          <c:val>
            <c:numRef>
              <c:f>Sheet1!$D$3:$D$8</c:f>
              <c:numCache>
                <c:formatCode>General</c:formatCode>
                <c:ptCount val="6"/>
                <c:pt idx="0">
                  <c:v>253.94424241454701</c:v>
                </c:pt>
                <c:pt idx="1">
                  <c:v>267.018988599529</c:v>
                </c:pt>
                <c:pt idx="2">
                  <c:v>260.95971600225198</c:v>
                </c:pt>
                <c:pt idx="3">
                  <c:v>252.52627014170801</c:v>
                </c:pt>
                <c:pt idx="4">
                  <c:v>251.67993806824899</c:v>
                </c:pt>
                <c:pt idx="5">
                  <c:v>235.85714412906</c:v>
                </c:pt>
              </c:numCache>
            </c:numRef>
          </c:val>
          <c:extLst>
            <c:ext xmlns:c16="http://schemas.microsoft.com/office/drawing/2014/chart" uri="{C3380CC4-5D6E-409C-BE32-E72D297353CC}">
              <c16:uniqueId val="{0000000C-E9A8-4D4A-BCE7-3A241D94A297}"/>
            </c:ext>
          </c:extLst>
        </c:ser>
        <c:dLbls>
          <c:dLblPos val="outEnd"/>
          <c:showLegendKey val="0"/>
          <c:showVal val="1"/>
          <c:showCatName val="0"/>
          <c:showSerName val="0"/>
          <c:showPercent val="0"/>
          <c:showBubbleSize val="0"/>
        </c:dLbls>
        <c:gapWidth val="79"/>
        <c:overlap val="3"/>
        <c:axId val="353127704"/>
        <c:axId val="353128096"/>
      </c:barChart>
      <c:catAx>
        <c:axId val="353127704"/>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3128096"/>
        <c:crosses val="autoZero"/>
        <c:auto val="1"/>
        <c:lblAlgn val="ctr"/>
        <c:lblOffset val="100"/>
        <c:noMultiLvlLbl val="0"/>
      </c:catAx>
      <c:valAx>
        <c:axId val="353128096"/>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3127704"/>
        <c:crosses val="autoZero"/>
        <c:crossBetween val="between"/>
        <c:majorUnit val="25"/>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r>
              <a:rPr lang="en-US"/>
              <a:t>Literacy</a:t>
            </a:r>
          </a:p>
        </c:rich>
      </c:tx>
      <c:layout>
        <c:manualLayout>
          <c:xMode val="edge"/>
          <c:yMode val="edge"/>
          <c:x val="0.42375280708244867"/>
          <c:y val="5.0741849840083265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parental_education!$C$2</c:f>
              <c:strCache>
                <c:ptCount val="1"/>
                <c:pt idx="0">
                  <c:v>Literacy</c:v>
                </c:pt>
              </c:strCache>
            </c:strRef>
          </c:tx>
          <c:spPr>
            <a:solidFill>
              <a:schemeClr val="accent1"/>
            </a:solidFill>
            <a:ln>
              <a:noFill/>
            </a:ln>
            <a:effectLst/>
          </c:spPr>
          <c:invertIfNegative val="0"/>
          <c:dPt>
            <c:idx val="0"/>
            <c:invertIfNegative val="0"/>
            <c:bubble3D val="0"/>
            <c:spPr>
              <a:solidFill>
                <a:srgbClr val="002060"/>
              </a:solidFill>
              <a:ln>
                <a:solidFill>
                  <a:schemeClr val="accent5">
                    <a:lumMod val="50000"/>
                  </a:schemeClr>
                </a:solidFill>
              </a:ln>
              <a:effectLst/>
            </c:spPr>
            <c:extLst>
              <c:ext xmlns:c16="http://schemas.microsoft.com/office/drawing/2014/chart" uri="{C3380CC4-5D6E-409C-BE32-E72D297353CC}">
                <c16:uniqueId val="{00000001-250A-4614-8ED7-FF7807EB7A77}"/>
              </c:ext>
            </c:extLst>
          </c:dPt>
          <c:dPt>
            <c:idx val="1"/>
            <c:invertIfNegative val="0"/>
            <c:bubble3D val="0"/>
            <c:spPr>
              <a:solidFill>
                <a:schemeClr val="accent5">
                  <a:lumMod val="75000"/>
                </a:schemeClr>
              </a:solidFill>
              <a:ln>
                <a:solidFill>
                  <a:schemeClr val="accent5">
                    <a:lumMod val="50000"/>
                  </a:schemeClr>
                </a:solidFill>
              </a:ln>
              <a:effectLst/>
            </c:spPr>
            <c:extLst>
              <c:ext xmlns:c16="http://schemas.microsoft.com/office/drawing/2014/chart" uri="{C3380CC4-5D6E-409C-BE32-E72D297353CC}">
                <c16:uniqueId val="{00000003-250A-4614-8ED7-FF7807EB7A77}"/>
              </c:ext>
            </c:extLst>
          </c:dPt>
          <c:dPt>
            <c:idx val="2"/>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5-250A-4614-8ED7-FF7807EB7A77}"/>
              </c:ext>
            </c:extLst>
          </c:dPt>
          <c:dPt>
            <c:idx val="3"/>
            <c:invertIfNegative val="0"/>
            <c:bubble3D val="0"/>
            <c:spPr>
              <a:solidFill>
                <a:schemeClr val="accent5">
                  <a:lumMod val="20000"/>
                  <a:lumOff val="80000"/>
                </a:schemeClr>
              </a:solidFill>
              <a:ln>
                <a:solidFill>
                  <a:schemeClr val="accent5">
                    <a:lumMod val="50000"/>
                  </a:schemeClr>
                </a:solidFill>
              </a:ln>
              <a:effectLst/>
            </c:spPr>
            <c:extLst>
              <c:ext xmlns:c16="http://schemas.microsoft.com/office/drawing/2014/chart" uri="{C3380CC4-5D6E-409C-BE32-E72D297353CC}">
                <c16:uniqueId val="{00000007-250A-4614-8ED7-FF7807EB7A77}"/>
              </c:ext>
            </c:extLst>
          </c:dPt>
          <c:dPt>
            <c:idx val="4"/>
            <c:invertIfNegative val="0"/>
            <c:bubble3D val="0"/>
            <c:spPr>
              <a:solidFill>
                <a:schemeClr val="bg1"/>
              </a:solidFill>
              <a:ln>
                <a:solidFill>
                  <a:schemeClr val="accent5">
                    <a:lumMod val="50000"/>
                  </a:schemeClr>
                </a:solidFill>
              </a:ln>
              <a:effectLst/>
            </c:spPr>
            <c:extLst>
              <c:ext xmlns:c16="http://schemas.microsoft.com/office/drawing/2014/chart" uri="{C3380CC4-5D6E-409C-BE32-E72D297353CC}">
                <c16:uniqueId val="{00000009-250A-4614-8ED7-FF7807EB7A77}"/>
              </c:ext>
            </c:extLst>
          </c:dPt>
          <c:dLbls>
            <c:dLbl>
              <c:idx val="0"/>
              <c:tx>
                <c:rich>
                  <a:bodyPr/>
                  <a:lstStyle/>
                  <a:p>
                    <a:fld id="{52915B05-11EC-43F7-8BEC-5380619CFB14}" type="VALUE">
                      <a:rPr lang="en-US" sz="1400" smtClean="0"/>
                      <a:pPr/>
                      <a:t>[VALUE]</a:t>
                    </a:fld>
                    <a:r>
                      <a:rPr lang="en-US" sz="140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50A-4614-8ED7-FF7807EB7A77}"/>
                </c:ext>
              </c:extLst>
            </c:dLbl>
            <c:dLbl>
              <c:idx val="1"/>
              <c:tx>
                <c:rich>
                  <a:bodyPr/>
                  <a:lstStyle/>
                  <a:p>
                    <a:fld id="{F96E95E5-B322-40F5-88D8-D3BE03C372D4}"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50A-4614-8ED7-FF7807EB7A7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parental_education!$I$3:$I$5</c:f>
              <c:strCache>
                <c:ptCount val="3"/>
                <c:pt idx="0">
                  <c:v>Incomplete High School
(33%)</c:v>
                </c:pt>
                <c:pt idx="1">
                  <c:v>High School Degree
(45%)</c:v>
                </c:pt>
                <c:pt idx="2">
                  <c:v>College or Graduate Degree
(22%)</c:v>
                </c:pt>
              </c:strCache>
            </c:strRef>
          </c:cat>
          <c:val>
            <c:numRef>
              <c:f>parental_education!$C$3:$C$5</c:f>
              <c:numCache>
                <c:formatCode>0</c:formatCode>
                <c:ptCount val="3"/>
                <c:pt idx="0">
                  <c:v>232.35989710397575</c:v>
                </c:pt>
                <c:pt idx="1">
                  <c:v>266.87315311526663</c:v>
                </c:pt>
                <c:pt idx="2">
                  <c:v>285.47062863619038</c:v>
                </c:pt>
              </c:numCache>
            </c:numRef>
          </c:val>
          <c:extLst>
            <c:ext xmlns:c16="http://schemas.microsoft.com/office/drawing/2014/chart" uri="{C3380CC4-5D6E-409C-BE32-E72D297353CC}">
              <c16:uniqueId val="{0000000A-250A-4614-8ED7-FF7807EB7A77}"/>
            </c:ext>
          </c:extLst>
        </c:ser>
        <c:dLbls>
          <c:dLblPos val="outEnd"/>
          <c:showLegendKey val="0"/>
          <c:showVal val="1"/>
          <c:showCatName val="0"/>
          <c:showSerName val="0"/>
          <c:showPercent val="0"/>
          <c:showBubbleSize val="0"/>
        </c:dLbls>
        <c:gapWidth val="79"/>
        <c:overlap val="3"/>
        <c:axId val="275009000"/>
        <c:axId val="275009392"/>
      </c:barChart>
      <c:catAx>
        <c:axId val="275009000"/>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75009392"/>
        <c:crosses val="autoZero"/>
        <c:auto val="1"/>
        <c:lblAlgn val="ctr"/>
        <c:lblOffset val="100"/>
        <c:noMultiLvlLbl val="0"/>
      </c:catAx>
      <c:valAx>
        <c:axId val="275009392"/>
        <c:scaling>
          <c:orientation val="minMax"/>
          <c:max val="300"/>
          <c:min val="150"/>
        </c:scaling>
        <c:delete val="0"/>
        <c:axPos val="l"/>
        <c:numFmt formatCode="0"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00900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parental_education!$D$2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9E36-45AC-9DAF-C6CA63B82632}"/>
              </c:ext>
            </c:extLst>
          </c:dPt>
          <c:dPt>
            <c:idx val="1"/>
            <c:invertIfNegative val="0"/>
            <c:bubble3D val="0"/>
            <c:spPr>
              <a:solidFill>
                <a:schemeClr val="accent6">
                  <a:lumMod val="75000"/>
                </a:schemeClr>
              </a:solidFill>
              <a:ln>
                <a:solidFill>
                  <a:schemeClr val="accent6">
                    <a:lumMod val="50000"/>
                  </a:schemeClr>
                </a:solidFill>
              </a:ln>
              <a:effectLst/>
            </c:spPr>
            <c:extLst>
              <c:ext xmlns:c16="http://schemas.microsoft.com/office/drawing/2014/chart" uri="{C3380CC4-5D6E-409C-BE32-E72D297353CC}">
                <c16:uniqueId val="{00000003-9E36-45AC-9DAF-C6CA63B82632}"/>
              </c:ext>
            </c:extLst>
          </c:dPt>
          <c:dPt>
            <c:idx val="2"/>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5-9E36-45AC-9DAF-C6CA63B82632}"/>
              </c:ext>
            </c:extLst>
          </c:dPt>
          <c:dPt>
            <c:idx val="3"/>
            <c:invertIfNegative val="0"/>
            <c:bubble3D val="0"/>
            <c:spPr>
              <a:solidFill>
                <a:schemeClr val="bg1"/>
              </a:solidFill>
              <a:ln>
                <a:solidFill>
                  <a:schemeClr val="accent6">
                    <a:lumMod val="50000"/>
                  </a:schemeClr>
                </a:solidFill>
              </a:ln>
              <a:effectLst/>
            </c:spPr>
            <c:extLst>
              <c:ext xmlns:c16="http://schemas.microsoft.com/office/drawing/2014/chart" uri="{C3380CC4-5D6E-409C-BE32-E72D297353CC}">
                <c16:uniqueId val="{00000007-9E36-45AC-9DAF-C6CA63B82632}"/>
              </c:ext>
            </c:extLst>
          </c:dPt>
          <c:dLbls>
            <c:dLbl>
              <c:idx val="0"/>
              <c:tx>
                <c:rich>
                  <a:bodyPr/>
                  <a:lstStyle/>
                  <a:p>
                    <a:fld id="{2CCCDE6D-4F9A-4B73-8E19-16B2186C0B97}"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9E36-45AC-9DAF-C6CA63B82632}"/>
                </c:ext>
              </c:extLst>
            </c:dLbl>
            <c:dLbl>
              <c:idx val="1"/>
              <c:tx>
                <c:rich>
                  <a:bodyPr/>
                  <a:lstStyle/>
                  <a:p>
                    <a:fld id="{4C961133-10D9-4DA2-A325-5E7EB9845F23}"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9E36-45AC-9DAF-C6CA63B82632}"/>
                </c:ext>
              </c:extLst>
            </c:dLbl>
            <c:dLbl>
              <c:idx val="2"/>
              <c:tx>
                <c:rich>
                  <a:bodyPr/>
                  <a:lstStyle/>
                  <a:p>
                    <a:fld id="{08EB852A-8EDB-4677-8BB9-2A15C2DF9FED}"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9E36-45AC-9DAF-C6CA63B82632}"/>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parental_education!$I$3:$I$5</c:f>
              <c:strCache>
                <c:ptCount val="3"/>
                <c:pt idx="0">
                  <c:v>Incomplete High School
(33%)</c:v>
                </c:pt>
                <c:pt idx="1">
                  <c:v>High School Degree
(45%)</c:v>
                </c:pt>
                <c:pt idx="2">
                  <c:v>College or Graduate Degree
(22%)</c:v>
                </c:pt>
              </c:strCache>
            </c:strRef>
          </c:cat>
          <c:val>
            <c:numRef>
              <c:f>parental_education!$D$3:$D$5</c:f>
              <c:numCache>
                <c:formatCode>0</c:formatCode>
                <c:ptCount val="3"/>
                <c:pt idx="0">
                  <c:v>216.04319950936593</c:v>
                </c:pt>
                <c:pt idx="1">
                  <c:v>257.41606849342327</c:v>
                </c:pt>
                <c:pt idx="2">
                  <c:v>273.95902104273267</c:v>
                </c:pt>
              </c:numCache>
            </c:numRef>
          </c:val>
          <c:extLst>
            <c:ext xmlns:c15="http://schemas.microsoft.com/office/drawing/2012/chart" uri="{02D57815-91ED-43cb-92C2-25804820EDAC}">
              <c15:datalabelsRange>
                <c15:f>parental_education!$P$3:$P$5</c15:f>
                <c15:dlblRangeCache>
                  <c:ptCount val="3"/>
                  <c:pt idx="0">
                    <c:v>216*</c:v>
                  </c:pt>
                  <c:pt idx="1">
                    <c:v>257*</c:v>
                  </c:pt>
                  <c:pt idx="2">
                    <c:v>274</c:v>
                  </c:pt>
                </c15:dlblRangeCache>
              </c15:datalabelsRange>
            </c:ext>
            <c:ext xmlns:c16="http://schemas.microsoft.com/office/drawing/2014/chart" uri="{C3380CC4-5D6E-409C-BE32-E72D297353CC}">
              <c16:uniqueId val="{00000008-9E36-45AC-9DAF-C6CA63B82632}"/>
            </c:ext>
          </c:extLst>
        </c:ser>
        <c:dLbls>
          <c:dLblPos val="outEnd"/>
          <c:showLegendKey val="0"/>
          <c:showVal val="1"/>
          <c:showCatName val="0"/>
          <c:showSerName val="0"/>
          <c:showPercent val="0"/>
          <c:showBubbleSize val="0"/>
        </c:dLbls>
        <c:gapWidth val="79"/>
        <c:overlap val="3"/>
        <c:axId val="275963648"/>
        <c:axId val="275964040"/>
      </c:barChart>
      <c:catAx>
        <c:axId val="275963648"/>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75964040"/>
        <c:crosses val="autoZero"/>
        <c:auto val="1"/>
        <c:lblAlgn val="ctr"/>
        <c:lblOffset val="100"/>
        <c:noMultiLvlLbl val="0"/>
      </c:catAx>
      <c:valAx>
        <c:axId val="275964040"/>
        <c:scaling>
          <c:orientation val="minMax"/>
          <c:max val="300"/>
          <c:min val="150"/>
        </c:scaling>
        <c:delete val="0"/>
        <c:axPos val="l"/>
        <c:numFmt formatCode="0"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96364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1184227623170402"/>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parental_education!$E$2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410D4B"/>
              </a:solidFill>
              <a:ln>
                <a:solidFill>
                  <a:srgbClr val="410D4B"/>
                </a:solidFill>
              </a:ln>
              <a:effectLst/>
            </c:spPr>
            <c:extLst>
              <c:ext xmlns:c16="http://schemas.microsoft.com/office/drawing/2014/chart" uri="{C3380CC4-5D6E-409C-BE32-E72D297353CC}">
                <c16:uniqueId val="{00000001-92E1-419A-A5A4-CA9E9DEFB6CF}"/>
              </c:ext>
            </c:extLst>
          </c:dPt>
          <c:dPt>
            <c:idx val="1"/>
            <c:invertIfNegative val="0"/>
            <c:bubble3D val="0"/>
            <c:spPr>
              <a:solidFill>
                <a:srgbClr val="7F1993"/>
              </a:solidFill>
              <a:ln>
                <a:solidFill>
                  <a:srgbClr val="410D4B"/>
                </a:solidFill>
              </a:ln>
              <a:effectLst/>
            </c:spPr>
            <c:extLst>
              <c:ext xmlns:c16="http://schemas.microsoft.com/office/drawing/2014/chart" uri="{C3380CC4-5D6E-409C-BE32-E72D297353CC}">
                <c16:uniqueId val="{00000003-92E1-419A-A5A4-CA9E9DEFB6CF}"/>
              </c:ext>
            </c:extLst>
          </c:dPt>
          <c:dPt>
            <c:idx val="2"/>
            <c:invertIfNegative val="0"/>
            <c:bubble3D val="0"/>
            <c:spPr>
              <a:solidFill>
                <a:srgbClr val="D26CE6"/>
              </a:solidFill>
              <a:ln>
                <a:solidFill>
                  <a:srgbClr val="410D4B"/>
                </a:solidFill>
              </a:ln>
              <a:effectLst/>
            </c:spPr>
            <c:extLst>
              <c:ext xmlns:c16="http://schemas.microsoft.com/office/drawing/2014/chart" uri="{C3380CC4-5D6E-409C-BE32-E72D297353CC}">
                <c16:uniqueId val="{00000005-92E1-419A-A5A4-CA9E9DEFB6CF}"/>
              </c:ext>
            </c:extLst>
          </c:dPt>
          <c:dPt>
            <c:idx val="3"/>
            <c:invertIfNegative val="0"/>
            <c:bubble3D val="0"/>
            <c:spPr>
              <a:solidFill>
                <a:srgbClr val="EDC3F5"/>
              </a:solidFill>
              <a:ln>
                <a:solidFill>
                  <a:srgbClr val="410D4B"/>
                </a:solidFill>
              </a:ln>
              <a:effectLst/>
            </c:spPr>
            <c:extLst>
              <c:ext xmlns:c16="http://schemas.microsoft.com/office/drawing/2014/chart" uri="{C3380CC4-5D6E-409C-BE32-E72D297353CC}">
                <c16:uniqueId val="{00000007-92E1-419A-A5A4-CA9E9DEFB6CF}"/>
              </c:ext>
            </c:extLst>
          </c:dPt>
          <c:dPt>
            <c:idx val="4"/>
            <c:invertIfNegative val="0"/>
            <c:bubble3D val="0"/>
            <c:spPr>
              <a:solidFill>
                <a:schemeClr val="bg1"/>
              </a:solidFill>
              <a:ln>
                <a:solidFill>
                  <a:srgbClr val="410D4B"/>
                </a:solidFill>
              </a:ln>
              <a:effectLst/>
            </c:spPr>
            <c:extLst>
              <c:ext xmlns:c16="http://schemas.microsoft.com/office/drawing/2014/chart" uri="{C3380CC4-5D6E-409C-BE32-E72D297353CC}">
                <c16:uniqueId val="{00000009-92E1-419A-A5A4-CA9E9DEFB6CF}"/>
              </c:ext>
            </c:extLst>
          </c:dPt>
          <c:dLbls>
            <c:dLbl>
              <c:idx val="0"/>
              <c:tx>
                <c:rich>
                  <a:bodyPr/>
                  <a:lstStyle/>
                  <a:p>
                    <a:fld id="{817A27E0-8586-49D4-9A69-F6E80ED4F6C9}"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92E1-419A-A5A4-CA9E9DEFB6CF}"/>
                </c:ext>
              </c:extLst>
            </c:dLbl>
            <c:dLbl>
              <c:idx val="1"/>
              <c:tx>
                <c:rich>
                  <a:bodyPr/>
                  <a:lstStyle/>
                  <a:p>
                    <a:fld id="{705128EC-0AED-4453-A972-CD83A4B5CE16}"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92E1-419A-A5A4-CA9E9DEFB6CF}"/>
                </c:ext>
              </c:extLst>
            </c:dLbl>
            <c:dLbl>
              <c:idx val="2"/>
              <c:tx>
                <c:rich>
                  <a:bodyPr/>
                  <a:lstStyle/>
                  <a:p>
                    <a:fld id="{1A2ACC82-5C57-496A-8E91-CFBF55316969}"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92E1-419A-A5A4-CA9E9DEFB6CF}"/>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parental_education!$K$3:$K$5</c:f>
              <c:strCache>
                <c:ptCount val="3"/>
                <c:pt idx="0">
                  <c:v>Incomplete High School
(23%)</c:v>
                </c:pt>
                <c:pt idx="1">
                  <c:v>High School Degree
(50%)</c:v>
                </c:pt>
                <c:pt idx="2">
                  <c:v>College or Graduate Degree
(26%)</c:v>
                </c:pt>
              </c:strCache>
            </c:strRef>
          </c:cat>
          <c:val>
            <c:numRef>
              <c:f>parental_education!$E$3:$E$5</c:f>
              <c:numCache>
                <c:formatCode>0</c:formatCode>
                <c:ptCount val="3"/>
                <c:pt idx="0">
                  <c:v>238.28129756605858</c:v>
                </c:pt>
                <c:pt idx="1">
                  <c:v>258.78914558602656</c:v>
                </c:pt>
                <c:pt idx="2">
                  <c:v>272.28458894822933</c:v>
                </c:pt>
              </c:numCache>
            </c:numRef>
          </c:val>
          <c:extLst>
            <c:ext xmlns:c15="http://schemas.microsoft.com/office/drawing/2012/chart" uri="{02D57815-91ED-43cb-92C2-25804820EDAC}">
              <c15:datalabelsRange>
                <c15:f>parental_education!$Q$3:$Q$5</c15:f>
                <c15:dlblRangeCache>
                  <c:ptCount val="3"/>
                  <c:pt idx="0">
                    <c:v>238*</c:v>
                  </c:pt>
                  <c:pt idx="1">
                    <c:v>259*</c:v>
                  </c:pt>
                  <c:pt idx="2">
                    <c:v>272</c:v>
                  </c:pt>
                </c15:dlblRangeCache>
              </c15:datalabelsRange>
            </c:ext>
            <c:ext xmlns:c16="http://schemas.microsoft.com/office/drawing/2014/chart" uri="{C3380CC4-5D6E-409C-BE32-E72D297353CC}">
              <c16:uniqueId val="{0000000A-92E1-419A-A5A4-CA9E9DEFB6CF}"/>
            </c:ext>
          </c:extLst>
        </c:ser>
        <c:dLbls>
          <c:dLblPos val="outEnd"/>
          <c:showLegendKey val="0"/>
          <c:showVal val="1"/>
          <c:showCatName val="0"/>
          <c:showSerName val="0"/>
          <c:showPercent val="0"/>
          <c:showBubbleSize val="0"/>
        </c:dLbls>
        <c:gapWidth val="79"/>
        <c:overlap val="3"/>
        <c:axId val="275964824"/>
        <c:axId val="275965216"/>
      </c:barChart>
      <c:catAx>
        <c:axId val="275964824"/>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75965216"/>
        <c:crosses val="autoZero"/>
        <c:auto val="1"/>
        <c:lblAlgn val="ctr"/>
        <c:lblOffset val="100"/>
        <c:noMultiLvlLbl val="0"/>
      </c:catAx>
      <c:valAx>
        <c:axId val="275965216"/>
        <c:scaling>
          <c:orientation val="minMax"/>
          <c:max val="300"/>
          <c:min val="150"/>
        </c:scaling>
        <c:delete val="0"/>
        <c:axPos val="l"/>
        <c:numFmt formatCode="0"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964824"/>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r>
              <a:rPr lang="en-US" dirty="0"/>
              <a:t>Literacy</a:t>
            </a:r>
          </a:p>
        </c:rich>
      </c:tx>
      <c:layout>
        <c:manualLayout>
          <c:xMode val="edge"/>
          <c:yMode val="edge"/>
          <c:x val="0.42375280708244867"/>
          <c:y val="5.0741849840083265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c_d05!$C$2</c:f>
              <c:strCache>
                <c:ptCount val="1"/>
                <c:pt idx="0">
                  <c:v>Literacy</c:v>
                </c:pt>
              </c:strCache>
            </c:strRef>
          </c:tx>
          <c:spPr>
            <a:solidFill>
              <a:schemeClr val="accent1"/>
            </a:solidFill>
            <a:ln>
              <a:noFill/>
            </a:ln>
            <a:effectLst/>
          </c:spPr>
          <c:invertIfNegative val="0"/>
          <c:dPt>
            <c:idx val="0"/>
            <c:invertIfNegative val="0"/>
            <c:bubble3D val="0"/>
            <c:spPr>
              <a:solidFill>
                <a:srgbClr val="002060"/>
              </a:solidFill>
              <a:ln>
                <a:solidFill>
                  <a:schemeClr val="accent5">
                    <a:lumMod val="50000"/>
                  </a:schemeClr>
                </a:solidFill>
              </a:ln>
              <a:effectLst/>
            </c:spPr>
            <c:extLst>
              <c:ext xmlns:c16="http://schemas.microsoft.com/office/drawing/2014/chart" uri="{C3380CC4-5D6E-409C-BE32-E72D297353CC}">
                <c16:uniqueId val="{00000001-D046-4EAD-B57A-57BBD5DDD26C}"/>
              </c:ext>
            </c:extLst>
          </c:dPt>
          <c:dPt>
            <c:idx val="1"/>
            <c:invertIfNegative val="0"/>
            <c:bubble3D val="0"/>
            <c:spPr>
              <a:solidFill>
                <a:schemeClr val="accent5">
                  <a:lumMod val="75000"/>
                </a:schemeClr>
              </a:solidFill>
              <a:ln>
                <a:solidFill>
                  <a:schemeClr val="accent5">
                    <a:lumMod val="50000"/>
                  </a:schemeClr>
                </a:solidFill>
              </a:ln>
              <a:effectLst/>
            </c:spPr>
            <c:extLst>
              <c:ext xmlns:c16="http://schemas.microsoft.com/office/drawing/2014/chart" uri="{C3380CC4-5D6E-409C-BE32-E72D297353CC}">
                <c16:uniqueId val="{00000003-D046-4EAD-B57A-57BBD5DDD26C}"/>
              </c:ext>
            </c:extLst>
          </c:dPt>
          <c:dPt>
            <c:idx val="2"/>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5-D046-4EAD-B57A-57BBD5DDD26C}"/>
              </c:ext>
            </c:extLst>
          </c:dPt>
          <c:dPt>
            <c:idx val="3"/>
            <c:invertIfNegative val="0"/>
            <c:bubble3D val="0"/>
            <c:spPr>
              <a:solidFill>
                <a:schemeClr val="accent5">
                  <a:lumMod val="20000"/>
                  <a:lumOff val="80000"/>
                </a:schemeClr>
              </a:solidFill>
              <a:ln>
                <a:solidFill>
                  <a:schemeClr val="accent5">
                    <a:lumMod val="50000"/>
                  </a:schemeClr>
                </a:solidFill>
              </a:ln>
              <a:effectLst/>
            </c:spPr>
            <c:extLst>
              <c:ext xmlns:c16="http://schemas.microsoft.com/office/drawing/2014/chart" uri="{C3380CC4-5D6E-409C-BE32-E72D297353CC}">
                <c16:uniqueId val="{00000007-D046-4EAD-B57A-57BBD5DDD26C}"/>
              </c:ext>
            </c:extLst>
          </c:dPt>
          <c:dPt>
            <c:idx val="4"/>
            <c:invertIfNegative val="0"/>
            <c:bubble3D val="0"/>
            <c:spPr>
              <a:solidFill>
                <a:schemeClr val="bg1"/>
              </a:solidFill>
              <a:ln>
                <a:solidFill>
                  <a:schemeClr val="accent5">
                    <a:lumMod val="50000"/>
                  </a:schemeClr>
                </a:solidFill>
              </a:ln>
              <a:effectLst/>
            </c:spPr>
            <c:extLst>
              <c:ext xmlns:c16="http://schemas.microsoft.com/office/drawing/2014/chart" uri="{C3380CC4-5D6E-409C-BE32-E72D297353CC}">
                <c16:uniqueId val="{00000009-D046-4EAD-B57A-57BBD5DDD26C}"/>
              </c:ext>
            </c:extLst>
          </c:dPt>
          <c:dLbls>
            <c:dLbl>
              <c:idx val="2"/>
              <c:tx>
                <c:rich>
                  <a:bodyPr/>
                  <a:lstStyle/>
                  <a:p>
                    <a:fld id="{4F3D1F75-FC84-4595-ABF0-BF3867B299CA}"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046-4EAD-B57A-57BBD5DDD26C}"/>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c_d05!$I$3:$I$5</c:f>
              <c:strCache>
                <c:ptCount val="3"/>
                <c:pt idx="0">
                  <c:v>Employed
(53%)</c:v>
                </c:pt>
                <c:pt idx="1">
                  <c:v>Unemployed
(4%)</c:v>
                </c:pt>
                <c:pt idx="2">
                  <c:v>Out of the
labor force
(44%)</c:v>
                </c:pt>
              </c:strCache>
            </c:strRef>
          </c:cat>
          <c:val>
            <c:numRef>
              <c:f>c_d05!$C$3:$C$5</c:f>
              <c:numCache>
                <c:formatCode>General</c:formatCode>
                <c:ptCount val="3"/>
                <c:pt idx="0">
                  <c:v>268.50511257812332</c:v>
                </c:pt>
                <c:pt idx="1">
                  <c:v>257.6973478244646</c:v>
                </c:pt>
                <c:pt idx="2">
                  <c:v>247.55413261102677</c:v>
                </c:pt>
              </c:numCache>
            </c:numRef>
          </c:val>
          <c:extLst>
            <c:ext xmlns:c16="http://schemas.microsoft.com/office/drawing/2014/chart" uri="{C3380CC4-5D6E-409C-BE32-E72D297353CC}">
              <c16:uniqueId val="{0000000A-D046-4EAD-B57A-57BBD5DDD26C}"/>
            </c:ext>
          </c:extLst>
        </c:ser>
        <c:dLbls>
          <c:dLblPos val="outEnd"/>
          <c:showLegendKey val="0"/>
          <c:showVal val="1"/>
          <c:showCatName val="0"/>
          <c:showSerName val="0"/>
          <c:showPercent val="0"/>
          <c:showBubbleSize val="0"/>
        </c:dLbls>
        <c:gapWidth val="79"/>
        <c:overlap val="3"/>
        <c:axId val="275966000"/>
        <c:axId val="275966392"/>
      </c:barChart>
      <c:catAx>
        <c:axId val="275966000"/>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75966392"/>
        <c:crosses val="autoZero"/>
        <c:auto val="1"/>
        <c:lblAlgn val="ctr"/>
        <c:lblOffset val="100"/>
        <c:noMultiLvlLbl val="0"/>
      </c:catAx>
      <c:valAx>
        <c:axId val="275966392"/>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96600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c_d05!$D$2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EE92-45BE-9BD0-9EB0D841EEA7}"/>
              </c:ext>
            </c:extLst>
          </c:dPt>
          <c:dPt>
            <c:idx val="1"/>
            <c:invertIfNegative val="0"/>
            <c:bubble3D val="0"/>
            <c:spPr>
              <a:solidFill>
                <a:schemeClr val="accent6">
                  <a:lumMod val="75000"/>
                </a:schemeClr>
              </a:solidFill>
              <a:ln>
                <a:solidFill>
                  <a:schemeClr val="accent6">
                    <a:lumMod val="50000"/>
                  </a:schemeClr>
                </a:solidFill>
              </a:ln>
              <a:effectLst/>
            </c:spPr>
            <c:extLst>
              <c:ext xmlns:c16="http://schemas.microsoft.com/office/drawing/2014/chart" uri="{C3380CC4-5D6E-409C-BE32-E72D297353CC}">
                <c16:uniqueId val="{00000003-EE92-45BE-9BD0-9EB0D841EEA7}"/>
              </c:ext>
            </c:extLst>
          </c:dPt>
          <c:dPt>
            <c:idx val="2"/>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5-EE92-45BE-9BD0-9EB0D841EEA7}"/>
              </c:ext>
            </c:extLst>
          </c:dPt>
          <c:dPt>
            <c:idx val="3"/>
            <c:invertIfNegative val="0"/>
            <c:bubble3D val="0"/>
            <c:spPr>
              <a:solidFill>
                <a:schemeClr val="bg1"/>
              </a:solidFill>
              <a:ln>
                <a:solidFill>
                  <a:schemeClr val="accent6">
                    <a:lumMod val="50000"/>
                  </a:schemeClr>
                </a:solidFill>
              </a:ln>
              <a:effectLst/>
            </c:spPr>
            <c:extLst>
              <c:ext xmlns:c16="http://schemas.microsoft.com/office/drawing/2014/chart" uri="{C3380CC4-5D6E-409C-BE32-E72D297353CC}">
                <c16:uniqueId val="{00000007-EE92-45BE-9BD0-9EB0D841EEA7}"/>
              </c:ext>
            </c:extLst>
          </c:dPt>
          <c:dLbls>
            <c:dLbl>
              <c:idx val="1"/>
              <c:tx>
                <c:rich>
                  <a:bodyPr/>
                  <a:lstStyle/>
                  <a:p>
                    <a:fld id="{1F4DBADE-6A73-42BD-9804-ECE9CB354B76}"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E92-45BE-9BD0-9EB0D841EEA7}"/>
                </c:ext>
              </c:extLst>
            </c:dLbl>
            <c:dLbl>
              <c:idx val="2"/>
              <c:tx>
                <c:rich>
                  <a:bodyPr/>
                  <a:lstStyle/>
                  <a:p>
                    <a:fld id="{98884EF7-93EF-4A2A-9EA1-C3E7BC864A91}"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E92-45BE-9BD0-9EB0D841EEA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c_d05!$J$3:$J$5</c:f>
              <c:strCache>
                <c:ptCount val="3"/>
                <c:pt idx="0">
                  <c:v>Employed
(53%)</c:v>
                </c:pt>
                <c:pt idx="1">
                  <c:v>Unemployed
(4%)</c:v>
                </c:pt>
                <c:pt idx="2">
                  <c:v>Out of the
labor force
(44%)</c:v>
                </c:pt>
              </c:strCache>
            </c:strRef>
          </c:cat>
          <c:val>
            <c:numRef>
              <c:f>c_d05!$D$3:$D$5</c:f>
              <c:numCache>
                <c:formatCode>General</c:formatCode>
                <c:ptCount val="3"/>
                <c:pt idx="0">
                  <c:v>259.67758462666376</c:v>
                </c:pt>
                <c:pt idx="1">
                  <c:v>239.53164440598994</c:v>
                </c:pt>
                <c:pt idx="2">
                  <c:v>231.59244032247636</c:v>
                </c:pt>
              </c:numCache>
            </c:numRef>
          </c:val>
          <c:extLst>
            <c:ext xmlns:c16="http://schemas.microsoft.com/office/drawing/2014/chart" uri="{C3380CC4-5D6E-409C-BE32-E72D297353CC}">
              <c16:uniqueId val="{00000008-EE92-45BE-9BD0-9EB0D841EEA7}"/>
            </c:ext>
          </c:extLst>
        </c:ser>
        <c:dLbls>
          <c:dLblPos val="outEnd"/>
          <c:showLegendKey val="0"/>
          <c:showVal val="1"/>
          <c:showCatName val="0"/>
          <c:showSerName val="0"/>
          <c:showPercent val="0"/>
          <c:showBubbleSize val="0"/>
        </c:dLbls>
        <c:gapWidth val="79"/>
        <c:overlap val="3"/>
        <c:axId val="275967176"/>
        <c:axId val="276713256"/>
      </c:barChart>
      <c:catAx>
        <c:axId val="275967176"/>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76713256"/>
        <c:crosses val="autoZero"/>
        <c:auto val="1"/>
        <c:lblAlgn val="ctr"/>
        <c:lblOffset val="100"/>
        <c:noMultiLvlLbl val="0"/>
      </c:catAx>
      <c:valAx>
        <c:axId val="276713256"/>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967176"/>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1184227623170402"/>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c_d05!$E$2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410D4B"/>
              </a:solidFill>
              <a:ln>
                <a:solidFill>
                  <a:srgbClr val="410D4B"/>
                </a:solidFill>
              </a:ln>
              <a:effectLst/>
            </c:spPr>
            <c:extLst>
              <c:ext xmlns:c16="http://schemas.microsoft.com/office/drawing/2014/chart" uri="{C3380CC4-5D6E-409C-BE32-E72D297353CC}">
                <c16:uniqueId val="{00000001-4738-445E-8DCC-2E531CB9B948}"/>
              </c:ext>
            </c:extLst>
          </c:dPt>
          <c:dPt>
            <c:idx val="1"/>
            <c:invertIfNegative val="0"/>
            <c:bubble3D val="0"/>
            <c:spPr>
              <a:solidFill>
                <a:srgbClr val="7F1993"/>
              </a:solidFill>
              <a:ln>
                <a:solidFill>
                  <a:srgbClr val="410D4B"/>
                </a:solidFill>
              </a:ln>
              <a:effectLst/>
            </c:spPr>
            <c:extLst>
              <c:ext xmlns:c16="http://schemas.microsoft.com/office/drawing/2014/chart" uri="{C3380CC4-5D6E-409C-BE32-E72D297353CC}">
                <c16:uniqueId val="{00000003-4738-445E-8DCC-2E531CB9B948}"/>
              </c:ext>
            </c:extLst>
          </c:dPt>
          <c:dPt>
            <c:idx val="2"/>
            <c:invertIfNegative val="0"/>
            <c:bubble3D val="0"/>
            <c:spPr>
              <a:solidFill>
                <a:srgbClr val="D26CE6"/>
              </a:solidFill>
              <a:ln>
                <a:solidFill>
                  <a:srgbClr val="410D4B"/>
                </a:solidFill>
              </a:ln>
              <a:effectLst/>
            </c:spPr>
            <c:extLst>
              <c:ext xmlns:c16="http://schemas.microsoft.com/office/drawing/2014/chart" uri="{C3380CC4-5D6E-409C-BE32-E72D297353CC}">
                <c16:uniqueId val="{00000005-4738-445E-8DCC-2E531CB9B948}"/>
              </c:ext>
            </c:extLst>
          </c:dPt>
          <c:dPt>
            <c:idx val="3"/>
            <c:invertIfNegative val="0"/>
            <c:bubble3D val="0"/>
            <c:spPr>
              <a:solidFill>
                <a:srgbClr val="EDC3F5"/>
              </a:solidFill>
              <a:ln>
                <a:solidFill>
                  <a:srgbClr val="410D4B"/>
                </a:solidFill>
              </a:ln>
              <a:effectLst/>
            </c:spPr>
            <c:extLst>
              <c:ext xmlns:c16="http://schemas.microsoft.com/office/drawing/2014/chart" uri="{C3380CC4-5D6E-409C-BE32-E72D297353CC}">
                <c16:uniqueId val="{00000007-4738-445E-8DCC-2E531CB9B948}"/>
              </c:ext>
            </c:extLst>
          </c:dPt>
          <c:dPt>
            <c:idx val="4"/>
            <c:invertIfNegative val="0"/>
            <c:bubble3D val="0"/>
            <c:spPr>
              <a:solidFill>
                <a:schemeClr val="bg1"/>
              </a:solidFill>
              <a:ln>
                <a:solidFill>
                  <a:srgbClr val="410D4B"/>
                </a:solidFill>
              </a:ln>
              <a:effectLst/>
            </c:spPr>
            <c:extLst>
              <c:ext xmlns:c16="http://schemas.microsoft.com/office/drawing/2014/chart" uri="{C3380CC4-5D6E-409C-BE32-E72D297353CC}">
                <c16:uniqueId val="{00000009-4738-445E-8DCC-2E531CB9B948}"/>
              </c:ext>
            </c:extLst>
          </c:dPt>
          <c:dLbls>
            <c:dLbl>
              <c:idx val="2"/>
              <c:tx>
                <c:rich>
                  <a:bodyPr/>
                  <a:lstStyle/>
                  <a:p>
                    <a:fld id="{FEEA279E-6C45-4C63-AE8C-303F784B7A24}"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4738-445E-8DCC-2E531CB9B94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c_d05!$K$3:$K$5</c:f>
              <c:strCache>
                <c:ptCount val="3"/>
                <c:pt idx="0">
                  <c:v>Employed
(61%)</c:v>
                </c:pt>
                <c:pt idx="1">
                  <c:v>Unemployed
(4%)</c:v>
                </c:pt>
                <c:pt idx="2">
                  <c:v>Out of the
labor force
(35%)</c:v>
                </c:pt>
              </c:strCache>
            </c:strRef>
          </c:cat>
          <c:val>
            <c:numRef>
              <c:f>c_d05!$E$3:$E$5</c:f>
              <c:numCache>
                <c:formatCode>General</c:formatCode>
                <c:ptCount val="3"/>
                <c:pt idx="0">
                  <c:v>262.53145301969704</c:v>
                </c:pt>
                <c:pt idx="1">
                  <c:v>264.22245834091484</c:v>
                </c:pt>
                <c:pt idx="2">
                  <c:v>247.90214049735138</c:v>
                </c:pt>
              </c:numCache>
            </c:numRef>
          </c:val>
          <c:extLst>
            <c:ext xmlns:c16="http://schemas.microsoft.com/office/drawing/2014/chart" uri="{C3380CC4-5D6E-409C-BE32-E72D297353CC}">
              <c16:uniqueId val="{0000000A-4738-445E-8DCC-2E531CB9B948}"/>
            </c:ext>
          </c:extLst>
        </c:ser>
        <c:dLbls>
          <c:dLblPos val="outEnd"/>
          <c:showLegendKey val="0"/>
          <c:showVal val="1"/>
          <c:showCatName val="0"/>
          <c:showSerName val="0"/>
          <c:showPercent val="0"/>
          <c:showBubbleSize val="0"/>
        </c:dLbls>
        <c:gapWidth val="79"/>
        <c:overlap val="3"/>
        <c:axId val="276714040"/>
        <c:axId val="276714432"/>
      </c:barChart>
      <c:catAx>
        <c:axId val="276714040"/>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76714432"/>
        <c:crosses val="autoZero"/>
        <c:auto val="1"/>
        <c:lblAlgn val="ctr"/>
        <c:lblOffset val="100"/>
        <c:noMultiLvlLbl val="0"/>
      </c:catAx>
      <c:valAx>
        <c:axId val="276714432"/>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671404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0401372100722266"/>
          <c:y val="4.7269520997375331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i_q08usx1!$C$2</c:f>
              <c:strCache>
                <c:ptCount val="1"/>
                <c:pt idx="0">
                  <c:v>Literacy</c:v>
                </c:pt>
              </c:strCache>
            </c:strRef>
          </c:tx>
          <c:spPr>
            <a:solidFill>
              <a:schemeClr val="accent1"/>
            </a:solidFill>
            <a:ln>
              <a:noFill/>
            </a:ln>
            <a:effectLst/>
          </c:spPr>
          <c:invertIfNegative val="0"/>
          <c:dPt>
            <c:idx val="0"/>
            <c:invertIfNegative val="0"/>
            <c:bubble3D val="0"/>
            <c:spPr>
              <a:solidFill>
                <a:srgbClr val="002060"/>
              </a:solidFill>
              <a:ln>
                <a:solidFill>
                  <a:schemeClr val="accent5">
                    <a:lumMod val="50000"/>
                  </a:schemeClr>
                </a:solidFill>
              </a:ln>
              <a:effectLst/>
            </c:spPr>
            <c:extLst>
              <c:ext xmlns:c16="http://schemas.microsoft.com/office/drawing/2014/chart" uri="{C3380CC4-5D6E-409C-BE32-E72D297353CC}">
                <c16:uniqueId val="{00000001-6461-49ED-B19B-245CBD61B0BA}"/>
              </c:ext>
            </c:extLst>
          </c:dPt>
          <c:dPt>
            <c:idx val="1"/>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3-6461-49ED-B19B-245CBD61B0BA}"/>
              </c:ext>
            </c:extLst>
          </c:dPt>
          <c:dPt>
            <c:idx val="2"/>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5-6461-49ED-B19B-245CBD61B0BA}"/>
              </c:ext>
            </c:extLst>
          </c:dPt>
          <c:dPt>
            <c:idx val="3"/>
            <c:invertIfNegative val="0"/>
            <c:bubble3D val="0"/>
            <c:spPr>
              <a:solidFill>
                <a:schemeClr val="accent5">
                  <a:lumMod val="20000"/>
                  <a:lumOff val="80000"/>
                </a:schemeClr>
              </a:solidFill>
              <a:ln>
                <a:solidFill>
                  <a:schemeClr val="accent5">
                    <a:lumMod val="50000"/>
                  </a:schemeClr>
                </a:solidFill>
              </a:ln>
              <a:effectLst/>
            </c:spPr>
            <c:extLst>
              <c:ext xmlns:c16="http://schemas.microsoft.com/office/drawing/2014/chart" uri="{C3380CC4-5D6E-409C-BE32-E72D297353CC}">
                <c16:uniqueId val="{00000007-6461-49ED-B19B-245CBD61B0BA}"/>
              </c:ext>
            </c:extLst>
          </c:dPt>
          <c:dPt>
            <c:idx val="4"/>
            <c:invertIfNegative val="0"/>
            <c:bubble3D val="0"/>
            <c:spPr>
              <a:solidFill>
                <a:schemeClr val="bg1"/>
              </a:solidFill>
              <a:ln>
                <a:solidFill>
                  <a:schemeClr val="accent5">
                    <a:lumMod val="50000"/>
                  </a:schemeClr>
                </a:solidFill>
              </a:ln>
              <a:effectLst/>
            </c:spPr>
            <c:extLst>
              <c:ext xmlns:c16="http://schemas.microsoft.com/office/drawing/2014/chart" uri="{C3380CC4-5D6E-409C-BE32-E72D297353CC}">
                <c16:uniqueId val="{00000009-6461-49ED-B19B-245CBD61B0BA}"/>
              </c:ext>
            </c:extLst>
          </c:dPt>
          <c:dLbls>
            <c:dLbl>
              <c:idx val="0"/>
              <c:tx>
                <c:rich>
                  <a:bodyPr/>
                  <a:lstStyle/>
                  <a:p>
                    <a:fld id="{0AA0F6D6-3FDE-408A-8A97-5D0690DC6ABF}"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461-49ED-B19B-245CBD61B0BA}"/>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i_q08usx1!$I$3:$I$4</c:f>
              <c:strCache>
                <c:ptCount val="2"/>
                <c:pt idx="0">
                  <c:v>Yes
(18%)</c:v>
                </c:pt>
                <c:pt idx="1">
                  <c:v>No
(82%)</c:v>
                </c:pt>
              </c:strCache>
            </c:strRef>
          </c:cat>
          <c:val>
            <c:numRef>
              <c:f>i_q08usx1!$C$3:$C$4</c:f>
              <c:numCache>
                <c:formatCode>General</c:formatCode>
                <c:ptCount val="2"/>
                <c:pt idx="0">
                  <c:v>238.01607868752291</c:v>
                </c:pt>
                <c:pt idx="1">
                  <c:v>263.54034759955215</c:v>
                </c:pt>
              </c:numCache>
            </c:numRef>
          </c:val>
          <c:extLst>
            <c:ext xmlns:c16="http://schemas.microsoft.com/office/drawing/2014/chart" uri="{C3380CC4-5D6E-409C-BE32-E72D297353CC}">
              <c16:uniqueId val="{0000000A-6461-49ED-B19B-245CBD61B0BA}"/>
            </c:ext>
          </c:extLst>
        </c:ser>
        <c:dLbls>
          <c:dLblPos val="outEnd"/>
          <c:showLegendKey val="0"/>
          <c:showVal val="1"/>
          <c:showCatName val="0"/>
          <c:showSerName val="0"/>
          <c:showPercent val="0"/>
          <c:showBubbleSize val="0"/>
        </c:dLbls>
        <c:gapWidth val="79"/>
        <c:overlap val="3"/>
        <c:axId val="276715216"/>
        <c:axId val="276715608"/>
      </c:barChart>
      <c:catAx>
        <c:axId val="276715216"/>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6715608"/>
        <c:crosses val="autoZero"/>
        <c:auto val="1"/>
        <c:lblAlgn val="ctr"/>
        <c:lblOffset val="100"/>
        <c:noMultiLvlLbl val="0"/>
      </c:catAx>
      <c:valAx>
        <c:axId val="276715608"/>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6715216"/>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i_q08usx1!$D$2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7DBF-461B-900F-E2B0A856CE65}"/>
              </c:ext>
            </c:extLst>
          </c:dPt>
          <c:dPt>
            <c:idx val="1"/>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3-7DBF-461B-900F-E2B0A856CE65}"/>
              </c:ext>
            </c:extLst>
          </c:dPt>
          <c:dPt>
            <c:idx val="2"/>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5-7DBF-461B-900F-E2B0A856CE65}"/>
              </c:ext>
            </c:extLst>
          </c:dPt>
          <c:dPt>
            <c:idx val="3"/>
            <c:invertIfNegative val="0"/>
            <c:bubble3D val="0"/>
            <c:spPr>
              <a:solidFill>
                <a:schemeClr val="accent6">
                  <a:lumMod val="20000"/>
                  <a:lumOff val="80000"/>
                </a:schemeClr>
              </a:solidFill>
              <a:ln>
                <a:solidFill>
                  <a:schemeClr val="accent6">
                    <a:lumMod val="50000"/>
                  </a:schemeClr>
                </a:solidFill>
              </a:ln>
              <a:effectLst/>
            </c:spPr>
            <c:extLst>
              <c:ext xmlns:c16="http://schemas.microsoft.com/office/drawing/2014/chart" uri="{C3380CC4-5D6E-409C-BE32-E72D297353CC}">
                <c16:uniqueId val="{00000007-7DBF-461B-900F-E2B0A856CE65}"/>
              </c:ext>
            </c:extLst>
          </c:dPt>
          <c:dPt>
            <c:idx val="4"/>
            <c:invertIfNegative val="0"/>
            <c:bubble3D val="0"/>
            <c:spPr>
              <a:solidFill>
                <a:schemeClr val="bg1"/>
              </a:solidFill>
              <a:ln>
                <a:solidFill>
                  <a:schemeClr val="accent6">
                    <a:lumMod val="50000"/>
                  </a:schemeClr>
                </a:solidFill>
              </a:ln>
              <a:effectLst/>
            </c:spPr>
            <c:extLst>
              <c:ext xmlns:c16="http://schemas.microsoft.com/office/drawing/2014/chart" uri="{C3380CC4-5D6E-409C-BE32-E72D297353CC}">
                <c16:uniqueId val="{00000009-7DBF-461B-900F-E2B0A856CE65}"/>
              </c:ext>
            </c:extLst>
          </c:dPt>
          <c:dLbls>
            <c:dLbl>
              <c:idx val="0"/>
              <c:tx>
                <c:rich>
                  <a:bodyPr/>
                  <a:lstStyle/>
                  <a:p>
                    <a:fld id="{C74C8F4D-A4AE-43D3-96BD-5C1A8BF4F054}"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DBF-461B-900F-E2B0A856CE6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i_q08usx1!$J$3:$J$4</c:f>
              <c:strCache>
                <c:ptCount val="2"/>
                <c:pt idx="0">
                  <c:v>Yes
(18%)</c:v>
                </c:pt>
                <c:pt idx="1">
                  <c:v>No
(82%)</c:v>
                </c:pt>
              </c:strCache>
            </c:strRef>
          </c:cat>
          <c:val>
            <c:numRef>
              <c:f>i_q08usx1!$D$3:$D$4</c:f>
              <c:numCache>
                <c:formatCode>General</c:formatCode>
                <c:ptCount val="2"/>
                <c:pt idx="0">
                  <c:v>223.7744754878546</c:v>
                </c:pt>
                <c:pt idx="1">
                  <c:v>251.65058399472511</c:v>
                </c:pt>
              </c:numCache>
            </c:numRef>
          </c:val>
          <c:extLst>
            <c:ext xmlns:c16="http://schemas.microsoft.com/office/drawing/2014/chart" uri="{C3380CC4-5D6E-409C-BE32-E72D297353CC}">
              <c16:uniqueId val="{0000000A-7DBF-461B-900F-E2B0A856CE65}"/>
            </c:ext>
          </c:extLst>
        </c:ser>
        <c:dLbls>
          <c:dLblPos val="outEnd"/>
          <c:showLegendKey val="0"/>
          <c:showVal val="1"/>
          <c:showCatName val="0"/>
          <c:showSerName val="0"/>
          <c:showPercent val="0"/>
          <c:showBubbleSize val="0"/>
        </c:dLbls>
        <c:gapWidth val="79"/>
        <c:overlap val="3"/>
        <c:axId val="276716392"/>
        <c:axId val="276716784"/>
      </c:barChart>
      <c:catAx>
        <c:axId val="276716392"/>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6716784"/>
        <c:crosses val="autoZero"/>
        <c:auto val="1"/>
        <c:lblAlgn val="ctr"/>
        <c:lblOffset val="100"/>
        <c:noMultiLvlLbl val="0"/>
      </c:catAx>
      <c:valAx>
        <c:axId val="276716784"/>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6716392"/>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1184227623170402"/>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i_q08usx1!$E$2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410D4B"/>
              </a:solidFill>
              <a:ln>
                <a:solidFill>
                  <a:srgbClr val="410D4B"/>
                </a:solidFill>
              </a:ln>
              <a:effectLst/>
            </c:spPr>
            <c:extLst>
              <c:ext xmlns:c16="http://schemas.microsoft.com/office/drawing/2014/chart" uri="{C3380CC4-5D6E-409C-BE32-E72D297353CC}">
                <c16:uniqueId val="{00000001-780A-4B25-82DA-595BEC5C2A23}"/>
              </c:ext>
            </c:extLst>
          </c:dPt>
          <c:dPt>
            <c:idx val="1"/>
            <c:invertIfNegative val="0"/>
            <c:bubble3D val="0"/>
            <c:spPr>
              <a:solidFill>
                <a:srgbClr val="D26CE6"/>
              </a:solidFill>
              <a:ln>
                <a:solidFill>
                  <a:srgbClr val="410D4B"/>
                </a:solidFill>
              </a:ln>
              <a:effectLst/>
            </c:spPr>
            <c:extLst>
              <c:ext xmlns:c16="http://schemas.microsoft.com/office/drawing/2014/chart" uri="{C3380CC4-5D6E-409C-BE32-E72D297353CC}">
                <c16:uniqueId val="{00000003-780A-4B25-82DA-595BEC5C2A23}"/>
              </c:ext>
            </c:extLst>
          </c:dPt>
          <c:dPt>
            <c:idx val="2"/>
            <c:invertIfNegative val="0"/>
            <c:bubble3D val="0"/>
            <c:spPr>
              <a:solidFill>
                <a:srgbClr val="D26CE6"/>
              </a:solidFill>
              <a:ln>
                <a:solidFill>
                  <a:srgbClr val="410D4B"/>
                </a:solidFill>
              </a:ln>
              <a:effectLst/>
            </c:spPr>
            <c:extLst>
              <c:ext xmlns:c16="http://schemas.microsoft.com/office/drawing/2014/chart" uri="{C3380CC4-5D6E-409C-BE32-E72D297353CC}">
                <c16:uniqueId val="{00000005-780A-4B25-82DA-595BEC5C2A23}"/>
              </c:ext>
            </c:extLst>
          </c:dPt>
          <c:dPt>
            <c:idx val="3"/>
            <c:invertIfNegative val="0"/>
            <c:bubble3D val="0"/>
            <c:spPr>
              <a:solidFill>
                <a:srgbClr val="EDC3F5"/>
              </a:solidFill>
              <a:ln>
                <a:solidFill>
                  <a:srgbClr val="410D4B"/>
                </a:solidFill>
              </a:ln>
              <a:effectLst/>
            </c:spPr>
            <c:extLst>
              <c:ext xmlns:c16="http://schemas.microsoft.com/office/drawing/2014/chart" uri="{C3380CC4-5D6E-409C-BE32-E72D297353CC}">
                <c16:uniqueId val="{00000007-780A-4B25-82DA-595BEC5C2A23}"/>
              </c:ext>
            </c:extLst>
          </c:dPt>
          <c:dPt>
            <c:idx val="4"/>
            <c:invertIfNegative val="0"/>
            <c:bubble3D val="0"/>
            <c:spPr>
              <a:solidFill>
                <a:schemeClr val="bg1"/>
              </a:solidFill>
              <a:ln>
                <a:solidFill>
                  <a:srgbClr val="410D4B"/>
                </a:solidFill>
              </a:ln>
              <a:effectLst/>
            </c:spPr>
            <c:extLst>
              <c:ext xmlns:c16="http://schemas.microsoft.com/office/drawing/2014/chart" uri="{C3380CC4-5D6E-409C-BE32-E72D297353CC}">
                <c16:uniqueId val="{00000009-780A-4B25-82DA-595BEC5C2A23}"/>
              </c:ext>
            </c:extLst>
          </c:dPt>
          <c:dLbls>
            <c:dLbl>
              <c:idx val="0"/>
              <c:tx>
                <c:rich>
                  <a:bodyPr/>
                  <a:lstStyle/>
                  <a:p>
                    <a:fld id="{A2B6F141-AD6F-429A-80AC-5F6AB0088EB8}"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80A-4B25-82DA-595BEC5C2A2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i_q08usx1!$K$3:$K$4</c:f>
              <c:strCache>
                <c:ptCount val="2"/>
                <c:pt idx="0">
                  <c:v>Yes
(14%)</c:v>
                </c:pt>
                <c:pt idx="1">
                  <c:v>No
(86%)</c:v>
                </c:pt>
              </c:strCache>
            </c:strRef>
          </c:cat>
          <c:val>
            <c:numRef>
              <c:f>i_q08usx1!$E$3:$E$4</c:f>
              <c:numCache>
                <c:formatCode>General</c:formatCode>
                <c:ptCount val="2"/>
                <c:pt idx="0">
                  <c:v>247.72721846260959</c:v>
                </c:pt>
                <c:pt idx="1">
                  <c:v>259.08756514351165</c:v>
                </c:pt>
              </c:numCache>
            </c:numRef>
          </c:val>
          <c:extLst>
            <c:ext xmlns:c16="http://schemas.microsoft.com/office/drawing/2014/chart" uri="{C3380CC4-5D6E-409C-BE32-E72D297353CC}">
              <c16:uniqueId val="{0000000A-780A-4B25-82DA-595BEC5C2A23}"/>
            </c:ext>
          </c:extLst>
        </c:ser>
        <c:dLbls>
          <c:dLblPos val="outEnd"/>
          <c:showLegendKey val="0"/>
          <c:showVal val="1"/>
          <c:showCatName val="0"/>
          <c:showSerName val="0"/>
          <c:showPercent val="0"/>
          <c:showBubbleSize val="0"/>
        </c:dLbls>
        <c:gapWidth val="79"/>
        <c:overlap val="3"/>
        <c:axId val="275705976"/>
        <c:axId val="275706368"/>
      </c:barChart>
      <c:catAx>
        <c:axId val="275705976"/>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706368"/>
        <c:crosses val="autoZero"/>
        <c:auto val="1"/>
        <c:lblAlgn val="ctr"/>
        <c:lblOffset val="100"/>
        <c:noMultiLvlLbl val="0"/>
      </c:catAx>
      <c:valAx>
        <c:axId val="275706368"/>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705976"/>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0401372100722266"/>
          <c:y val="4.7269520997375331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i_q08usx2!$C$2</c:f>
              <c:strCache>
                <c:ptCount val="1"/>
                <c:pt idx="0">
                  <c:v>Literacy</c:v>
                </c:pt>
              </c:strCache>
            </c:strRef>
          </c:tx>
          <c:spPr>
            <a:solidFill>
              <a:schemeClr val="accent1"/>
            </a:solidFill>
            <a:ln>
              <a:noFill/>
            </a:ln>
            <a:effectLst/>
          </c:spPr>
          <c:invertIfNegative val="0"/>
          <c:dPt>
            <c:idx val="0"/>
            <c:invertIfNegative val="0"/>
            <c:bubble3D val="0"/>
            <c:spPr>
              <a:solidFill>
                <a:srgbClr val="002060"/>
              </a:solidFill>
              <a:ln>
                <a:solidFill>
                  <a:schemeClr val="accent5">
                    <a:lumMod val="50000"/>
                  </a:schemeClr>
                </a:solidFill>
              </a:ln>
              <a:effectLst/>
            </c:spPr>
            <c:extLst>
              <c:ext xmlns:c16="http://schemas.microsoft.com/office/drawing/2014/chart" uri="{C3380CC4-5D6E-409C-BE32-E72D297353CC}">
                <c16:uniqueId val="{00000001-F6A7-4483-9602-1F8786B0AD38}"/>
              </c:ext>
            </c:extLst>
          </c:dPt>
          <c:dPt>
            <c:idx val="1"/>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3-F6A7-4483-9602-1F8786B0AD38}"/>
              </c:ext>
            </c:extLst>
          </c:dPt>
          <c:dPt>
            <c:idx val="2"/>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5-F6A7-4483-9602-1F8786B0AD38}"/>
              </c:ext>
            </c:extLst>
          </c:dPt>
          <c:dPt>
            <c:idx val="3"/>
            <c:invertIfNegative val="0"/>
            <c:bubble3D val="0"/>
            <c:spPr>
              <a:solidFill>
                <a:schemeClr val="accent5">
                  <a:lumMod val="20000"/>
                  <a:lumOff val="80000"/>
                </a:schemeClr>
              </a:solidFill>
              <a:ln>
                <a:solidFill>
                  <a:schemeClr val="accent5">
                    <a:lumMod val="50000"/>
                  </a:schemeClr>
                </a:solidFill>
              </a:ln>
              <a:effectLst/>
            </c:spPr>
            <c:extLst>
              <c:ext xmlns:c16="http://schemas.microsoft.com/office/drawing/2014/chart" uri="{C3380CC4-5D6E-409C-BE32-E72D297353CC}">
                <c16:uniqueId val="{00000007-F6A7-4483-9602-1F8786B0AD38}"/>
              </c:ext>
            </c:extLst>
          </c:dPt>
          <c:dPt>
            <c:idx val="4"/>
            <c:invertIfNegative val="0"/>
            <c:bubble3D val="0"/>
            <c:spPr>
              <a:solidFill>
                <a:schemeClr val="bg1"/>
              </a:solidFill>
              <a:ln>
                <a:solidFill>
                  <a:schemeClr val="accent5">
                    <a:lumMod val="50000"/>
                  </a:schemeClr>
                </a:solidFill>
              </a:ln>
              <a:effectLst/>
            </c:spPr>
            <c:extLst>
              <c:ext xmlns:c16="http://schemas.microsoft.com/office/drawing/2014/chart" uri="{C3380CC4-5D6E-409C-BE32-E72D297353CC}">
                <c16:uniqueId val="{00000009-F6A7-4483-9602-1F8786B0AD38}"/>
              </c:ext>
            </c:extLst>
          </c:dPt>
          <c:dLbls>
            <c:dLbl>
              <c:idx val="0"/>
              <c:tx>
                <c:rich>
                  <a:bodyPr/>
                  <a:lstStyle/>
                  <a:p>
                    <a:fld id="{07BB2D29-D493-486C-8866-7A860713398F}"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6A7-4483-9602-1F8786B0AD3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i_q08usx2!$I$3:$I$4</c:f>
              <c:strCache>
                <c:ptCount val="2"/>
                <c:pt idx="0">
                  <c:v>Yes
(17%)</c:v>
                </c:pt>
                <c:pt idx="1">
                  <c:v>No
(83%)</c:v>
                </c:pt>
              </c:strCache>
            </c:strRef>
          </c:cat>
          <c:val>
            <c:numRef>
              <c:f>i_q08usx2!$C$3:$C$4</c:f>
              <c:numCache>
                <c:formatCode>General</c:formatCode>
                <c:ptCount val="2"/>
                <c:pt idx="0">
                  <c:v>251.60243676019741</c:v>
                </c:pt>
                <c:pt idx="1">
                  <c:v>260.43391528987962</c:v>
                </c:pt>
              </c:numCache>
            </c:numRef>
          </c:val>
          <c:extLst>
            <c:ext xmlns:c16="http://schemas.microsoft.com/office/drawing/2014/chart" uri="{C3380CC4-5D6E-409C-BE32-E72D297353CC}">
              <c16:uniqueId val="{0000000A-F6A7-4483-9602-1F8786B0AD38}"/>
            </c:ext>
          </c:extLst>
        </c:ser>
        <c:dLbls>
          <c:dLblPos val="outEnd"/>
          <c:showLegendKey val="0"/>
          <c:showVal val="1"/>
          <c:showCatName val="0"/>
          <c:showSerName val="0"/>
          <c:showPercent val="0"/>
          <c:showBubbleSize val="0"/>
        </c:dLbls>
        <c:gapWidth val="79"/>
        <c:overlap val="3"/>
        <c:axId val="275707152"/>
        <c:axId val="275707544"/>
      </c:barChart>
      <c:catAx>
        <c:axId val="275707152"/>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707544"/>
        <c:crosses val="autoZero"/>
        <c:auto val="1"/>
        <c:lblAlgn val="ctr"/>
        <c:lblOffset val="100"/>
        <c:noMultiLvlLbl val="0"/>
      </c:catAx>
      <c:valAx>
        <c:axId val="275707544"/>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707152"/>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r>
              <a:rPr lang="en-US" dirty="0"/>
              <a:t>Problem Solving</a:t>
            </a:r>
          </a:p>
        </c:rich>
      </c:tx>
      <c:layout>
        <c:manualLayout>
          <c:xMode val="edge"/>
          <c:yMode val="edge"/>
          <c:x val="0.31184227623170402"/>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28082E"/>
              </a:solidFill>
              <a:ln>
                <a:solidFill>
                  <a:srgbClr val="410D4B"/>
                </a:solidFill>
              </a:ln>
              <a:effectLst/>
            </c:spPr>
            <c:extLst>
              <c:ext xmlns:c16="http://schemas.microsoft.com/office/drawing/2014/chart" uri="{C3380CC4-5D6E-409C-BE32-E72D297353CC}">
                <c16:uniqueId val="{00000001-6FCF-4931-9A36-C5EBE3570CBE}"/>
              </c:ext>
            </c:extLst>
          </c:dPt>
          <c:dPt>
            <c:idx val="1"/>
            <c:invertIfNegative val="0"/>
            <c:bubble3D val="0"/>
            <c:spPr>
              <a:solidFill>
                <a:srgbClr val="661476"/>
              </a:solidFill>
              <a:ln>
                <a:solidFill>
                  <a:srgbClr val="410D4B"/>
                </a:solidFill>
              </a:ln>
              <a:effectLst/>
            </c:spPr>
            <c:extLst>
              <c:ext xmlns:c16="http://schemas.microsoft.com/office/drawing/2014/chart" uri="{C3380CC4-5D6E-409C-BE32-E72D297353CC}">
                <c16:uniqueId val="{00000003-6FCF-4931-9A36-C5EBE3570CBE}"/>
              </c:ext>
            </c:extLst>
          </c:dPt>
          <c:dPt>
            <c:idx val="2"/>
            <c:invertIfNegative val="0"/>
            <c:bubble3D val="0"/>
            <c:spPr>
              <a:solidFill>
                <a:srgbClr val="C748E0"/>
              </a:solidFill>
              <a:ln>
                <a:solidFill>
                  <a:srgbClr val="410D4B"/>
                </a:solidFill>
              </a:ln>
              <a:effectLst/>
            </c:spPr>
            <c:extLst>
              <c:ext xmlns:c16="http://schemas.microsoft.com/office/drawing/2014/chart" uri="{C3380CC4-5D6E-409C-BE32-E72D297353CC}">
                <c16:uniqueId val="{00000005-6FCF-4931-9A36-C5EBE3570CBE}"/>
              </c:ext>
            </c:extLst>
          </c:dPt>
          <c:dPt>
            <c:idx val="3"/>
            <c:invertIfNegative val="0"/>
            <c:bubble3D val="0"/>
            <c:spPr>
              <a:solidFill>
                <a:srgbClr val="F793EB"/>
              </a:solidFill>
              <a:ln>
                <a:solidFill>
                  <a:srgbClr val="410D4B"/>
                </a:solidFill>
              </a:ln>
              <a:effectLst/>
            </c:spPr>
            <c:extLst>
              <c:ext xmlns:c16="http://schemas.microsoft.com/office/drawing/2014/chart" uri="{C3380CC4-5D6E-409C-BE32-E72D297353CC}">
                <c16:uniqueId val="{00000007-6FCF-4931-9A36-C5EBE3570CBE}"/>
              </c:ext>
            </c:extLst>
          </c:dPt>
          <c:dPt>
            <c:idx val="4"/>
            <c:invertIfNegative val="0"/>
            <c:bubble3D val="0"/>
            <c:spPr>
              <a:solidFill>
                <a:srgbClr val="FBC9F5"/>
              </a:solidFill>
              <a:ln>
                <a:solidFill>
                  <a:srgbClr val="410D4B"/>
                </a:solidFill>
              </a:ln>
              <a:effectLst/>
            </c:spPr>
            <c:extLst>
              <c:ext xmlns:c16="http://schemas.microsoft.com/office/drawing/2014/chart" uri="{C3380CC4-5D6E-409C-BE32-E72D297353CC}">
                <c16:uniqueId val="{00000009-6FCF-4931-9A36-C5EBE3570CBE}"/>
              </c:ext>
            </c:extLst>
          </c:dPt>
          <c:dPt>
            <c:idx val="5"/>
            <c:invertIfNegative val="0"/>
            <c:bubble3D val="0"/>
            <c:spPr>
              <a:solidFill>
                <a:sysClr val="window" lastClr="FFFFFF"/>
              </a:solidFill>
              <a:ln>
                <a:solidFill>
                  <a:srgbClr val="410D4B"/>
                </a:solidFill>
              </a:ln>
              <a:effectLst/>
            </c:spPr>
            <c:extLst>
              <c:ext xmlns:c16="http://schemas.microsoft.com/office/drawing/2014/chart" uri="{C3380CC4-5D6E-409C-BE32-E72D297353CC}">
                <c16:uniqueId val="{0000000B-6FCF-4931-9A36-C5EBE3570CBE}"/>
              </c:ext>
            </c:extLst>
          </c:dPt>
          <c:dLbls>
            <c:dLbl>
              <c:idx val="0"/>
              <c:tx>
                <c:rich>
                  <a:bodyPr/>
                  <a:lstStyle/>
                  <a:p>
                    <a:fld id="{3E81FBCC-D8B3-42DB-A8C0-DFDE881C6285}"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FCF-4931-9A36-C5EBE3570CBE}"/>
                </c:ext>
              </c:extLst>
            </c:dLbl>
            <c:dLbl>
              <c:idx val="1"/>
              <c:tx>
                <c:rich>
                  <a:bodyPr/>
                  <a:lstStyle/>
                  <a:p>
                    <a:fld id="{89CA1D29-0A78-4250-8B30-48F51E82821F}"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FCF-4931-9A36-C5EBE3570CBE}"/>
                </c:ext>
              </c:extLst>
            </c:dLbl>
            <c:dLbl>
              <c:idx val="2"/>
              <c:tx>
                <c:rich>
                  <a:bodyPr/>
                  <a:lstStyle/>
                  <a:p>
                    <a:fld id="{1510D86B-D828-4CD5-8EDE-D88EF3017D04}"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6FCF-4931-9A36-C5EBE3570CBE}"/>
                </c:ext>
              </c:extLst>
            </c:dLbl>
            <c:dLbl>
              <c:idx val="3"/>
              <c:tx>
                <c:rich>
                  <a:bodyPr/>
                  <a:lstStyle/>
                  <a:p>
                    <a:fld id="{C83DA441-829A-4E3E-BE76-84F3E71D92EF}"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6FCF-4931-9A36-C5EBE3570CBE}"/>
                </c:ext>
              </c:extLst>
            </c:dLbl>
            <c:dLbl>
              <c:idx val="4"/>
              <c:tx>
                <c:rich>
                  <a:bodyPr/>
                  <a:lstStyle/>
                  <a:p>
                    <a:fld id="{BBCC48DB-0C0C-4090-8A54-E01C95583A45}"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6FCF-4931-9A36-C5EBE3570CBE}"/>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Sheet1!$K$3:$K$8</c:f>
              <c:strCache>
                <c:ptCount val="6"/>
                <c:pt idx="0">
                  <c:v>16-24
(19%)</c:v>
                </c:pt>
                <c:pt idx="1">
                  <c:v>25-34
(21%)</c:v>
                </c:pt>
                <c:pt idx="2">
                  <c:v>35-44
(19%)</c:v>
                </c:pt>
                <c:pt idx="3">
                  <c:v>45-54
(19%)</c:v>
                </c:pt>
                <c:pt idx="4">
                  <c:v>55-65
(16%)</c:v>
                </c:pt>
                <c:pt idx="5">
                  <c:v>66-74
(6%)</c:v>
                </c:pt>
              </c:strCache>
            </c:strRef>
          </c:cat>
          <c:val>
            <c:numRef>
              <c:f>Sheet1!$E$3:$E$8</c:f>
              <c:numCache>
                <c:formatCode>General</c:formatCode>
                <c:ptCount val="6"/>
                <c:pt idx="0">
                  <c:v>280.39854843201698</c:v>
                </c:pt>
                <c:pt idx="1">
                  <c:v>283.33746655046701</c:v>
                </c:pt>
                <c:pt idx="2">
                  <c:v>274.66879475829199</c:v>
                </c:pt>
                <c:pt idx="3">
                  <c:v>265.62112857779601</c:v>
                </c:pt>
                <c:pt idx="4">
                  <c:v>261.266963507372</c:v>
                </c:pt>
                <c:pt idx="5">
                  <c:v>246.98982999299801</c:v>
                </c:pt>
              </c:numCache>
            </c:numRef>
          </c:val>
          <c:extLst>
            <c:ext xmlns:c16="http://schemas.microsoft.com/office/drawing/2014/chart" uri="{C3380CC4-5D6E-409C-BE32-E72D297353CC}">
              <c16:uniqueId val="{0000000C-6FCF-4931-9A36-C5EBE3570CBE}"/>
            </c:ext>
          </c:extLst>
        </c:ser>
        <c:dLbls>
          <c:dLblPos val="outEnd"/>
          <c:showLegendKey val="0"/>
          <c:showVal val="1"/>
          <c:showCatName val="0"/>
          <c:showSerName val="0"/>
          <c:showPercent val="0"/>
          <c:showBubbleSize val="0"/>
        </c:dLbls>
        <c:gapWidth val="79"/>
        <c:overlap val="3"/>
        <c:axId val="353128880"/>
        <c:axId val="353129272"/>
      </c:barChart>
      <c:catAx>
        <c:axId val="353128880"/>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3129272"/>
        <c:crosses val="autoZero"/>
        <c:auto val="1"/>
        <c:lblAlgn val="ctr"/>
        <c:lblOffset val="100"/>
        <c:noMultiLvlLbl val="0"/>
      </c:catAx>
      <c:valAx>
        <c:axId val="353129272"/>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312888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i_q08usx2!$D$2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A1AC-4563-A740-6C474C90AC67}"/>
              </c:ext>
            </c:extLst>
          </c:dPt>
          <c:dPt>
            <c:idx val="1"/>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3-A1AC-4563-A740-6C474C90AC67}"/>
              </c:ext>
            </c:extLst>
          </c:dPt>
          <c:dPt>
            <c:idx val="2"/>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5-A1AC-4563-A740-6C474C90AC67}"/>
              </c:ext>
            </c:extLst>
          </c:dPt>
          <c:dPt>
            <c:idx val="3"/>
            <c:invertIfNegative val="0"/>
            <c:bubble3D val="0"/>
            <c:spPr>
              <a:solidFill>
                <a:schemeClr val="accent6">
                  <a:lumMod val="20000"/>
                  <a:lumOff val="80000"/>
                </a:schemeClr>
              </a:solidFill>
              <a:ln>
                <a:solidFill>
                  <a:schemeClr val="accent6">
                    <a:lumMod val="50000"/>
                  </a:schemeClr>
                </a:solidFill>
              </a:ln>
              <a:effectLst/>
            </c:spPr>
            <c:extLst>
              <c:ext xmlns:c16="http://schemas.microsoft.com/office/drawing/2014/chart" uri="{C3380CC4-5D6E-409C-BE32-E72D297353CC}">
                <c16:uniqueId val="{00000007-A1AC-4563-A740-6C474C90AC67}"/>
              </c:ext>
            </c:extLst>
          </c:dPt>
          <c:dPt>
            <c:idx val="4"/>
            <c:invertIfNegative val="0"/>
            <c:bubble3D val="0"/>
            <c:spPr>
              <a:solidFill>
                <a:schemeClr val="bg1"/>
              </a:solidFill>
              <a:ln>
                <a:solidFill>
                  <a:schemeClr val="accent6">
                    <a:lumMod val="50000"/>
                  </a:schemeClr>
                </a:solidFill>
              </a:ln>
              <a:effectLst/>
            </c:spPr>
            <c:extLst>
              <c:ext xmlns:c16="http://schemas.microsoft.com/office/drawing/2014/chart" uri="{C3380CC4-5D6E-409C-BE32-E72D297353CC}">
                <c16:uniqueId val="{00000009-A1AC-4563-A740-6C474C90AC6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i_q08usx2!$J$3:$J$4</c:f>
              <c:strCache>
                <c:ptCount val="2"/>
                <c:pt idx="0">
                  <c:v>Yes
(17%)</c:v>
                </c:pt>
                <c:pt idx="1">
                  <c:v>No
(83%)</c:v>
                </c:pt>
              </c:strCache>
            </c:strRef>
          </c:cat>
          <c:val>
            <c:numRef>
              <c:f>i_q08usx2!$D$3:$D$4</c:f>
              <c:numCache>
                <c:formatCode>General</c:formatCode>
                <c:ptCount val="2"/>
                <c:pt idx="0">
                  <c:v>241.54941322288715</c:v>
                </c:pt>
                <c:pt idx="1">
                  <c:v>247.6402054531849</c:v>
                </c:pt>
              </c:numCache>
            </c:numRef>
          </c:val>
          <c:extLst>
            <c:ext xmlns:c16="http://schemas.microsoft.com/office/drawing/2014/chart" uri="{C3380CC4-5D6E-409C-BE32-E72D297353CC}">
              <c16:uniqueId val="{0000000A-A1AC-4563-A740-6C474C90AC67}"/>
            </c:ext>
          </c:extLst>
        </c:ser>
        <c:dLbls>
          <c:dLblPos val="outEnd"/>
          <c:showLegendKey val="0"/>
          <c:showVal val="1"/>
          <c:showCatName val="0"/>
          <c:showSerName val="0"/>
          <c:showPercent val="0"/>
          <c:showBubbleSize val="0"/>
        </c:dLbls>
        <c:gapWidth val="79"/>
        <c:overlap val="3"/>
        <c:axId val="275708328"/>
        <c:axId val="275708720"/>
      </c:barChart>
      <c:catAx>
        <c:axId val="275708328"/>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708720"/>
        <c:crosses val="autoZero"/>
        <c:auto val="1"/>
        <c:lblAlgn val="ctr"/>
        <c:lblOffset val="100"/>
        <c:noMultiLvlLbl val="0"/>
      </c:catAx>
      <c:valAx>
        <c:axId val="275708720"/>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570832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1184227623170402"/>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i_q08usx2!$E$2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410D4B"/>
              </a:solidFill>
              <a:ln>
                <a:solidFill>
                  <a:srgbClr val="410D4B"/>
                </a:solidFill>
              </a:ln>
              <a:effectLst/>
            </c:spPr>
            <c:extLst>
              <c:ext xmlns:c16="http://schemas.microsoft.com/office/drawing/2014/chart" uri="{C3380CC4-5D6E-409C-BE32-E72D297353CC}">
                <c16:uniqueId val="{00000001-11FA-4726-B257-FE5365DD24E6}"/>
              </c:ext>
            </c:extLst>
          </c:dPt>
          <c:dPt>
            <c:idx val="1"/>
            <c:invertIfNegative val="0"/>
            <c:bubble3D val="0"/>
            <c:spPr>
              <a:solidFill>
                <a:srgbClr val="D26CE6"/>
              </a:solidFill>
              <a:ln>
                <a:solidFill>
                  <a:srgbClr val="410D4B"/>
                </a:solidFill>
              </a:ln>
              <a:effectLst/>
            </c:spPr>
            <c:extLst>
              <c:ext xmlns:c16="http://schemas.microsoft.com/office/drawing/2014/chart" uri="{C3380CC4-5D6E-409C-BE32-E72D297353CC}">
                <c16:uniqueId val="{00000003-11FA-4726-B257-FE5365DD24E6}"/>
              </c:ext>
            </c:extLst>
          </c:dPt>
          <c:dPt>
            <c:idx val="2"/>
            <c:invertIfNegative val="0"/>
            <c:bubble3D val="0"/>
            <c:spPr>
              <a:solidFill>
                <a:srgbClr val="D26CE6"/>
              </a:solidFill>
              <a:ln>
                <a:solidFill>
                  <a:srgbClr val="410D4B"/>
                </a:solidFill>
              </a:ln>
              <a:effectLst/>
            </c:spPr>
            <c:extLst>
              <c:ext xmlns:c16="http://schemas.microsoft.com/office/drawing/2014/chart" uri="{C3380CC4-5D6E-409C-BE32-E72D297353CC}">
                <c16:uniqueId val="{00000005-11FA-4726-B257-FE5365DD24E6}"/>
              </c:ext>
            </c:extLst>
          </c:dPt>
          <c:dPt>
            <c:idx val="3"/>
            <c:invertIfNegative val="0"/>
            <c:bubble3D val="0"/>
            <c:spPr>
              <a:solidFill>
                <a:srgbClr val="EDC3F5"/>
              </a:solidFill>
              <a:ln>
                <a:solidFill>
                  <a:srgbClr val="410D4B"/>
                </a:solidFill>
              </a:ln>
              <a:effectLst/>
            </c:spPr>
            <c:extLst>
              <c:ext xmlns:c16="http://schemas.microsoft.com/office/drawing/2014/chart" uri="{C3380CC4-5D6E-409C-BE32-E72D297353CC}">
                <c16:uniqueId val="{00000007-11FA-4726-B257-FE5365DD24E6}"/>
              </c:ext>
            </c:extLst>
          </c:dPt>
          <c:dPt>
            <c:idx val="4"/>
            <c:invertIfNegative val="0"/>
            <c:bubble3D val="0"/>
            <c:spPr>
              <a:solidFill>
                <a:schemeClr val="bg1"/>
              </a:solidFill>
              <a:ln>
                <a:solidFill>
                  <a:srgbClr val="410D4B"/>
                </a:solidFill>
              </a:ln>
              <a:effectLst/>
            </c:spPr>
            <c:extLst>
              <c:ext xmlns:c16="http://schemas.microsoft.com/office/drawing/2014/chart" uri="{C3380CC4-5D6E-409C-BE32-E72D297353CC}">
                <c16:uniqueId val="{00000009-11FA-4726-B257-FE5365DD24E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i_q08usx2!$K$3:$K$4</c:f>
              <c:strCache>
                <c:ptCount val="2"/>
                <c:pt idx="0">
                  <c:v>Yes
(14%)</c:v>
                </c:pt>
                <c:pt idx="1">
                  <c:v>No
(86%)</c:v>
                </c:pt>
              </c:strCache>
            </c:strRef>
          </c:cat>
          <c:val>
            <c:numRef>
              <c:f>i_q08usx2!$E$3:$E$4</c:f>
              <c:numCache>
                <c:formatCode>General</c:formatCode>
                <c:ptCount val="2"/>
                <c:pt idx="0">
                  <c:v>250.86118785242908</c:v>
                </c:pt>
                <c:pt idx="1">
                  <c:v>258.59386444466526</c:v>
                </c:pt>
              </c:numCache>
            </c:numRef>
          </c:val>
          <c:extLst>
            <c:ext xmlns:c16="http://schemas.microsoft.com/office/drawing/2014/chart" uri="{C3380CC4-5D6E-409C-BE32-E72D297353CC}">
              <c16:uniqueId val="{0000000A-11FA-4726-B257-FE5365DD24E6}"/>
            </c:ext>
          </c:extLst>
        </c:ser>
        <c:dLbls>
          <c:dLblPos val="outEnd"/>
          <c:showLegendKey val="0"/>
          <c:showVal val="1"/>
          <c:showCatName val="0"/>
          <c:showSerName val="0"/>
          <c:showPercent val="0"/>
          <c:showBubbleSize val="0"/>
        </c:dLbls>
        <c:gapWidth val="79"/>
        <c:overlap val="3"/>
        <c:axId val="277068184"/>
        <c:axId val="277068576"/>
      </c:barChart>
      <c:catAx>
        <c:axId val="277068184"/>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7068576"/>
        <c:crosses val="autoZero"/>
        <c:auto val="1"/>
        <c:lblAlgn val="ctr"/>
        <c:lblOffset val="100"/>
        <c:noMultiLvlLbl val="0"/>
      </c:catAx>
      <c:valAx>
        <c:axId val="277068576"/>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7068184"/>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0401372100722266"/>
          <c:y val="4.7269520997375331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i_q08usx3!$C$2</c:f>
              <c:strCache>
                <c:ptCount val="1"/>
                <c:pt idx="0">
                  <c:v>Literacy</c:v>
                </c:pt>
              </c:strCache>
            </c:strRef>
          </c:tx>
          <c:spPr>
            <a:solidFill>
              <a:schemeClr val="accent1"/>
            </a:solidFill>
            <a:ln>
              <a:noFill/>
            </a:ln>
            <a:effectLst/>
          </c:spPr>
          <c:invertIfNegative val="0"/>
          <c:dPt>
            <c:idx val="0"/>
            <c:invertIfNegative val="0"/>
            <c:bubble3D val="0"/>
            <c:spPr>
              <a:solidFill>
                <a:srgbClr val="002060"/>
              </a:solidFill>
              <a:ln>
                <a:solidFill>
                  <a:schemeClr val="accent5">
                    <a:lumMod val="50000"/>
                  </a:schemeClr>
                </a:solidFill>
              </a:ln>
              <a:effectLst/>
            </c:spPr>
            <c:extLst>
              <c:ext xmlns:c16="http://schemas.microsoft.com/office/drawing/2014/chart" uri="{C3380CC4-5D6E-409C-BE32-E72D297353CC}">
                <c16:uniqueId val="{00000001-069D-4C9B-AD2D-BB6FEFD93D16}"/>
              </c:ext>
            </c:extLst>
          </c:dPt>
          <c:dPt>
            <c:idx val="1"/>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3-069D-4C9B-AD2D-BB6FEFD93D16}"/>
              </c:ext>
            </c:extLst>
          </c:dPt>
          <c:dPt>
            <c:idx val="2"/>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5-069D-4C9B-AD2D-BB6FEFD93D16}"/>
              </c:ext>
            </c:extLst>
          </c:dPt>
          <c:dPt>
            <c:idx val="3"/>
            <c:invertIfNegative val="0"/>
            <c:bubble3D val="0"/>
            <c:spPr>
              <a:solidFill>
                <a:schemeClr val="accent5">
                  <a:lumMod val="20000"/>
                  <a:lumOff val="80000"/>
                </a:schemeClr>
              </a:solidFill>
              <a:ln>
                <a:solidFill>
                  <a:schemeClr val="accent5">
                    <a:lumMod val="50000"/>
                  </a:schemeClr>
                </a:solidFill>
              </a:ln>
              <a:effectLst/>
            </c:spPr>
            <c:extLst>
              <c:ext xmlns:c16="http://schemas.microsoft.com/office/drawing/2014/chart" uri="{C3380CC4-5D6E-409C-BE32-E72D297353CC}">
                <c16:uniqueId val="{00000007-069D-4C9B-AD2D-BB6FEFD93D16}"/>
              </c:ext>
            </c:extLst>
          </c:dPt>
          <c:dPt>
            <c:idx val="4"/>
            <c:invertIfNegative val="0"/>
            <c:bubble3D val="0"/>
            <c:spPr>
              <a:solidFill>
                <a:schemeClr val="bg1"/>
              </a:solidFill>
              <a:ln>
                <a:solidFill>
                  <a:schemeClr val="accent5">
                    <a:lumMod val="50000"/>
                  </a:schemeClr>
                </a:solidFill>
              </a:ln>
              <a:effectLst/>
            </c:spPr>
            <c:extLst>
              <c:ext xmlns:c16="http://schemas.microsoft.com/office/drawing/2014/chart" uri="{C3380CC4-5D6E-409C-BE32-E72D297353CC}">
                <c16:uniqueId val="{00000009-069D-4C9B-AD2D-BB6FEFD93D16}"/>
              </c:ext>
            </c:extLst>
          </c:dPt>
          <c:dLbls>
            <c:dLbl>
              <c:idx val="0"/>
              <c:tx>
                <c:rich>
                  <a:bodyPr/>
                  <a:lstStyle/>
                  <a:p>
                    <a:fld id="{58C538F7-195B-4653-A6F5-E6242476B598}"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69D-4C9B-AD2D-BB6FEFD93D16}"/>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i_q08usx3!$I$3:$I$4</c:f>
              <c:strCache>
                <c:ptCount val="2"/>
                <c:pt idx="0">
                  <c:v>Yes
(5%)</c:v>
                </c:pt>
                <c:pt idx="1">
                  <c:v>No
(95%)</c:v>
                </c:pt>
              </c:strCache>
            </c:strRef>
          </c:cat>
          <c:val>
            <c:numRef>
              <c:f>i_q08usx3!$C$3:$C$4</c:f>
              <c:numCache>
                <c:formatCode>General</c:formatCode>
                <c:ptCount val="2"/>
                <c:pt idx="0">
                  <c:v>237.5956162346788</c:v>
                </c:pt>
                <c:pt idx="1">
                  <c:v>260.09829241989678</c:v>
                </c:pt>
              </c:numCache>
            </c:numRef>
          </c:val>
          <c:extLst>
            <c:ext xmlns:c16="http://schemas.microsoft.com/office/drawing/2014/chart" uri="{C3380CC4-5D6E-409C-BE32-E72D297353CC}">
              <c16:uniqueId val="{0000000A-069D-4C9B-AD2D-BB6FEFD93D16}"/>
            </c:ext>
          </c:extLst>
        </c:ser>
        <c:dLbls>
          <c:dLblPos val="outEnd"/>
          <c:showLegendKey val="0"/>
          <c:showVal val="1"/>
          <c:showCatName val="0"/>
          <c:showSerName val="0"/>
          <c:showPercent val="0"/>
          <c:showBubbleSize val="0"/>
        </c:dLbls>
        <c:gapWidth val="79"/>
        <c:overlap val="3"/>
        <c:axId val="277069360"/>
        <c:axId val="277069752"/>
      </c:barChart>
      <c:catAx>
        <c:axId val="277069360"/>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7069752"/>
        <c:crosses val="autoZero"/>
        <c:auto val="1"/>
        <c:lblAlgn val="ctr"/>
        <c:lblOffset val="100"/>
        <c:noMultiLvlLbl val="0"/>
      </c:catAx>
      <c:valAx>
        <c:axId val="277069752"/>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706936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i_q08usx3!$D$2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00B7-4C52-9E4B-6044AD9B1371}"/>
              </c:ext>
            </c:extLst>
          </c:dPt>
          <c:dPt>
            <c:idx val="1"/>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3-00B7-4C52-9E4B-6044AD9B1371}"/>
              </c:ext>
            </c:extLst>
          </c:dPt>
          <c:dPt>
            <c:idx val="2"/>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5-00B7-4C52-9E4B-6044AD9B1371}"/>
              </c:ext>
            </c:extLst>
          </c:dPt>
          <c:dPt>
            <c:idx val="3"/>
            <c:invertIfNegative val="0"/>
            <c:bubble3D val="0"/>
            <c:spPr>
              <a:solidFill>
                <a:schemeClr val="accent6">
                  <a:lumMod val="20000"/>
                  <a:lumOff val="80000"/>
                </a:schemeClr>
              </a:solidFill>
              <a:ln>
                <a:solidFill>
                  <a:schemeClr val="accent6">
                    <a:lumMod val="50000"/>
                  </a:schemeClr>
                </a:solidFill>
              </a:ln>
              <a:effectLst/>
            </c:spPr>
            <c:extLst>
              <c:ext xmlns:c16="http://schemas.microsoft.com/office/drawing/2014/chart" uri="{C3380CC4-5D6E-409C-BE32-E72D297353CC}">
                <c16:uniqueId val="{00000007-00B7-4C52-9E4B-6044AD9B1371}"/>
              </c:ext>
            </c:extLst>
          </c:dPt>
          <c:dPt>
            <c:idx val="4"/>
            <c:invertIfNegative val="0"/>
            <c:bubble3D val="0"/>
            <c:spPr>
              <a:solidFill>
                <a:schemeClr val="bg1"/>
              </a:solidFill>
              <a:ln>
                <a:solidFill>
                  <a:schemeClr val="accent6">
                    <a:lumMod val="50000"/>
                  </a:schemeClr>
                </a:solidFill>
              </a:ln>
              <a:effectLst/>
            </c:spPr>
            <c:extLst>
              <c:ext xmlns:c16="http://schemas.microsoft.com/office/drawing/2014/chart" uri="{C3380CC4-5D6E-409C-BE32-E72D297353CC}">
                <c16:uniqueId val="{00000009-00B7-4C52-9E4B-6044AD9B1371}"/>
              </c:ext>
            </c:extLst>
          </c:dPt>
          <c:dLbls>
            <c:dLbl>
              <c:idx val="0"/>
              <c:tx>
                <c:rich>
                  <a:bodyPr/>
                  <a:lstStyle/>
                  <a:p>
                    <a:fld id="{0B8F8623-1C3E-469B-8182-E82DD9D4A366}"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0B7-4C52-9E4B-6044AD9B1371}"/>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i_q08usx3!$J$3:$J$4</c:f>
              <c:strCache>
                <c:ptCount val="2"/>
                <c:pt idx="0">
                  <c:v>Yes
(5%)</c:v>
                </c:pt>
                <c:pt idx="1">
                  <c:v>No
(95%)</c:v>
                </c:pt>
              </c:strCache>
            </c:strRef>
          </c:cat>
          <c:val>
            <c:numRef>
              <c:f>i_q08usx3!$D$3:$D$4</c:f>
              <c:numCache>
                <c:formatCode>General</c:formatCode>
                <c:ptCount val="2"/>
                <c:pt idx="0">
                  <c:v>224.52204587335888</c:v>
                </c:pt>
                <c:pt idx="1">
                  <c:v>247.83253163479867</c:v>
                </c:pt>
              </c:numCache>
            </c:numRef>
          </c:val>
          <c:extLst>
            <c:ext xmlns:c16="http://schemas.microsoft.com/office/drawing/2014/chart" uri="{C3380CC4-5D6E-409C-BE32-E72D297353CC}">
              <c16:uniqueId val="{0000000A-00B7-4C52-9E4B-6044AD9B1371}"/>
            </c:ext>
          </c:extLst>
        </c:ser>
        <c:dLbls>
          <c:dLblPos val="outEnd"/>
          <c:showLegendKey val="0"/>
          <c:showVal val="1"/>
          <c:showCatName val="0"/>
          <c:showSerName val="0"/>
          <c:showPercent val="0"/>
          <c:showBubbleSize val="0"/>
        </c:dLbls>
        <c:gapWidth val="79"/>
        <c:overlap val="3"/>
        <c:axId val="277070536"/>
        <c:axId val="277070928"/>
      </c:barChart>
      <c:catAx>
        <c:axId val="277070536"/>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7070928"/>
        <c:crosses val="autoZero"/>
        <c:auto val="1"/>
        <c:lblAlgn val="ctr"/>
        <c:lblOffset val="100"/>
        <c:noMultiLvlLbl val="0"/>
      </c:catAx>
      <c:valAx>
        <c:axId val="277070928"/>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7070536"/>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1184227623170402"/>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i_q08usx3!$E$2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410D4B"/>
              </a:solidFill>
              <a:ln>
                <a:solidFill>
                  <a:srgbClr val="410D4B"/>
                </a:solidFill>
              </a:ln>
              <a:effectLst/>
            </c:spPr>
            <c:extLst>
              <c:ext xmlns:c16="http://schemas.microsoft.com/office/drawing/2014/chart" uri="{C3380CC4-5D6E-409C-BE32-E72D297353CC}">
                <c16:uniqueId val="{00000001-1E38-42C8-BF68-4CCEC2AEC38B}"/>
              </c:ext>
            </c:extLst>
          </c:dPt>
          <c:dPt>
            <c:idx val="1"/>
            <c:invertIfNegative val="0"/>
            <c:bubble3D val="0"/>
            <c:spPr>
              <a:solidFill>
                <a:srgbClr val="D26CE6"/>
              </a:solidFill>
              <a:ln>
                <a:solidFill>
                  <a:srgbClr val="410D4B"/>
                </a:solidFill>
              </a:ln>
              <a:effectLst/>
            </c:spPr>
            <c:extLst>
              <c:ext xmlns:c16="http://schemas.microsoft.com/office/drawing/2014/chart" uri="{C3380CC4-5D6E-409C-BE32-E72D297353CC}">
                <c16:uniqueId val="{00000003-1E38-42C8-BF68-4CCEC2AEC38B}"/>
              </c:ext>
            </c:extLst>
          </c:dPt>
          <c:dPt>
            <c:idx val="2"/>
            <c:invertIfNegative val="0"/>
            <c:bubble3D val="0"/>
            <c:spPr>
              <a:solidFill>
                <a:srgbClr val="D26CE6"/>
              </a:solidFill>
              <a:ln>
                <a:solidFill>
                  <a:srgbClr val="410D4B"/>
                </a:solidFill>
              </a:ln>
              <a:effectLst/>
            </c:spPr>
            <c:extLst>
              <c:ext xmlns:c16="http://schemas.microsoft.com/office/drawing/2014/chart" uri="{C3380CC4-5D6E-409C-BE32-E72D297353CC}">
                <c16:uniqueId val="{00000005-1E38-42C8-BF68-4CCEC2AEC38B}"/>
              </c:ext>
            </c:extLst>
          </c:dPt>
          <c:dPt>
            <c:idx val="3"/>
            <c:invertIfNegative val="0"/>
            <c:bubble3D val="0"/>
            <c:spPr>
              <a:solidFill>
                <a:srgbClr val="EDC3F5"/>
              </a:solidFill>
              <a:ln>
                <a:solidFill>
                  <a:srgbClr val="410D4B"/>
                </a:solidFill>
              </a:ln>
              <a:effectLst/>
            </c:spPr>
            <c:extLst>
              <c:ext xmlns:c16="http://schemas.microsoft.com/office/drawing/2014/chart" uri="{C3380CC4-5D6E-409C-BE32-E72D297353CC}">
                <c16:uniqueId val="{00000007-1E38-42C8-BF68-4CCEC2AEC38B}"/>
              </c:ext>
            </c:extLst>
          </c:dPt>
          <c:dPt>
            <c:idx val="4"/>
            <c:invertIfNegative val="0"/>
            <c:bubble3D val="0"/>
            <c:spPr>
              <a:solidFill>
                <a:schemeClr val="bg1"/>
              </a:solidFill>
              <a:ln>
                <a:solidFill>
                  <a:srgbClr val="410D4B"/>
                </a:solidFill>
              </a:ln>
              <a:effectLst/>
            </c:spPr>
            <c:extLst>
              <c:ext xmlns:c16="http://schemas.microsoft.com/office/drawing/2014/chart" uri="{C3380CC4-5D6E-409C-BE32-E72D297353CC}">
                <c16:uniqueId val="{00000009-1E38-42C8-BF68-4CCEC2AEC38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i_q08usx3!$K$3:$K$4</c:f>
              <c:strCache>
                <c:ptCount val="2"/>
                <c:pt idx="0">
                  <c:v>Yes
(4%)</c:v>
                </c:pt>
                <c:pt idx="1">
                  <c:v>No
(96%)</c:v>
                </c:pt>
              </c:strCache>
            </c:strRef>
          </c:cat>
          <c:val>
            <c:numRef>
              <c:f>i_q08usx3!$E$3:$E$4</c:f>
              <c:numCache>
                <c:formatCode>General</c:formatCode>
                <c:ptCount val="2"/>
                <c:pt idx="0">
                  <c:v>247.85604416213201</c:v>
                </c:pt>
                <c:pt idx="1">
                  <c:v>257.89956648961873</c:v>
                </c:pt>
              </c:numCache>
            </c:numRef>
          </c:val>
          <c:extLst>
            <c:ext xmlns:c16="http://schemas.microsoft.com/office/drawing/2014/chart" uri="{C3380CC4-5D6E-409C-BE32-E72D297353CC}">
              <c16:uniqueId val="{0000000A-1E38-42C8-BF68-4CCEC2AEC38B}"/>
            </c:ext>
          </c:extLst>
        </c:ser>
        <c:dLbls>
          <c:dLblPos val="outEnd"/>
          <c:showLegendKey val="0"/>
          <c:showVal val="1"/>
          <c:showCatName val="0"/>
          <c:showSerName val="0"/>
          <c:showPercent val="0"/>
          <c:showBubbleSize val="0"/>
        </c:dLbls>
        <c:gapWidth val="79"/>
        <c:overlap val="3"/>
        <c:axId val="277071712"/>
        <c:axId val="277072104"/>
      </c:barChart>
      <c:catAx>
        <c:axId val="277071712"/>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7072104"/>
        <c:crosses val="autoZero"/>
        <c:auto val="1"/>
        <c:lblAlgn val="ctr"/>
        <c:lblOffset val="100"/>
        <c:noMultiLvlLbl val="0"/>
      </c:catAx>
      <c:valAx>
        <c:axId val="277072104"/>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7071712"/>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0401372100722266"/>
          <c:y val="4.7269520997375331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i_q08!$C$2</c:f>
              <c:strCache>
                <c:ptCount val="1"/>
                <c:pt idx="0">
                  <c:v>Literacy</c:v>
                </c:pt>
              </c:strCache>
            </c:strRef>
          </c:tx>
          <c:spPr>
            <a:solidFill>
              <a:schemeClr val="accent1"/>
            </a:solidFill>
            <a:ln>
              <a:noFill/>
            </a:ln>
            <a:effectLst/>
          </c:spPr>
          <c:invertIfNegative val="0"/>
          <c:dPt>
            <c:idx val="0"/>
            <c:invertIfNegative val="0"/>
            <c:bubble3D val="0"/>
            <c:spPr>
              <a:solidFill>
                <a:srgbClr val="002060"/>
              </a:solidFill>
              <a:ln>
                <a:solidFill>
                  <a:schemeClr val="accent5">
                    <a:lumMod val="50000"/>
                  </a:schemeClr>
                </a:solidFill>
              </a:ln>
              <a:effectLst/>
            </c:spPr>
            <c:extLst>
              <c:ext xmlns:c16="http://schemas.microsoft.com/office/drawing/2014/chart" uri="{C3380CC4-5D6E-409C-BE32-E72D297353CC}">
                <c16:uniqueId val="{00000001-5FC3-4D55-A26E-207FB2332BC3}"/>
              </c:ext>
            </c:extLst>
          </c:dPt>
          <c:dPt>
            <c:idx val="1"/>
            <c:invertIfNegative val="0"/>
            <c:bubble3D val="0"/>
            <c:spPr>
              <a:solidFill>
                <a:schemeClr val="accent5">
                  <a:lumMod val="75000"/>
                </a:schemeClr>
              </a:solidFill>
              <a:ln>
                <a:solidFill>
                  <a:schemeClr val="accent5">
                    <a:lumMod val="50000"/>
                  </a:schemeClr>
                </a:solidFill>
              </a:ln>
              <a:effectLst/>
            </c:spPr>
            <c:extLst>
              <c:ext xmlns:c16="http://schemas.microsoft.com/office/drawing/2014/chart" uri="{C3380CC4-5D6E-409C-BE32-E72D297353CC}">
                <c16:uniqueId val="{00000003-5FC3-4D55-A26E-207FB2332BC3}"/>
              </c:ext>
            </c:extLst>
          </c:dPt>
          <c:dPt>
            <c:idx val="2"/>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5-5FC3-4D55-A26E-207FB2332BC3}"/>
              </c:ext>
            </c:extLst>
          </c:dPt>
          <c:dPt>
            <c:idx val="3"/>
            <c:invertIfNegative val="0"/>
            <c:bubble3D val="0"/>
            <c:spPr>
              <a:solidFill>
                <a:schemeClr val="accent5">
                  <a:lumMod val="20000"/>
                  <a:lumOff val="80000"/>
                </a:schemeClr>
              </a:solidFill>
              <a:ln>
                <a:solidFill>
                  <a:schemeClr val="accent5">
                    <a:lumMod val="50000"/>
                  </a:schemeClr>
                </a:solidFill>
              </a:ln>
              <a:effectLst/>
            </c:spPr>
            <c:extLst>
              <c:ext xmlns:c16="http://schemas.microsoft.com/office/drawing/2014/chart" uri="{C3380CC4-5D6E-409C-BE32-E72D297353CC}">
                <c16:uniqueId val="{00000007-5FC3-4D55-A26E-207FB2332BC3}"/>
              </c:ext>
            </c:extLst>
          </c:dPt>
          <c:dPt>
            <c:idx val="4"/>
            <c:invertIfNegative val="0"/>
            <c:bubble3D val="0"/>
            <c:spPr>
              <a:solidFill>
                <a:schemeClr val="bg1"/>
              </a:solidFill>
              <a:ln>
                <a:solidFill>
                  <a:schemeClr val="accent5">
                    <a:lumMod val="50000"/>
                  </a:schemeClr>
                </a:solidFill>
              </a:ln>
              <a:effectLst/>
            </c:spPr>
            <c:extLst>
              <c:ext xmlns:c16="http://schemas.microsoft.com/office/drawing/2014/chart" uri="{C3380CC4-5D6E-409C-BE32-E72D297353CC}">
                <c16:uniqueId val="{00000009-5FC3-4D55-A26E-207FB2332BC3}"/>
              </c:ext>
            </c:extLst>
          </c:dPt>
          <c:dLbls>
            <c:dLbl>
              <c:idx val="2"/>
              <c:tx>
                <c:rich>
                  <a:bodyPr/>
                  <a:lstStyle/>
                  <a:p>
                    <a:fld id="{F1C4F86B-2AFF-46C5-893B-C176A8CDBF75}"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FC3-4D55-A26E-207FB2332BC3}"/>
                </c:ext>
              </c:extLst>
            </c:dLbl>
            <c:dLbl>
              <c:idx val="3"/>
              <c:tx>
                <c:rich>
                  <a:bodyPr/>
                  <a:lstStyle/>
                  <a:p>
                    <a:fld id="{F1AF3357-E79D-439B-B058-31F0A14170F1}"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FC3-4D55-A26E-207FB2332BC3}"/>
                </c:ext>
              </c:extLst>
            </c:dLbl>
            <c:dLbl>
              <c:idx val="4"/>
              <c:tx>
                <c:rich>
                  <a:bodyPr/>
                  <a:lstStyle/>
                  <a:p>
                    <a:fld id="{856C7756-0436-4CAD-AD71-07A5B050210B}"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5FC3-4D55-A26E-207FB2332BC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i_q08!$I$3:$I$7</c:f>
              <c:strCache>
                <c:ptCount val="5"/>
                <c:pt idx="0">
                  <c:v>Excellent
(15%)</c:v>
                </c:pt>
                <c:pt idx="1">
                  <c:v>Very good
(30%)</c:v>
                </c:pt>
                <c:pt idx="2">
                  <c:v>Good
(30%)</c:v>
                </c:pt>
                <c:pt idx="3">
                  <c:v>Fair
(17%)</c:v>
                </c:pt>
                <c:pt idx="4">
                  <c:v>Poor
(8%)</c:v>
                </c:pt>
              </c:strCache>
            </c:strRef>
          </c:cat>
          <c:val>
            <c:numRef>
              <c:f>i_q08!$C$3:$C$7</c:f>
              <c:numCache>
                <c:formatCode>General</c:formatCode>
                <c:ptCount val="5"/>
                <c:pt idx="0">
                  <c:v>279.06726740962762</c:v>
                </c:pt>
                <c:pt idx="1">
                  <c:v>273.97831422162562</c:v>
                </c:pt>
                <c:pt idx="2">
                  <c:v>256.74634477486018</c:v>
                </c:pt>
                <c:pt idx="3">
                  <c:v>232.82443466198316</c:v>
                </c:pt>
                <c:pt idx="4">
                  <c:v>224.3226839908954</c:v>
                </c:pt>
              </c:numCache>
            </c:numRef>
          </c:val>
          <c:extLst>
            <c:ext xmlns:c16="http://schemas.microsoft.com/office/drawing/2014/chart" uri="{C3380CC4-5D6E-409C-BE32-E72D297353CC}">
              <c16:uniqueId val="{0000000A-5FC3-4D55-A26E-207FB2332BC3}"/>
            </c:ext>
          </c:extLst>
        </c:ser>
        <c:dLbls>
          <c:dLblPos val="outEnd"/>
          <c:showLegendKey val="0"/>
          <c:showVal val="1"/>
          <c:showCatName val="0"/>
          <c:showSerName val="0"/>
          <c:showPercent val="0"/>
          <c:showBubbleSize val="0"/>
        </c:dLbls>
        <c:gapWidth val="79"/>
        <c:overlap val="3"/>
        <c:axId val="277072888"/>
        <c:axId val="277073280"/>
      </c:barChart>
      <c:catAx>
        <c:axId val="277072888"/>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77073280"/>
        <c:crosses val="autoZero"/>
        <c:auto val="1"/>
        <c:lblAlgn val="ctr"/>
        <c:lblOffset val="100"/>
        <c:noMultiLvlLbl val="0"/>
      </c:catAx>
      <c:valAx>
        <c:axId val="277073280"/>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707288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i_q08!$D$2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4A19-491C-AF88-A36609093A7B}"/>
              </c:ext>
            </c:extLst>
          </c:dPt>
          <c:dPt>
            <c:idx val="1"/>
            <c:invertIfNegative val="0"/>
            <c:bubble3D val="0"/>
            <c:spPr>
              <a:solidFill>
                <a:schemeClr val="accent6">
                  <a:lumMod val="75000"/>
                </a:schemeClr>
              </a:solidFill>
              <a:ln>
                <a:solidFill>
                  <a:schemeClr val="accent6">
                    <a:lumMod val="50000"/>
                  </a:schemeClr>
                </a:solidFill>
              </a:ln>
              <a:effectLst/>
            </c:spPr>
            <c:extLst>
              <c:ext xmlns:c16="http://schemas.microsoft.com/office/drawing/2014/chart" uri="{C3380CC4-5D6E-409C-BE32-E72D297353CC}">
                <c16:uniqueId val="{00000003-4A19-491C-AF88-A36609093A7B}"/>
              </c:ext>
            </c:extLst>
          </c:dPt>
          <c:dPt>
            <c:idx val="2"/>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5-4A19-491C-AF88-A36609093A7B}"/>
              </c:ext>
            </c:extLst>
          </c:dPt>
          <c:dPt>
            <c:idx val="3"/>
            <c:invertIfNegative val="0"/>
            <c:bubble3D val="0"/>
            <c:spPr>
              <a:solidFill>
                <a:schemeClr val="accent6">
                  <a:lumMod val="20000"/>
                  <a:lumOff val="80000"/>
                </a:schemeClr>
              </a:solidFill>
              <a:ln>
                <a:solidFill>
                  <a:schemeClr val="accent6">
                    <a:lumMod val="50000"/>
                  </a:schemeClr>
                </a:solidFill>
              </a:ln>
              <a:effectLst/>
            </c:spPr>
            <c:extLst>
              <c:ext xmlns:c16="http://schemas.microsoft.com/office/drawing/2014/chart" uri="{C3380CC4-5D6E-409C-BE32-E72D297353CC}">
                <c16:uniqueId val="{00000007-4A19-491C-AF88-A36609093A7B}"/>
              </c:ext>
            </c:extLst>
          </c:dPt>
          <c:dPt>
            <c:idx val="4"/>
            <c:invertIfNegative val="0"/>
            <c:bubble3D val="0"/>
            <c:spPr>
              <a:solidFill>
                <a:schemeClr val="bg1"/>
              </a:solidFill>
              <a:ln>
                <a:solidFill>
                  <a:schemeClr val="accent6">
                    <a:lumMod val="50000"/>
                  </a:schemeClr>
                </a:solidFill>
              </a:ln>
              <a:effectLst/>
            </c:spPr>
            <c:extLst>
              <c:ext xmlns:c16="http://schemas.microsoft.com/office/drawing/2014/chart" uri="{C3380CC4-5D6E-409C-BE32-E72D297353CC}">
                <c16:uniqueId val="{00000009-4A19-491C-AF88-A36609093A7B}"/>
              </c:ext>
            </c:extLst>
          </c:dPt>
          <c:dLbls>
            <c:dLbl>
              <c:idx val="2"/>
              <c:tx>
                <c:rich>
                  <a:bodyPr/>
                  <a:lstStyle/>
                  <a:p>
                    <a:fld id="{35517FCA-221B-4223-9E19-D8C42F5BFBA6}"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4A19-491C-AF88-A36609093A7B}"/>
                </c:ext>
              </c:extLst>
            </c:dLbl>
            <c:dLbl>
              <c:idx val="3"/>
              <c:tx>
                <c:rich>
                  <a:bodyPr/>
                  <a:lstStyle/>
                  <a:p>
                    <a:fld id="{B44B2329-8204-4B3C-9703-E2A21CF23289}"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4A19-491C-AF88-A36609093A7B}"/>
                </c:ext>
              </c:extLst>
            </c:dLbl>
            <c:dLbl>
              <c:idx val="4"/>
              <c:tx>
                <c:rich>
                  <a:bodyPr/>
                  <a:lstStyle/>
                  <a:p>
                    <a:fld id="{2BDE7E21-5659-4374-8ACF-8ADB8D1830D3}"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4A19-491C-AF88-A36609093A7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i_q08!$J$3:$J$7</c:f>
              <c:strCache>
                <c:ptCount val="5"/>
                <c:pt idx="0">
                  <c:v>Excellent
(15%)</c:v>
                </c:pt>
                <c:pt idx="1">
                  <c:v>Very good
(30%)</c:v>
                </c:pt>
                <c:pt idx="2">
                  <c:v>Good
(30%)</c:v>
                </c:pt>
                <c:pt idx="3">
                  <c:v>Fair
(17%)</c:v>
                </c:pt>
                <c:pt idx="4">
                  <c:v>Poor
(8%)</c:v>
                </c:pt>
              </c:strCache>
            </c:strRef>
          </c:cat>
          <c:val>
            <c:numRef>
              <c:f>i_q08!$D$3:$D$7</c:f>
              <c:numCache>
                <c:formatCode>General</c:formatCode>
                <c:ptCount val="5"/>
                <c:pt idx="0">
                  <c:v>268.43583064233064</c:v>
                </c:pt>
                <c:pt idx="1">
                  <c:v>262.06596292289362</c:v>
                </c:pt>
                <c:pt idx="2">
                  <c:v>245.04928526664486</c:v>
                </c:pt>
                <c:pt idx="3">
                  <c:v>217.73567379661424</c:v>
                </c:pt>
                <c:pt idx="4">
                  <c:v>210.60722950752111</c:v>
                </c:pt>
              </c:numCache>
            </c:numRef>
          </c:val>
          <c:extLst>
            <c:ext xmlns:c16="http://schemas.microsoft.com/office/drawing/2014/chart" uri="{C3380CC4-5D6E-409C-BE32-E72D297353CC}">
              <c16:uniqueId val="{0000000A-4A19-491C-AF88-A36609093A7B}"/>
            </c:ext>
          </c:extLst>
        </c:ser>
        <c:dLbls>
          <c:dLblPos val="outEnd"/>
          <c:showLegendKey val="0"/>
          <c:showVal val="1"/>
          <c:showCatName val="0"/>
          <c:showSerName val="0"/>
          <c:showPercent val="0"/>
          <c:showBubbleSize val="0"/>
        </c:dLbls>
        <c:gapWidth val="79"/>
        <c:overlap val="3"/>
        <c:axId val="277074064"/>
        <c:axId val="277074456"/>
      </c:barChart>
      <c:catAx>
        <c:axId val="277074064"/>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77074456"/>
        <c:crosses val="autoZero"/>
        <c:auto val="1"/>
        <c:lblAlgn val="ctr"/>
        <c:lblOffset val="100"/>
        <c:noMultiLvlLbl val="0"/>
      </c:catAx>
      <c:valAx>
        <c:axId val="277074456"/>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7074064"/>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28815536129384017"/>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i_q08!$E$2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410D4B"/>
              </a:solidFill>
              <a:ln>
                <a:solidFill>
                  <a:srgbClr val="410D4B"/>
                </a:solidFill>
              </a:ln>
              <a:effectLst/>
            </c:spPr>
            <c:extLst>
              <c:ext xmlns:c16="http://schemas.microsoft.com/office/drawing/2014/chart" uri="{C3380CC4-5D6E-409C-BE32-E72D297353CC}">
                <c16:uniqueId val="{00000001-E2C0-4497-93CC-C02D5E11E251}"/>
              </c:ext>
            </c:extLst>
          </c:dPt>
          <c:dPt>
            <c:idx val="1"/>
            <c:invertIfNegative val="0"/>
            <c:bubble3D val="0"/>
            <c:spPr>
              <a:solidFill>
                <a:srgbClr val="7F1993"/>
              </a:solidFill>
              <a:ln>
                <a:solidFill>
                  <a:srgbClr val="410D4B"/>
                </a:solidFill>
              </a:ln>
              <a:effectLst/>
            </c:spPr>
            <c:extLst>
              <c:ext xmlns:c16="http://schemas.microsoft.com/office/drawing/2014/chart" uri="{C3380CC4-5D6E-409C-BE32-E72D297353CC}">
                <c16:uniqueId val="{00000003-E2C0-4497-93CC-C02D5E11E251}"/>
              </c:ext>
            </c:extLst>
          </c:dPt>
          <c:dPt>
            <c:idx val="2"/>
            <c:invertIfNegative val="0"/>
            <c:bubble3D val="0"/>
            <c:spPr>
              <a:solidFill>
                <a:srgbClr val="D26CE6"/>
              </a:solidFill>
              <a:ln>
                <a:solidFill>
                  <a:srgbClr val="410D4B"/>
                </a:solidFill>
              </a:ln>
              <a:effectLst/>
            </c:spPr>
            <c:extLst>
              <c:ext xmlns:c16="http://schemas.microsoft.com/office/drawing/2014/chart" uri="{C3380CC4-5D6E-409C-BE32-E72D297353CC}">
                <c16:uniqueId val="{00000005-E2C0-4497-93CC-C02D5E11E251}"/>
              </c:ext>
            </c:extLst>
          </c:dPt>
          <c:dPt>
            <c:idx val="3"/>
            <c:invertIfNegative val="0"/>
            <c:bubble3D val="0"/>
            <c:spPr>
              <a:solidFill>
                <a:srgbClr val="EDC3F5"/>
              </a:solidFill>
              <a:ln>
                <a:solidFill>
                  <a:srgbClr val="410D4B"/>
                </a:solidFill>
              </a:ln>
              <a:effectLst/>
            </c:spPr>
            <c:extLst>
              <c:ext xmlns:c16="http://schemas.microsoft.com/office/drawing/2014/chart" uri="{C3380CC4-5D6E-409C-BE32-E72D297353CC}">
                <c16:uniqueId val="{00000007-E2C0-4497-93CC-C02D5E11E251}"/>
              </c:ext>
            </c:extLst>
          </c:dPt>
          <c:dPt>
            <c:idx val="4"/>
            <c:invertIfNegative val="0"/>
            <c:bubble3D val="0"/>
            <c:spPr>
              <a:solidFill>
                <a:schemeClr val="bg1"/>
              </a:solidFill>
              <a:ln>
                <a:solidFill>
                  <a:srgbClr val="410D4B"/>
                </a:solidFill>
              </a:ln>
              <a:effectLst/>
            </c:spPr>
            <c:extLst>
              <c:ext xmlns:c16="http://schemas.microsoft.com/office/drawing/2014/chart" uri="{C3380CC4-5D6E-409C-BE32-E72D297353CC}">
                <c16:uniqueId val="{00000009-E2C0-4497-93CC-C02D5E11E251}"/>
              </c:ext>
            </c:extLst>
          </c:dPt>
          <c:dLbls>
            <c:dLbl>
              <c:idx val="1"/>
              <c:tx>
                <c:rich>
                  <a:bodyPr/>
                  <a:lstStyle/>
                  <a:p>
                    <a:fld id="{060CFBE9-0FE6-4B16-93C1-DDE9352AFD69}"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2C0-4497-93CC-C02D5E11E251}"/>
                </c:ext>
              </c:extLst>
            </c:dLbl>
            <c:dLbl>
              <c:idx val="2"/>
              <c:tx>
                <c:rich>
                  <a:bodyPr/>
                  <a:lstStyle/>
                  <a:p>
                    <a:fld id="{727D0599-5231-4498-865E-1117AE684BF1}"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2C0-4497-93CC-C02D5E11E251}"/>
                </c:ext>
              </c:extLst>
            </c:dLbl>
            <c:dLbl>
              <c:idx val="3"/>
              <c:tx>
                <c:rich>
                  <a:bodyPr/>
                  <a:lstStyle/>
                  <a:p>
                    <a:fld id="{FB587EC5-D900-4EE0-B63C-DBC35B7F2351}"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2C0-4497-93CC-C02D5E11E251}"/>
                </c:ext>
              </c:extLst>
            </c:dLbl>
            <c:dLbl>
              <c:idx val="4"/>
              <c:tx>
                <c:rich>
                  <a:bodyPr/>
                  <a:lstStyle/>
                  <a:p>
                    <a:fld id="{3A7B6CEA-F98B-450E-B879-E44452C16DBF}"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E2C0-4497-93CC-C02D5E11E251}"/>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i_q08!$K$3:$K$7</c:f>
              <c:strCache>
                <c:ptCount val="5"/>
                <c:pt idx="0">
                  <c:v>Excellent
(19%)</c:v>
                </c:pt>
                <c:pt idx="1">
                  <c:v>Very good
(35%)</c:v>
                </c:pt>
                <c:pt idx="2">
                  <c:v>Good
(30%)</c:v>
                </c:pt>
                <c:pt idx="3">
                  <c:v>Fair
(11%)</c:v>
                </c:pt>
                <c:pt idx="4">
                  <c:v>Poor
(4%)</c:v>
                </c:pt>
              </c:strCache>
            </c:strRef>
          </c:cat>
          <c:val>
            <c:numRef>
              <c:f>i_q08!$E$3:$E$7</c:f>
              <c:numCache>
                <c:formatCode>General</c:formatCode>
                <c:ptCount val="5"/>
                <c:pt idx="0">
                  <c:v>269.96983608761116</c:v>
                </c:pt>
                <c:pt idx="1">
                  <c:v>260.73828085375482</c:v>
                </c:pt>
                <c:pt idx="2">
                  <c:v>253.63234294810118</c:v>
                </c:pt>
                <c:pt idx="3">
                  <c:v>240.20280487477859</c:v>
                </c:pt>
                <c:pt idx="4">
                  <c:v>246.76479188985064</c:v>
                </c:pt>
              </c:numCache>
            </c:numRef>
          </c:val>
          <c:extLst>
            <c:ext xmlns:c16="http://schemas.microsoft.com/office/drawing/2014/chart" uri="{C3380CC4-5D6E-409C-BE32-E72D297353CC}">
              <c16:uniqueId val="{0000000A-E2C0-4497-93CC-C02D5E11E251}"/>
            </c:ext>
          </c:extLst>
        </c:ser>
        <c:dLbls>
          <c:dLblPos val="outEnd"/>
          <c:showLegendKey val="0"/>
          <c:showVal val="1"/>
          <c:showCatName val="0"/>
          <c:showSerName val="0"/>
          <c:showPercent val="0"/>
          <c:showBubbleSize val="0"/>
        </c:dLbls>
        <c:gapWidth val="79"/>
        <c:overlap val="3"/>
        <c:axId val="277075240"/>
        <c:axId val="277075632"/>
      </c:barChart>
      <c:catAx>
        <c:axId val="277075240"/>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77075632"/>
        <c:crosses val="autoZero"/>
        <c:auto val="1"/>
        <c:lblAlgn val="ctr"/>
        <c:lblOffset val="100"/>
        <c:noMultiLvlLbl val="0"/>
      </c:catAx>
      <c:valAx>
        <c:axId val="277075632"/>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707524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percentStacked"/>
        <c:varyColors val="0"/>
        <c:ser>
          <c:idx val="0"/>
          <c:order val="0"/>
          <c:tx>
            <c:strRef>
              <c:f>Sheet2!$P$3</c:f>
              <c:strCache>
                <c:ptCount val="1"/>
                <c:pt idx="0">
                  <c:v>Yes</c:v>
                </c:pt>
              </c:strCache>
            </c:strRef>
          </c:tx>
          <c:spPr>
            <a:solidFill>
              <a:srgbClr val="4472C4">
                <a:lumMod val="20000"/>
                <a:lumOff val="80000"/>
              </a:srgbClr>
            </a:solidFill>
            <a:ln>
              <a:solidFill>
                <a:srgbClr val="002060"/>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Sheet2!$Q$2:$X$2</c:f>
              <c:strCache>
                <c:ptCount val="8"/>
                <c:pt idx="0">
                  <c:v>Pap Smear (women)</c:v>
                </c:pt>
                <c:pt idx="1">
                  <c:v>Mammogram (women)</c:v>
                </c:pt>
                <c:pt idx="2">
                  <c:v>Screen for Prostate Cancer (men)</c:v>
                </c:pt>
                <c:pt idx="3">
                  <c:v>Screen for Osteoporosis</c:v>
                </c:pt>
                <c:pt idx="4">
                  <c:v>Screen for Colon Cancer</c:v>
                </c:pt>
                <c:pt idx="5">
                  <c:v>Vision Check</c:v>
                </c:pt>
                <c:pt idx="6">
                  <c:v>Dentist Visit</c:v>
                </c:pt>
                <c:pt idx="7">
                  <c:v>Flu Shot</c:v>
                </c:pt>
              </c:strCache>
            </c:strRef>
          </c:cat>
          <c:val>
            <c:numRef>
              <c:f>Sheet2!$Q$3:$X$3</c:f>
              <c:numCache>
                <c:formatCode>0%</c:formatCode>
                <c:ptCount val="8"/>
                <c:pt idx="0">
                  <c:v>0.46</c:v>
                </c:pt>
                <c:pt idx="1">
                  <c:v>0.64</c:v>
                </c:pt>
                <c:pt idx="2">
                  <c:v>0.6</c:v>
                </c:pt>
                <c:pt idx="3">
                  <c:v>0.27</c:v>
                </c:pt>
                <c:pt idx="4">
                  <c:v>0.33</c:v>
                </c:pt>
                <c:pt idx="5">
                  <c:v>0.66</c:v>
                </c:pt>
                <c:pt idx="6">
                  <c:v>0.66</c:v>
                </c:pt>
                <c:pt idx="7">
                  <c:v>0.56999999999999995</c:v>
                </c:pt>
              </c:numCache>
            </c:numRef>
          </c:val>
          <c:extLst>
            <c:ext xmlns:c16="http://schemas.microsoft.com/office/drawing/2014/chart" uri="{C3380CC4-5D6E-409C-BE32-E72D297353CC}">
              <c16:uniqueId val="{00000000-B211-4B12-9991-772EBB1E0034}"/>
            </c:ext>
          </c:extLst>
        </c:ser>
        <c:ser>
          <c:idx val="1"/>
          <c:order val="1"/>
          <c:tx>
            <c:strRef>
              <c:f>Sheet2!$P$4</c:f>
              <c:strCache>
                <c:ptCount val="1"/>
                <c:pt idx="0">
                  <c:v>No</c:v>
                </c:pt>
              </c:strCache>
            </c:strRef>
          </c:tx>
          <c:spPr>
            <a:solidFill>
              <a:srgbClr val="4472C4">
                <a:lumMod val="50000"/>
              </a:srgbClr>
            </a:solidFill>
            <a:ln>
              <a:solidFill>
                <a:srgbClr val="002060"/>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Sheet2!$Q$2:$X$2</c:f>
              <c:strCache>
                <c:ptCount val="8"/>
                <c:pt idx="0">
                  <c:v>Pap Smear (women)</c:v>
                </c:pt>
                <c:pt idx="1">
                  <c:v>Mammogram (women)</c:v>
                </c:pt>
                <c:pt idx="2">
                  <c:v>Screen for Prostate Cancer (men)</c:v>
                </c:pt>
                <c:pt idx="3">
                  <c:v>Screen for Osteoporosis</c:v>
                </c:pt>
                <c:pt idx="4">
                  <c:v>Screen for Colon Cancer</c:v>
                </c:pt>
                <c:pt idx="5">
                  <c:v>Vision Check</c:v>
                </c:pt>
                <c:pt idx="6">
                  <c:v>Dentist Visit</c:v>
                </c:pt>
                <c:pt idx="7">
                  <c:v>Flu Shot</c:v>
                </c:pt>
              </c:strCache>
            </c:strRef>
          </c:cat>
          <c:val>
            <c:numRef>
              <c:f>Sheet2!$Q$4:$X$4</c:f>
              <c:numCache>
                <c:formatCode>0%</c:formatCode>
                <c:ptCount val="8"/>
                <c:pt idx="0">
                  <c:v>0.54</c:v>
                </c:pt>
                <c:pt idx="1">
                  <c:v>0.36</c:v>
                </c:pt>
                <c:pt idx="2">
                  <c:v>0.4</c:v>
                </c:pt>
                <c:pt idx="3">
                  <c:v>0.73</c:v>
                </c:pt>
                <c:pt idx="4">
                  <c:v>0.67</c:v>
                </c:pt>
                <c:pt idx="5">
                  <c:v>0.34</c:v>
                </c:pt>
                <c:pt idx="6">
                  <c:v>0.34</c:v>
                </c:pt>
                <c:pt idx="7">
                  <c:v>0.43</c:v>
                </c:pt>
              </c:numCache>
            </c:numRef>
          </c:val>
          <c:extLst>
            <c:ext xmlns:c16="http://schemas.microsoft.com/office/drawing/2014/chart" uri="{C3380CC4-5D6E-409C-BE32-E72D297353CC}">
              <c16:uniqueId val="{00000001-B211-4B12-9991-772EBB1E0034}"/>
            </c:ext>
          </c:extLst>
        </c:ser>
        <c:dLbls>
          <c:dLblPos val="ctr"/>
          <c:showLegendKey val="0"/>
          <c:showVal val="1"/>
          <c:showCatName val="0"/>
          <c:showSerName val="0"/>
          <c:showPercent val="0"/>
          <c:showBubbleSize val="0"/>
        </c:dLbls>
        <c:gapWidth val="70"/>
        <c:overlap val="100"/>
        <c:axId val="277742184"/>
        <c:axId val="277742576"/>
      </c:barChart>
      <c:catAx>
        <c:axId val="277742184"/>
        <c:scaling>
          <c:orientation val="minMax"/>
        </c:scaling>
        <c:delete val="0"/>
        <c:axPos val="l"/>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77742576"/>
        <c:crosses val="autoZero"/>
        <c:auto val="1"/>
        <c:lblAlgn val="ctr"/>
        <c:lblOffset val="100"/>
        <c:noMultiLvlLbl val="0"/>
      </c:catAx>
      <c:valAx>
        <c:axId val="27774257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774218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0401372100722266"/>
          <c:y val="4.7269520997375331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i_q10busx3a!$C$2</c:f>
              <c:strCache>
                <c:ptCount val="1"/>
                <c:pt idx="0">
                  <c:v>Literacy</c:v>
                </c:pt>
              </c:strCache>
            </c:strRef>
          </c:tx>
          <c:spPr>
            <a:solidFill>
              <a:schemeClr val="accent1"/>
            </a:solidFill>
            <a:ln>
              <a:noFill/>
            </a:ln>
            <a:effectLst/>
          </c:spPr>
          <c:invertIfNegative val="0"/>
          <c:dPt>
            <c:idx val="0"/>
            <c:invertIfNegative val="0"/>
            <c:bubble3D val="0"/>
            <c:spPr>
              <a:solidFill>
                <a:srgbClr val="002060"/>
              </a:solidFill>
              <a:ln>
                <a:solidFill>
                  <a:schemeClr val="accent5">
                    <a:lumMod val="50000"/>
                  </a:schemeClr>
                </a:solidFill>
              </a:ln>
              <a:effectLst/>
            </c:spPr>
            <c:extLst>
              <c:ext xmlns:c16="http://schemas.microsoft.com/office/drawing/2014/chart" uri="{C3380CC4-5D6E-409C-BE32-E72D297353CC}">
                <c16:uniqueId val="{00000001-55B2-42C0-BD3A-A8CFDCB52DDB}"/>
              </c:ext>
            </c:extLst>
          </c:dPt>
          <c:dPt>
            <c:idx val="1"/>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3-55B2-42C0-BD3A-A8CFDCB52DDB}"/>
              </c:ext>
            </c:extLst>
          </c:dPt>
          <c:dPt>
            <c:idx val="2"/>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5-55B2-42C0-BD3A-A8CFDCB52DDB}"/>
              </c:ext>
            </c:extLst>
          </c:dPt>
          <c:dPt>
            <c:idx val="3"/>
            <c:invertIfNegative val="0"/>
            <c:bubble3D val="0"/>
            <c:spPr>
              <a:solidFill>
                <a:schemeClr val="accent5">
                  <a:lumMod val="20000"/>
                  <a:lumOff val="80000"/>
                </a:schemeClr>
              </a:solidFill>
              <a:ln>
                <a:solidFill>
                  <a:schemeClr val="accent5">
                    <a:lumMod val="50000"/>
                  </a:schemeClr>
                </a:solidFill>
              </a:ln>
              <a:effectLst/>
            </c:spPr>
            <c:extLst>
              <c:ext xmlns:c16="http://schemas.microsoft.com/office/drawing/2014/chart" uri="{C3380CC4-5D6E-409C-BE32-E72D297353CC}">
                <c16:uniqueId val="{00000007-55B2-42C0-BD3A-A8CFDCB52DDB}"/>
              </c:ext>
            </c:extLst>
          </c:dPt>
          <c:dPt>
            <c:idx val="4"/>
            <c:invertIfNegative val="0"/>
            <c:bubble3D val="0"/>
            <c:spPr>
              <a:solidFill>
                <a:schemeClr val="bg1"/>
              </a:solidFill>
              <a:ln>
                <a:solidFill>
                  <a:schemeClr val="accent5">
                    <a:lumMod val="50000"/>
                  </a:schemeClr>
                </a:solidFill>
              </a:ln>
              <a:effectLst/>
            </c:spPr>
            <c:extLst>
              <c:ext xmlns:c16="http://schemas.microsoft.com/office/drawing/2014/chart" uri="{C3380CC4-5D6E-409C-BE32-E72D297353CC}">
                <c16:uniqueId val="{00000009-55B2-42C0-BD3A-A8CFDCB52DD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i_q10busx3a!$I$3:$I$4</c:f>
              <c:strCache>
                <c:ptCount val="2"/>
                <c:pt idx="0">
                  <c:v>Yes
(57%)</c:v>
                </c:pt>
                <c:pt idx="1">
                  <c:v>No
(43%)</c:v>
                </c:pt>
              </c:strCache>
            </c:strRef>
          </c:cat>
          <c:val>
            <c:numRef>
              <c:f>i_q10busx3a!$C$3:$C$4</c:f>
              <c:numCache>
                <c:formatCode>General</c:formatCode>
                <c:ptCount val="2"/>
                <c:pt idx="0">
                  <c:v>260.77982954682403</c:v>
                </c:pt>
                <c:pt idx="1">
                  <c:v>256.38758450039506</c:v>
                </c:pt>
              </c:numCache>
            </c:numRef>
          </c:val>
          <c:extLst>
            <c:ext xmlns:c16="http://schemas.microsoft.com/office/drawing/2014/chart" uri="{C3380CC4-5D6E-409C-BE32-E72D297353CC}">
              <c16:uniqueId val="{0000000A-55B2-42C0-BD3A-A8CFDCB52DDB}"/>
            </c:ext>
          </c:extLst>
        </c:ser>
        <c:dLbls>
          <c:dLblPos val="outEnd"/>
          <c:showLegendKey val="0"/>
          <c:showVal val="1"/>
          <c:showCatName val="0"/>
          <c:showSerName val="0"/>
          <c:showPercent val="0"/>
          <c:showBubbleSize val="0"/>
        </c:dLbls>
        <c:gapWidth val="79"/>
        <c:overlap val="3"/>
        <c:axId val="277743360"/>
        <c:axId val="277743752"/>
      </c:barChart>
      <c:catAx>
        <c:axId val="277743360"/>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7743752"/>
        <c:crosses val="autoZero"/>
        <c:auto val="1"/>
        <c:lblAlgn val="ctr"/>
        <c:lblOffset val="100"/>
        <c:noMultiLvlLbl val="0"/>
      </c:catAx>
      <c:valAx>
        <c:axId val="277743752"/>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774336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'Cross-Tabulated Report 1- Table'!$E$26:$E$27</c:f>
              <c:strCache>
                <c:ptCount val="2"/>
                <c:pt idx="1">
                  <c:v>Fair, poor</c:v>
                </c:pt>
              </c:strCache>
            </c:strRef>
          </c:tx>
          <c:spPr>
            <a:ln w="63500" cap="rnd">
              <a:solidFill>
                <a:srgbClr val="FFC000"/>
              </a:solidFill>
              <a:round/>
            </a:ln>
            <a:effectLst/>
          </c:spPr>
          <c:marker>
            <c:symbol val="square"/>
            <c:size val="5"/>
            <c:spPr>
              <a:solidFill>
                <a:schemeClr val="accent1"/>
              </a:solidFill>
              <a:ln w="60325">
                <a:solidFill>
                  <a:schemeClr val="accent1"/>
                </a:solidFill>
              </a:ln>
              <a:effectLst/>
            </c:spPr>
          </c:marker>
          <c:dLbls>
            <c:dLbl>
              <c:idx val="0"/>
              <c:tx>
                <c:rich>
                  <a:bodyPr/>
                  <a:lstStyle/>
                  <a:p>
                    <a:fld id="{AEBBB11B-B3A0-40C2-AE54-69C2E7EE6E0C}" type="VALUE">
                      <a:rPr lang="en-US" smtClean="0"/>
                      <a:pPr/>
                      <a:t>[VALUE]</a:t>
                    </a:fld>
                    <a:r>
                      <a:rPr lang="en-US"/>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685-499C-8935-B925CF3EEC1C}"/>
                </c:ext>
              </c:extLst>
            </c:dLbl>
            <c:dLbl>
              <c:idx val="1"/>
              <c:tx>
                <c:rich>
                  <a:bodyPr/>
                  <a:lstStyle/>
                  <a:p>
                    <a:fld id="{DC56029D-8C9C-48BE-BF20-90892398DD1E}" type="VALUE">
                      <a:rPr lang="en-US" smtClean="0"/>
                      <a:pPr/>
                      <a:t>[VALUE]</a:t>
                    </a:fld>
                    <a:r>
                      <a:rPr lang="en-US"/>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685-499C-8935-B925CF3EEC1C}"/>
                </c:ext>
              </c:extLst>
            </c:dLbl>
            <c:dLbl>
              <c:idx val="2"/>
              <c:tx>
                <c:rich>
                  <a:bodyPr/>
                  <a:lstStyle/>
                  <a:p>
                    <a:fld id="{01A084F9-6EA4-4B2A-A91D-171BED609BF9}" type="VALUE">
                      <a:rPr lang="en-US" smtClean="0"/>
                      <a:pPr/>
                      <a:t>[VALUE]</a:t>
                    </a:fld>
                    <a:r>
                      <a:rPr lang="en-US"/>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685-499C-8935-B925CF3EEC1C}"/>
                </c:ext>
              </c:extLst>
            </c:dLbl>
            <c:dLbl>
              <c:idx val="3"/>
              <c:tx>
                <c:rich>
                  <a:bodyPr/>
                  <a:lstStyle/>
                  <a:p>
                    <a:fld id="{9B616F5E-9042-473B-B45D-0F4203B2B041}" type="VALUE">
                      <a:rPr lang="en-US" smtClean="0"/>
                      <a:pPr/>
                      <a:t>[VALUE]</a:t>
                    </a:fld>
                    <a:r>
                      <a:rPr lang="en-US"/>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685-499C-8935-B925CF3EEC1C}"/>
                </c:ext>
              </c:extLst>
            </c:dLbl>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'Cross-Tabulated Report 1- Table'!$D$28:$D$33</c:f>
              <c:strCache>
                <c:ptCount val="6"/>
                <c:pt idx="0">
                  <c:v>16-24</c:v>
                </c:pt>
                <c:pt idx="1">
                  <c:v>25-34</c:v>
                </c:pt>
                <c:pt idx="2">
                  <c:v>35-44</c:v>
                </c:pt>
                <c:pt idx="3">
                  <c:v>45-54</c:v>
                </c:pt>
                <c:pt idx="4">
                  <c:v>55-65</c:v>
                </c:pt>
                <c:pt idx="5">
                  <c:v>66-74</c:v>
                </c:pt>
              </c:strCache>
            </c:strRef>
          </c:cat>
          <c:val>
            <c:numRef>
              <c:f>'Cross-Tabulated Report 1- Table'!$E$28:$E$33</c:f>
              <c:numCache>
                <c:formatCode>#,##0</c:formatCode>
                <c:ptCount val="6"/>
                <c:pt idx="0">
                  <c:v>7</c:v>
                </c:pt>
                <c:pt idx="1">
                  <c:v>11</c:v>
                </c:pt>
                <c:pt idx="2">
                  <c:v>14</c:v>
                </c:pt>
                <c:pt idx="3">
                  <c:v>19</c:v>
                </c:pt>
                <c:pt idx="4">
                  <c:v>24</c:v>
                </c:pt>
                <c:pt idx="5">
                  <c:v>24</c:v>
                </c:pt>
              </c:numCache>
            </c:numRef>
          </c:val>
          <c:smooth val="0"/>
          <c:extLst>
            <c:ext xmlns:c16="http://schemas.microsoft.com/office/drawing/2014/chart" uri="{C3380CC4-5D6E-409C-BE32-E72D297353CC}">
              <c16:uniqueId val="{00000000-BA95-4763-B86A-C65EC2F33654}"/>
            </c:ext>
          </c:extLst>
        </c:ser>
        <c:dLbls>
          <c:showLegendKey val="0"/>
          <c:showVal val="0"/>
          <c:showCatName val="0"/>
          <c:showSerName val="0"/>
          <c:showPercent val="0"/>
          <c:showBubbleSize val="0"/>
        </c:dLbls>
        <c:marker val="1"/>
        <c:smooth val="0"/>
        <c:axId val="636280584"/>
        <c:axId val="636255328"/>
      </c:lineChart>
      <c:catAx>
        <c:axId val="636280584"/>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a:t>Age</a:t>
                </a:r>
              </a:p>
            </c:rich>
          </c:tx>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636255328"/>
        <c:crosses val="autoZero"/>
        <c:auto val="1"/>
        <c:lblAlgn val="ctr"/>
        <c:lblOffset val="100"/>
        <c:noMultiLvlLbl val="0"/>
      </c:catAx>
      <c:valAx>
        <c:axId val="63625532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a:t>Percent of population</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6362805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pPr>
      <a:endParaRPr lang="en-US"/>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i_q10busx3a!$D$2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C9B9-4D26-BFA4-7610EB3C1826}"/>
              </c:ext>
            </c:extLst>
          </c:dPt>
          <c:dPt>
            <c:idx val="1"/>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3-C9B9-4D26-BFA4-7610EB3C1826}"/>
              </c:ext>
            </c:extLst>
          </c:dPt>
          <c:dPt>
            <c:idx val="2"/>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5-C9B9-4D26-BFA4-7610EB3C1826}"/>
              </c:ext>
            </c:extLst>
          </c:dPt>
          <c:dPt>
            <c:idx val="3"/>
            <c:invertIfNegative val="0"/>
            <c:bubble3D val="0"/>
            <c:spPr>
              <a:solidFill>
                <a:schemeClr val="accent6">
                  <a:lumMod val="20000"/>
                  <a:lumOff val="80000"/>
                </a:schemeClr>
              </a:solidFill>
              <a:ln>
                <a:solidFill>
                  <a:schemeClr val="accent6">
                    <a:lumMod val="50000"/>
                  </a:schemeClr>
                </a:solidFill>
              </a:ln>
              <a:effectLst/>
            </c:spPr>
            <c:extLst>
              <c:ext xmlns:c16="http://schemas.microsoft.com/office/drawing/2014/chart" uri="{C3380CC4-5D6E-409C-BE32-E72D297353CC}">
                <c16:uniqueId val="{00000007-C9B9-4D26-BFA4-7610EB3C1826}"/>
              </c:ext>
            </c:extLst>
          </c:dPt>
          <c:dPt>
            <c:idx val="4"/>
            <c:invertIfNegative val="0"/>
            <c:bubble3D val="0"/>
            <c:spPr>
              <a:solidFill>
                <a:schemeClr val="bg1"/>
              </a:solidFill>
              <a:ln>
                <a:solidFill>
                  <a:schemeClr val="accent6">
                    <a:lumMod val="50000"/>
                  </a:schemeClr>
                </a:solidFill>
              </a:ln>
              <a:effectLst/>
            </c:spPr>
            <c:extLst>
              <c:ext xmlns:c16="http://schemas.microsoft.com/office/drawing/2014/chart" uri="{C3380CC4-5D6E-409C-BE32-E72D297353CC}">
                <c16:uniqueId val="{00000009-C9B9-4D26-BFA4-7610EB3C182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i_q10busx3a!$J$3:$J$4</c:f>
              <c:strCache>
                <c:ptCount val="2"/>
                <c:pt idx="0">
                  <c:v>Yes
(57%)</c:v>
                </c:pt>
                <c:pt idx="1">
                  <c:v>No
(43%)</c:v>
                </c:pt>
              </c:strCache>
            </c:strRef>
          </c:cat>
          <c:val>
            <c:numRef>
              <c:f>i_q10busx3a!$D$3:$D$4</c:f>
              <c:numCache>
                <c:formatCode>General</c:formatCode>
                <c:ptCount val="2"/>
                <c:pt idx="0">
                  <c:v>247.65544731102128</c:v>
                </c:pt>
                <c:pt idx="1">
                  <c:v>245.14780883307427</c:v>
                </c:pt>
              </c:numCache>
            </c:numRef>
          </c:val>
          <c:extLst>
            <c:ext xmlns:c16="http://schemas.microsoft.com/office/drawing/2014/chart" uri="{C3380CC4-5D6E-409C-BE32-E72D297353CC}">
              <c16:uniqueId val="{0000000A-C9B9-4D26-BFA4-7610EB3C1826}"/>
            </c:ext>
          </c:extLst>
        </c:ser>
        <c:dLbls>
          <c:dLblPos val="outEnd"/>
          <c:showLegendKey val="0"/>
          <c:showVal val="1"/>
          <c:showCatName val="0"/>
          <c:showSerName val="0"/>
          <c:showPercent val="0"/>
          <c:showBubbleSize val="0"/>
        </c:dLbls>
        <c:gapWidth val="79"/>
        <c:overlap val="3"/>
        <c:axId val="277744536"/>
        <c:axId val="277744928"/>
      </c:barChart>
      <c:catAx>
        <c:axId val="277744536"/>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7744928"/>
        <c:crosses val="autoZero"/>
        <c:auto val="1"/>
        <c:lblAlgn val="ctr"/>
        <c:lblOffset val="100"/>
        <c:noMultiLvlLbl val="0"/>
      </c:catAx>
      <c:valAx>
        <c:axId val="277744928"/>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7744536"/>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1184227623170402"/>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i_q10busx3a!$E$2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410D4B"/>
              </a:solidFill>
              <a:ln>
                <a:solidFill>
                  <a:srgbClr val="410D4B"/>
                </a:solidFill>
              </a:ln>
              <a:effectLst/>
            </c:spPr>
            <c:extLst>
              <c:ext xmlns:c16="http://schemas.microsoft.com/office/drawing/2014/chart" uri="{C3380CC4-5D6E-409C-BE32-E72D297353CC}">
                <c16:uniqueId val="{00000001-1348-46BE-AA9E-08062B8DCACA}"/>
              </c:ext>
            </c:extLst>
          </c:dPt>
          <c:dPt>
            <c:idx val="1"/>
            <c:invertIfNegative val="0"/>
            <c:bubble3D val="0"/>
            <c:spPr>
              <a:solidFill>
                <a:srgbClr val="D26CE6"/>
              </a:solidFill>
              <a:ln>
                <a:solidFill>
                  <a:srgbClr val="410D4B"/>
                </a:solidFill>
              </a:ln>
              <a:effectLst/>
            </c:spPr>
            <c:extLst>
              <c:ext xmlns:c16="http://schemas.microsoft.com/office/drawing/2014/chart" uri="{C3380CC4-5D6E-409C-BE32-E72D297353CC}">
                <c16:uniqueId val="{00000003-1348-46BE-AA9E-08062B8DCACA}"/>
              </c:ext>
            </c:extLst>
          </c:dPt>
          <c:dPt>
            <c:idx val="2"/>
            <c:invertIfNegative val="0"/>
            <c:bubble3D val="0"/>
            <c:spPr>
              <a:solidFill>
                <a:srgbClr val="D26CE6"/>
              </a:solidFill>
              <a:ln>
                <a:solidFill>
                  <a:srgbClr val="410D4B"/>
                </a:solidFill>
              </a:ln>
              <a:effectLst/>
            </c:spPr>
            <c:extLst>
              <c:ext xmlns:c16="http://schemas.microsoft.com/office/drawing/2014/chart" uri="{C3380CC4-5D6E-409C-BE32-E72D297353CC}">
                <c16:uniqueId val="{00000005-1348-46BE-AA9E-08062B8DCACA}"/>
              </c:ext>
            </c:extLst>
          </c:dPt>
          <c:dPt>
            <c:idx val="3"/>
            <c:invertIfNegative val="0"/>
            <c:bubble3D val="0"/>
            <c:spPr>
              <a:solidFill>
                <a:srgbClr val="EDC3F5"/>
              </a:solidFill>
              <a:ln>
                <a:solidFill>
                  <a:srgbClr val="410D4B"/>
                </a:solidFill>
              </a:ln>
              <a:effectLst/>
            </c:spPr>
            <c:extLst>
              <c:ext xmlns:c16="http://schemas.microsoft.com/office/drawing/2014/chart" uri="{C3380CC4-5D6E-409C-BE32-E72D297353CC}">
                <c16:uniqueId val="{00000007-1348-46BE-AA9E-08062B8DCACA}"/>
              </c:ext>
            </c:extLst>
          </c:dPt>
          <c:dPt>
            <c:idx val="4"/>
            <c:invertIfNegative val="0"/>
            <c:bubble3D val="0"/>
            <c:spPr>
              <a:solidFill>
                <a:schemeClr val="bg1"/>
              </a:solidFill>
              <a:ln>
                <a:solidFill>
                  <a:srgbClr val="410D4B"/>
                </a:solidFill>
              </a:ln>
              <a:effectLst/>
            </c:spPr>
            <c:extLst>
              <c:ext xmlns:c16="http://schemas.microsoft.com/office/drawing/2014/chart" uri="{C3380CC4-5D6E-409C-BE32-E72D297353CC}">
                <c16:uniqueId val="{00000009-1348-46BE-AA9E-08062B8DCAC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i_q10busx3a!$K$3:$K$4</c:f>
              <c:strCache>
                <c:ptCount val="2"/>
                <c:pt idx="0">
                  <c:v>Yes
(59%)</c:v>
                </c:pt>
                <c:pt idx="1">
                  <c:v>No
(41%)</c:v>
                </c:pt>
              </c:strCache>
            </c:strRef>
          </c:cat>
          <c:val>
            <c:numRef>
              <c:f>i_q10busx3a!$E$3:$E$4</c:f>
              <c:numCache>
                <c:formatCode>General</c:formatCode>
                <c:ptCount val="2"/>
                <c:pt idx="0">
                  <c:v>258.44414742050787</c:v>
                </c:pt>
                <c:pt idx="1">
                  <c:v>256.07279666770381</c:v>
                </c:pt>
              </c:numCache>
            </c:numRef>
          </c:val>
          <c:extLst>
            <c:ext xmlns:c16="http://schemas.microsoft.com/office/drawing/2014/chart" uri="{C3380CC4-5D6E-409C-BE32-E72D297353CC}">
              <c16:uniqueId val="{0000000A-1348-46BE-AA9E-08062B8DCACA}"/>
            </c:ext>
          </c:extLst>
        </c:ser>
        <c:dLbls>
          <c:dLblPos val="outEnd"/>
          <c:showLegendKey val="0"/>
          <c:showVal val="1"/>
          <c:showCatName val="0"/>
          <c:showSerName val="0"/>
          <c:showPercent val="0"/>
          <c:showBubbleSize val="0"/>
        </c:dLbls>
        <c:gapWidth val="79"/>
        <c:overlap val="3"/>
        <c:axId val="276560768"/>
        <c:axId val="276561160"/>
      </c:barChart>
      <c:catAx>
        <c:axId val="276560768"/>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6561160"/>
        <c:crosses val="autoZero"/>
        <c:auto val="1"/>
        <c:lblAlgn val="ctr"/>
        <c:lblOffset val="100"/>
        <c:noMultiLvlLbl val="0"/>
      </c:catAx>
      <c:valAx>
        <c:axId val="276561160"/>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656076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0401372100722266"/>
          <c:y val="4.7269520997375331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i_q10busx3h!$C$2</c:f>
              <c:strCache>
                <c:ptCount val="1"/>
                <c:pt idx="0">
                  <c:v>Literacy</c:v>
                </c:pt>
              </c:strCache>
            </c:strRef>
          </c:tx>
          <c:spPr>
            <a:solidFill>
              <a:schemeClr val="accent1"/>
            </a:solidFill>
            <a:ln>
              <a:noFill/>
            </a:ln>
            <a:effectLst/>
          </c:spPr>
          <c:invertIfNegative val="0"/>
          <c:dPt>
            <c:idx val="0"/>
            <c:invertIfNegative val="0"/>
            <c:bubble3D val="0"/>
            <c:spPr>
              <a:solidFill>
                <a:srgbClr val="002060"/>
              </a:solidFill>
              <a:ln>
                <a:solidFill>
                  <a:schemeClr val="accent5">
                    <a:lumMod val="50000"/>
                  </a:schemeClr>
                </a:solidFill>
              </a:ln>
              <a:effectLst/>
            </c:spPr>
            <c:extLst>
              <c:ext xmlns:c16="http://schemas.microsoft.com/office/drawing/2014/chart" uri="{C3380CC4-5D6E-409C-BE32-E72D297353CC}">
                <c16:uniqueId val="{00000001-FCE2-4EDE-920F-EEE185846217}"/>
              </c:ext>
            </c:extLst>
          </c:dPt>
          <c:dPt>
            <c:idx val="1"/>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3-FCE2-4EDE-920F-EEE185846217}"/>
              </c:ext>
            </c:extLst>
          </c:dPt>
          <c:dPt>
            <c:idx val="2"/>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5-FCE2-4EDE-920F-EEE185846217}"/>
              </c:ext>
            </c:extLst>
          </c:dPt>
          <c:dPt>
            <c:idx val="3"/>
            <c:invertIfNegative val="0"/>
            <c:bubble3D val="0"/>
            <c:spPr>
              <a:solidFill>
                <a:schemeClr val="accent5">
                  <a:lumMod val="20000"/>
                  <a:lumOff val="80000"/>
                </a:schemeClr>
              </a:solidFill>
              <a:ln>
                <a:solidFill>
                  <a:schemeClr val="accent5">
                    <a:lumMod val="50000"/>
                  </a:schemeClr>
                </a:solidFill>
              </a:ln>
              <a:effectLst/>
            </c:spPr>
            <c:extLst>
              <c:ext xmlns:c16="http://schemas.microsoft.com/office/drawing/2014/chart" uri="{C3380CC4-5D6E-409C-BE32-E72D297353CC}">
                <c16:uniqueId val="{00000007-FCE2-4EDE-920F-EEE185846217}"/>
              </c:ext>
            </c:extLst>
          </c:dPt>
          <c:dPt>
            <c:idx val="4"/>
            <c:invertIfNegative val="0"/>
            <c:bubble3D val="0"/>
            <c:spPr>
              <a:solidFill>
                <a:schemeClr val="bg1"/>
              </a:solidFill>
              <a:ln>
                <a:solidFill>
                  <a:schemeClr val="accent5">
                    <a:lumMod val="50000"/>
                  </a:schemeClr>
                </a:solidFill>
              </a:ln>
              <a:effectLst/>
            </c:spPr>
            <c:extLst>
              <c:ext xmlns:c16="http://schemas.microsoft.com/office/drawing/2014/chart" uri="{C3380CC4-5D6E-409C-BE32-E72D297353CC}">
                <c16:uniqueId val="{00000009-FCE2-4EDE-920F-EEE185846217}"/>
              </c:ext>
            </c:extLst>
          </c:dPt>
          <c:dLbls>
            <c:dLbl>
              <c:idx val="0"/>
              <c:tx>
                <c:rich>
                  <a:bodyPr/>
                  <a:lstStyle/>
                  <a:p>
                    <a:fld id="{979B4862-C68D-4084-9343-20C368B4060C}"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CE2-4EDE-920F-EEE18584621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i_q10busx3h!$I$3:$I$4</c:f>
              <c:strCache>
                <c:ptCount val="2"/>
                <c:pt idx="0">
                  <c:v>Yes
(66%)</c:v>
                </c:pt>
                <c:pt idx="1">
                  <c:v>No
(34%)</c:v>
                </c:pt>
              </c:strCache>
            </c:strRef>
          </c:cat>
          <c:val>
            <c:numRef>
              <c:f>i_q10busx3h!$C$3:$C$4</c:f>
              <c:numCache>
                <c:formatCode>General</c:formatCode>
                <c:ptCount val="2"/>
                <c:pt idx="0">
                  <c:v>268.58240439968512</c:v>
                </c:pt>
                <c:pt idx="1">
                  <c:v>239.91879630230574</c:v>
                </c:pt>
              </c:numCache>
            </c:numRef>
          </c:val>
          <c:extLst>
            <c:ext xmlns:c16="http://schemas.microsoft.com/office/drawing/2014/chart" uri="{C3380CC4-5D6E-409C-BE32-E72D297353CC}">
              <c16:uniqueId val="{0000000A-FCE2-4EDE-920F-EEE185846217}"/>
            </c:ext>
          </c:extLst>
        </c:ser>
        <c:dLbls>
          <c:dLblPos val="outEnd"/>
          <c:showLegendKey val="0"/>
          <c:showVal val="1"/>
          <c:showCatName val="0"/>
          <c:showSerName val="0"/>
          <c:showPercent val="0"/>
          <c:showBubbleSize val="0"/>
        </c:dLbls>
        <c:gapWidth val="79"/>
        <c:overlap val="3"/>
        <c:axId val="276561944"/>
        <c:axId val="276562336"/>
      </c:barChart>
      <c:catAx>
        <c:axId val="276561944"/>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6562336"/>
        <c:crosses val="autoZero"/>
        <c:auto val="1"/>
        <c:lblAlgn val="ctr"/>
        <c:lblOffset val="100"/>
        <c:noMultiLvlLbl val="0"/>
      </c:catAx>
      <c:valAx>
        <c:axId val="276562336"/>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6561944"/>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i_q10busx3h!$D$2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DB24-4F17-9494-6DB426DB918B}"/>
              </c:ext>
            </c:extLst>
          </c:dPt>
          <c:dPt>
            <c:idx val="1"/>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3-DB24-4F17-9494-6DB426DB918B}"/>
              </c:ext>
            </c:extLst>
          </c:dPt>
          <c:dPt>
            <c:idx val="2"/>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5-DB24-4F17-9494-6DB426DB918B}"/>
              </c:ext>
            </c:extLst>
          </c:dPt>
          <c:dPt>
            <c:idx val="3"/>
            <c:invertIfNegative val="0"/>
            <c:bubble3D val="0"/>
            <c:spPr>
              <a:solidFill>
                <a:schemeClr val="accent6">
                  <a:lumMod val="20000"/>
                  <a:lumOff val="80000"/>
                </a:schemeClr>
              </a:solidFill>
              <a:ln>
                <a:solidFill>
                  <a:schemeClr val="accent6">
                    <a:lumMod val="50000"/>
                  </a:schemeClr>
                </a:solidFill>
              </a:ln>
              <a:effectLst/>
            </c:spPr>
            <c:extLst>
              <c:ext xmlns:c16="http://schemas.microsoft.com/office/drawing/2014/chart" uri="{C3380CC4-5D6E-409C-BE32-E72D297353CC}">
                <c16:uniqueId val="{00000007-DB24-4F17-9494-6DB426DB918B}"/>
              </c:ext>
            </c:extLst>
          </c:dPt>
          <c:dPt>
            <c:idx val="4"/>
            <c:invertIfNegative val="0"/>
            <c:bubble3D val="0"/>
            <c:spPr>
              <a:solidFill>
                <a:schemeClr val="bg1"/>
              </a:solidFill>
              <a:ln>
                <a:solidFill>
                  <a:schemeClr val="accent6">
                    <a:lumMod val="50000"/>
                  </a:schemeClr>
                </a:solidFill>
              </a:ln>
              <a:effectLst/>
            </c:spPr>
            <c:extLst>
              <c:ext xmlns:c16="http://schemas.microsoft.com/office/drawing/2014/chart" uri="{C3380CC4-5D6E-409C-BE32-E72D297353CC}">
                <c16:uniqueId val="{00000009-DB24-4F17-9494-6DB426DB918B}"/>
              </c:ext>
            </c:extLst>
          </c:dPt>
          <c:dLbls>
            <c:dLbl>
              <c:idx val="0"/>
              <c:tx>
                <c:rich>
                  <a:bodyPr/>
                  <a:lstStyle/>
                  <a:p>
                    <a:fld id="{F35B77B6-3828-42F8-AE5F-2FE5CF63683E}"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B24-4F17-9494-6DB426DB918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i_q10busx3h!$J$3:$J$4</c:f>
              <c:strCache>
                <c:ptCount val="2"/>
                <c:pt idx="0">
                  <c:v>Yes
(66%)</c:v>
                </c:pt>
                <c:pt idx="1">
                  <c:v>No
(34%)</c:v>
                </c:pt>
              </c:strCache>
            </c:strRef>
          </c:cat>
          <c:val>
            <c:numRef>
              <c:f>i_q10busx3h!$D$3:$D$4</c:f>
              <c:numCache>
                <c:formatCode>General</c:formatCode>
                <c:ptCount val="2"/>
                <c:pt idx="0">
                  <c:v>256.94335924440912</c:v>
                </c:pt>
                <c:pt idx="1">
                  <c:v>226.27170767026507</c:v>
                </c:pt>
              </c:numCache>
            </c:numRef>
          </c:val>
          <c:extLst>
            <c:ext xmlns:c16="http://schemas.microsoft.com/office/drawing/2014/chart" uri="{C3380CC4-5D6E-409C-BE32-E72D297353CC}">
              <c16:uniqueId val="{0000000A-DB24-4F17-9494-6DB426DB918B}"/>
            </c:ext>
          </c:extLst>
        </c:ser>
        <c:dLbls>
          <c:dLblPos val="outEnd"/>
          <c:showLegendKey val="0"/>
          <c:showVal val="1"/>
          <c:showCatName val="0"/>
          <c:showSerName val="0"/>
          <c:showPercent val="0"/>
          <c:showBubbleSize val="0"/>
        </c:dLbls>
        <c:gapWidth val="79"/>
        <c:overlap val="3"/>
        <c:axId val="276563120"/>
        <c:axId val="276563512"/>
      </c:barChart>
      <c:catAx>
        <c:axId val="276563120"/>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6563512"/>
        <c:crosses val="autoZero"/>
        <c:auto val="1"/>
        <c:lblAlgn val="ctr"/>
        <c:lblOffset val="100"/>
        <c:noMultiLvlLbl val="0"/>
      </c:catAx>
      <c:valAx>
        <c:axId val="276563512"/>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656312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1184227623170402"/>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i_q10busx3h!$E$2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410D4B"/>
              </a:solidFill>
              <a:ln>
                <a:solidFill>
                  <a:srgbClr val="410D4B"/>
                </a:solidFill>
              </a:ln>
              <a:effectLst/>
            </c:spPr>
            <c:extLst>
              <c:ext xmlns:c16="http://schemas.microsoft.com/office/drawing/2014/chart" uri="{C3380CC4-5D6E-409C-BE32-E72D297353CC}">
                <c16:uniqueId val="{00000001-1E85-446E-84F6-43362CFDB361}"/>
              </c:ext>
            </c:extLst>
          </c:dPt>
          <c:dPt>
            <c:idx val="1"/>
            <c:invertIfNegative val="0"/>
            <c:bubble3D val="0"/>
            <c:spPr>
              <a:solidFill>
                <a:srgbClr val="D26CE6"/>
              </a:solidFill>
              <a:ln>
                <a:solidFill>
                  <a:srgbClr val="410D4B"/>
                </a:solidFill>
              </a:ln>
              <a:effectLst/>
            </c:spPr>
            <c:extLst>
              <c:ext xmlns:c16="http://schemas.microsoft.com/office/drawing/2014/chart" uri="{C3380CC4-5D6E-409C-BE32-E72D297353CC}">
                <c16:uniqueId val="{00000003-1E85-446E-84F6-43362CFDB361}"/>
              </c:ext>
            </c:extLst>
          </c:dPt>
          <c:dPt>
            <c:idx val="2"/>
            <c:invertIfNegative val="0"/>
            <c:bubble3D val="0"/>
            <c:spPr>
              <a:solidFill>
                <a:srgbClr val="D26CE6"/>
              </a:solidFill>
              <a:ln>
                <a:solidFill>
                  <a:srgbClr val="410D4B"/>
                </a:solidFill>
              </a:ln>
              <a:effectLst/>
            </c:spPr>
            <c:extLst>
              <c:ext xmlns:c16="http://schemas.microsoft.com/office/drawing/2014/chart" uri="{C3380CC4-5D6E-409C-BE32-E72D297353CC}">
                <c16:uniqueId val="{00000005-1E85-446E-84F6-43362CFDB361}"/>
              </c:ext>
            </c:extLst>
          </c:dPt>
          <c:dPt>
            <c:idx val="3"/>
            <c:invertIfNegative val="0"/>
            <c:bubble3D val="0"/>
            <c:spPr>
              <a:solidFill>
                <a:srgbClr val="EDC3F5"/>
              </a:solidFill>
              <a:ln>
                <a:solidFill>
                  <a:srgbClr val="410D4B"/>
                </a:solidFill>
              </a:ln>
              <a:effectLst/>
            </c:spPr>
            <c:extLst>
              <c:ext xmlns:c16="http://schemas.microsoft.com/office/drawing/2014/chart" uri="{C3380CC4-5D6E-409C-BE32-E72D297353CC}">
                <c16:uniqueId val="{00000007-1E85-446E-84F6-43362CFDB361}"/>
              </c:ext>
            </c:extLst>
          </c:dPt>
          <c:dPt>
            <c:idx val="4"/>
            <c:invertIfNegative val="0"/>
            <c:bubble3D val="0"/>
            <c:spPr>
              <a:solidFill>
                <a:schemeClr val="bg1"/>
              </a:solidFill>
              <a:ln>
                <a:solidFill>
                  <a:srgbClr val="410D4B"/>
                </a:solidFill>
              </a:ln>
              <a:effectLst/>
            </c:spPr>
            <c:extLst>
              <c:ext xmlns:c16="http://schemas.microsoft.com/office/drawing/2014/chart" uri="{C3380CC4-5D6E-409C-BE32-E72D297353CC}">
                <c16:uniqueId val="{00000009-1E85-446E-84F6-43362CFDB361}"/>
              </c:ext>
            </c:extLst>
          </c:dPt>
          <c:dLbls>
            <c:dLbl>
              <c:idx val="0"/>
              <c:tx>
                <c:rich>
                  <a:bodyPr/>
                  <a:lstStyle/>
                  <a:p>
                    <a:fld id="{6D70649F-C0B9-460E-8C3F-5B95EA8A8893}"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E85-446E-84F6-43362CFDB361}"/>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i_q10busx3h!$K$3:$K$4</c:f>
              <c:strCache>
                <c:ptCount val="2"/>
                <c:pt idx="0">
                  <c:v>Yes
(74%)</c:v>
                </c:pt>
                <c:pt idx="1">
                  <c:v>No
(26%)</c:v>
                </c:pt>
              </c:strCache>
            </c:strRef>
          </c:cat>
          <c:val>
            <c:numRef>
              <c:f>i_q10busx3h!$E$3:$E$4</c:f>
              <c:numCache>
                <c:formatCode>General</c:formatCode>
                <c:ptCount val="2"/>
                <c:pt idx="0">
                  <c:v>261.73424629486482</c:v>
                </c:pt>
                <c:pt idx="1">
                  <c:v>245.503214435529</c:v>
                </c:pt>
              </c:numCache>
            </c:numRef>
          </c:val>
          <c:extLst>
            <c:ext xmlns:c16="http://schemas.microsoft.com/office/drawing/2014/chart" uri="{C3380CC4-5D6E-409C-BE32-E72D297353CC}">
              <c16:uniqueId val="{0000000A-1E85-446E-84F6-43362CFDB361}"/>
            </c:ext>
          </c:extLst>
        </c:ser>
        <c:dLbls>
          <c:dLblPos val="outEnd"/>
          <c:showLegendKey val="0"/>
          <c:showVal val="1"/>
          <c:showCatName val="0"/>
          <c:showSerName val="0"/>
          <c:showPercent val="0"/>
          <c:showBubbleSize val="0"/>
        </c:dLbls>
        <c:gapWidth val="79"/>
        <c:overlap val="3"/>
        <c:axId val="278298480"/>
        <c:axId val="278298872"/>
      </c:barChart>
      <c:catAx>
        <c:axId val="278298480"/>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8298872"/>
        <c:crosses val="autoZero"/>
        <c:auto val="1"/>
        <c:lblAlgn val="ctr"/>
        <c:lblOffset val="100"/>
        <c:noMultiLvlLbl val="0"/>
      </c:catAx>
      <c:valAx>
        <c:axId val="278298872"/>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829848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0401372100722266"/>
          <c:y val="4.7269520997375331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i_q10busx3e!$C$2</c:f>
              <c:strCache>
                <c:ptCount val="1"/>
                <c:pt idx="0">
                  <c:v>Literacy</c:v>
                </c:pt>
              </c:strCache>
            </c:strRef>
          </c:tx>
          <c:spPr>
            <a:solidFill>
              <a:schemeClr val="accent1"/>
            </a:solidFill>
            <a:ln>
              <a:noFill/>
            </a:ln>
            <a:effectLst/>
          </c:spPr>
          <c:invertIfNegative val="0"/>
          <c:dPt>
            <c:idx val="0"/>
            <c:invertIfNegative val="0"/>
            <c:bubble3D val="0"/>
            <c:spPr>
              <a:solidFill>
                <a:srgbClr val="002060"/>
              </a:solidFill>
              <a:ln>
                <a:solidFill>
                  <a:schemeClr val="accent5">
                    <a:lumMod val="50000"/>
                  </a:schemeClr>
                </a:solidFill>
              </a:ln>
              <a:effectLst/>
            </c:spPr>
            <c:extLst>
              <c:ext xmlns:c16="http://schemas.microsoft.com/office/drawing/2014/chart" uri="{C3380CC4-5D6E-409C-BE32-E72D297353CC}">
                <c16:uniqueId val="{00000001-AD62-496F-8B8F-5C714D749EA3}"/>
              </c:ext>
            </c:extLst>
          </c:dPt>
          <c:dPt>
            <c:idx val="1"/>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3-AD62-496F-8B8F-5C714D749EA3}"/>
              </c:ext>
            </c:extLst>
          </c:dPt>
          <c:dPt>
            <c:idx val="2"/>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5-AD62-496F-8B8F-5C714D749EA3}"/>
              </c:ext>
            </c:extLst>
          </c:dPt>
          <c:dPt>
            <c:idx val="3"/>
            <c:invertIfNegative val="0"/>
            <c:bubble3D val="0"/>
            <c:spPr>
              <a:solidFill>
                <a:schemeClr val="accent5">
                  <a:lumMod val="20000"/>
                  <a:lumOff val="80000"/>
                </a:schemeClr>
              </a:solidFill>
              <a:ln>
                <a:solidFill>
                  <a:schemeClr val="accent5">
                    <a:lumMod val="50000"/>
                  </a:schemeClr>
                </a:solidFill>
              </a:ln>
              <a:effectLst/>
            </c:spPr>
            <c:extLst>
              <c:ext xmlns:c16="http://schemas.microsoft.com/office/drawing/2014/chart" uri="{C3380CC4-5D6E-409C-BE32-E72D297353CC}">
                <c16:uniqueId val="{00000007-AD62-496F-8B8F-5C714D749EA3}"/>
              </c:ext>
            </c:extLst>
          </c:dPt>
          <c:dPt>
            <c:idx val="4"/>
            <c:invertIfNegative val="0"/>
            <c:bubble3D val="0"/>
            <c:spPr>
              <a:solidFill>
                <a:schemeClr val="bg1"/>
              </a:solidFill>
              <a:ln>
                <a:solidFill>
                  <a:schemeClr val="accent5">
                    <a:lumMod val="50000"/>
                  </a:schemeClr>
                </a:solidFill>
              </a:ln>
              <a:effectLst/>
            </c:spPr>
            <c:extLst>
              <c:ext xmlns:c16="http://schemas.microsoft.com/office/drawing/2014/chart" uri="{C3380CC4-5D6E-409C-BE32-E72D297353CC}">
                <c16:uniqueId val="{00000009-AD62-496F-8B8F-5C714D749EA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i_q10busx3e!$I$3:$I$4</c:f>
              <c:strCache>
                <c:ptCount val="2"/>
                <c:pt idx="0">
                  <c:v>Yes
(66%)</c:v>
                </c:pt>
                <c:pt idx="1">
                  <c:v>No
(34%)</c:v>
                </c:pt>
              </c:strCache>
            </c:strRef>
          </c:cat>
          <c:val>
            <c:numRef>
              <c:f>i_q10busx3e!$C$3:$C$4</c:f>
              <c:numCache>
                <c:formatCode>General</c:formatCode>
                <c:ptCount val="2"/>
                <c:pt idx="0">
                  <c:v>260.00023676715108</c:v>
                </c:pt>
                <c:pt idx="1">
                  <c:v>256.79075203475594</c:v>
                </c:pt>
              </c:numCache>
            </c:numRef>
          </c:val>
          <c:extLst>
            <c:ext xmlns:c16="http://schemas.microsoft.com/office/drawing/2014/chart" uri="{C3380CC4-5D6E-409C-BE32-E72D297353CC}">
              <c16:uniqueId val="{0000000A-AD62-496F-8B8F-5C714D749EA3}"/>
            </c:ext>
          </c:extLst>
        </c:ser>
        <c:dLbls>
          <c:dLblPos val="outEnd"/>
          <c:showLegendKey val="0"/>
          <c:showVal val="1"/>
          <c:showCatName val="0"/>
          <c:showSerName val="0"/>
          <c:showPercent val="0"/>
          <c:showBubbleSize val="0"/>
        </c:dLbls>
        <c:gapWidth val="79"/>
        <c:overlap val="3"/>
        <c:axId val="278299656"/>
        <c:axId val="278300048"/>
      </c:barChart>
      <c:catAx>
        <c:axId val="278299656"/>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8300048"/>
        <c:crosses val="autoZero"/>
        <c:auto val="1"/>
        <c:lblAlgn val="ctr"/>
        <c:lblOffset val="100"/>
        <c:noMultiLvlLbl val="0"/>
      </c:catAx>
      <c:valAx>
        <c:axId val="278300048"/>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8299656"/>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i_q10busx3e!$D$2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2076-4159-84B9-5BE394F10C24}"/>
              </c:ext>
            </c:extLst>
          </c:dPt>
          <c:dPt>
            <c:idx val="1"/>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3-2076-4159-84B9-5BE394F10C24}"/>
              </c:ext>
            </c:extLst>
          </c:dPt>
          <c:dPt>
            <c:idx val="2"/>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5-2076-4159-84B9-5BE394F10C24}"/>
              </c:ext>
            </c:extLst>
          </c:dPt>
          <c:dPt>
            <c:idx val="3"/>
            <c:invertIfNegative val="0"/>
            <c:bubble3D val="0"/>
            <c:spPr>
              <a:solidFill>
                <a:schemeClr val="accent6">
                  <a:lumMod val="20000"/>
                  <a:lumOff val="80000"/>
                </a:schemeClr>
              </a:solidFill>
              <a:ln>
                <a:solidFill>
                  <a:schemeClr val="accent6">
                    <a:lumMod val="50000"/>
                  </a:schemeClr>
                </a:solidFill>
              </a:ln>
              <a:effectLst/>
            </c:spPr>
            <c:extLst>
              <c:ext xmlns:c16="http://schemas.microsoft.com/office/drawing/2014/chart" uri="{C3380CC4-5D6E-409C-BE32-E72D297353CC}">
                <c16:uniqueId val="{00000007-2076-4159-84B9-5BE394F10C24}"/>
              </c:ext>
            </c:extLst>
          </c:dPt>
          <c:dPt>
            <c:idx val="4"/>
            <c:invertIfNegative val="0"/>
            <c:bubble3D val="0"/>
            <c:spPr>
              <a:solidFill>
                <a:schemeClr val="bg1"/>
              </a:solidFill>
              <a:ln>
                <a:solidFill>
                  <a:schemeClr val="accent6">
                    <a:lumMod val="50000"/>
                  </a:schemeClr>
                </a:solidFill>
              </a:ln>
              <a:effectLst/>
            </c:spPr>
            <c:extLst>
              <c:ext xmlns:c16="http://schemas.microsoft.com/office/drawing/2014/chart" uri="{C3380CC4-5D6E-409C-BE32-E72D297353CC}">
                <c16:uniqueId val="{00000009-2076-4159-84B9-5BE394F10C24}"/>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i_q10busx3e!$J$3:$J$4</c:f>
              <c:strCache>
                <c:ptCount val="2"/>
                <c:pt idx="0">
                  <c:v>Yes
(66%)</c:v>
                </c:pt>
                <c:pt idx="1">
                  <c:v>No
(34%)</c:v>
                </c:pt>
              </c:strCache>
            </c:strRef>
          </c:cat>
          <c:val>
            <c:numRef>
              <c:f>i_q10busx3e!$D$3:$D$4</c:f>
              <c:numCache>
                <c:formatCode>General</c:formatCode>
                <c:ptCount val="2"/>
                <c:pt idx="0">
                  <c:v>247.24992375353474</c:v>
                </c:pt>
                <c:pt idx="1">
                  <c:v>245.3022306789818</c:v>
                </c:pt>
              </c:numCache>
            </c:numRef>
          </c:val>
          <c:extLst>
            <c:ext xmlns:c16="http://schemas.microsoft.com/office/drawing/2014/chart" uri="{C3380CC4-5D6E-409C-BE32-E72D297353CC}">
              <c16:uniqueId val="{0000000A-2076-4159-84B9-5BE394F10C24}"/>
            </c:ext>
          </c:extLst>
        </c:ser>
        <c:dLbls>
          <c:dLblPos val="outEnd"/>
          <c:showLegendKey val="0"/>
          <c:showVal val="1"/>
          <c:showCatName val="0"/>
          <c:showSerName val="0"/>
          <c:showPercent val="0"/>
          <c:showBubbleSize val="0"/>
        </c:dLbls>
        <c:gapWidth val="79"/>
        <c:overlap val="3"/>
        <c:axId val="278300832"/>
        <c:axId val="278301224"/>
      </c:barChart>
      <c:catAx>
        <c:axId val="278300832"/>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8301224"/>
        <c:crosses val="autoZero"/>
        <c:auto val="1"/>
        <c:lblAlgn val="ctr"/>
        <c:lblOffset val="100"/>
        <c:noMultiLvlLbl val="0"/>
      </c:catAx>
      <c:valAx>
        <c:axId val="278301224"/>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8300832"/>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1184227623170402"/>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i_q10busx3e!$E$2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410D4B"/>
              </a:solidFill>
              <a:ln>
                <a:solidFill>
                  <a:srgbClr val="410D4B"/>
                </a:solidFill>
              </a:ln>
              <a:effectLst/>
            </c:spPr>
            <c:extLst>
              <c:ext xmlns:c16="http://schemas.microsoft.com/office/drawing/2014/chart" uri="{C3380CC4-5D6E-409C-BE32-E72D297353CC}">
                <c16:uniqueId val="{00000001-973B-4ED0-9AA0-688A911D09B4}"/>
              </c:ext>
            </c:extLst>
          </c:dPt>
          <c:dPt>
            <c:idx val="1"/>
            <c:invertIfNegative val="0"/>
            <c:bubble3D val="0"/>
            <c:spPr>
              <a:solidFill>
                <a:srgbClr val="D26CE6"/>
              </a:solidFill>
              <a:ln>
                <a:solidFill>
                  <a:srgbClr val="410D4B"/>
                </a:solidFill>
              </a:ln>
              <a:effectLst/>
            </c:spPr>
            <c:extLst>
              <c:ext xmlns:c16="http://schemas.microsoft.com/office/drawing/2014/chart" uri="{C3380CC4-5D6E-409C-BE32-E72D297353CC}">
                <c16:uniqueId val="{00000003-973B-4ED0-9AA0-688A911D09B4}"/>
              </c:ext>
            </c:extLst>
          </c:dPt>
          <c:dPt>
            <c:idx val="2"/>
            <c:invertIfNegative val="0"/>
            <c:bubble3D val="0"/>
            <c:spPr>
              <a:solidFill>
                <a:srgbClr val="D26CE6"/>
              </a:solidFill>
              <a:ln>
                <a:solidFill>
                  <a:srgbClr val="410D4B"/>
                </a:solidFill>
              </a:ln>
              <a:effectLst/>
            </c:spPr>
            <c:extLst>
              <c:ext xmlns:c16="http://schemas.microsoft.com/office/drawing/2014/chart" uri="{C3380CC4-5D6E-409C-BE32-E72D297353CC}">
                <c16:uniqueId val="{00000005-973B-4ED0-9AA0-688A911D09B4}"/>
              </c:ext>
            </c:extLst>
          </c:dPt>
          <c:dPt>
            <c:idx val="3"/>
            <c:invertIfNegative val="0"/>
            <c:bubble3D val="0"/>
            <c:spPr>
              <a:solidFill>
                <a:srgbClr val="EDC3F5"/>
              </a:solidFill>
              <a:ln>
                <a:solidFill>
                  <a:srgbClr val="410D4B"/>
                </a:solidFill>
              </a:ln>
              <a:effectLst/>
            </c:spPr>
            <c:extLst>
              <c:ext xmlns:c16="http://schemas.microsoft.com/office/drawing/2014/chart" uri="{C3380CC4-5D6E-409C-BE32-E72D297353CC}">
                <c16:uniqueId val="{00000007-973B-4ED0-9AA0-688A911D09B4}"/>
              </c:ext>
            </c:extLst>
          </c:dPt>
          <c:dPt>
            <c:idx val="4"/>
            <c:invertIfNegative val="0"/>
            <c:bubble3D val="0"/>
            <c:spPr>
              <a:solidFill>
                <a:schemeClr val="bg1"/>
              </a:solidFill>
              <a:ln>
                <a:solidFill>
                  <a:srgbClr val="410D4B"/>
                </a:solidFill>
              </a:ln>
              <a:effectLst/>
            </c:spPr>
            <c:extLst>
              <c:ext xmlns:c16="http://schemas.microsoft.com/office/drawing/2014/chart" uri="{C3380CC4-5D6E-409C-BE32-E72D297353CC}">
                <c16:uniqueId val="{00000009-973B-4ED0-9AA0-688A911D09B4}"/>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i_q10busx3e!$K$3:$K$4</c:f>
              <c:strCache>
                <c:ptCount val="2"/>
                <c:pt idx="0">
                  <c:v>Yes
(67%)</c:v>
                </c:pt>
                <c:pt idx="1">
                  <c:v>No
(33%)</c:v>
                </c:pt>
              </c:strCache>
            </c:strRef>
          </c:cat>
          <c:val>
            <c:numRef>
              <c:f>i_q10busx3e!$E$3:$E$4</c:f>
              <c:numCache>
                <c:formatCode>General</c:formatCode>
                <c:ptCount val="2"/>
                <c:pt idx="0">
                  <c:v>258.04046655921337</c:v>
                </c:pt>
                <c:pt idx="1">
                  <c:v>256.30174860510755</c:v>
                </c:pt>
              </c:numCache>
            </c:numRef>
          </c:val>
          <c:extLst>
            <c:ext xmlns:c16="http://schemas.microsoft.com/office/drawing/2014/chart" uri="{C3380CC4-5D6E-409C-BE32-E72D297353CC}">
              <c16:uniqueId val="{0000000A-973B-4ED0-9AA0-688A911D09B4}"/>
            </c:ext>
          </c:extLst>
        </c:ser>
        <c:dLbls>
          <c:dLblPos val="outEnd"/>
          <c:showLegendKey val="0"/>
          <c:showVal val="1"/>
          <c:showCatName val="0"/>
          <c:showSerName val="0"/>
          <c:showPercent val="0"/>
          <c:showBubbleSize val="0"/>
        </c:dLbls>
        <c:gapWidth val="79"/>
        <c:overlap val="3"/>
        <c:axId val="278302008"/>
        <c:axId val="278302400"/>
      </c:barChart>
      <c:catAx>
        <c:axId val="278302008"/>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8302400"/>
        <c:crosses val="autoZero"/>
        <c:auto val="1"/>
        <c:lblAlgn val="ctr"/>
        <c:lblOffset val="100"/>
        <c:noMultiLvlLbl val="0"/>
      </c:catAx>
      <c:valAx>
        <c:axId val="278302400"/>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830200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0401372100722266"/>
          <c:y val="4.7269520997375331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i_q10busx3d!$C$2</c:f>
              <c:strCache>
                <c:ptCount val="1"/>
                <c:pt idx="0">
                  <c:v>Literacy</c:v>
                </c:pt>
              </c:strCache>
            </c:strRef>
          </c:tx>
          <c:spPr>
            <a:solidFill>
              <a:schemeClr val="accent1"/>
            </a:solidFill>
            <a:ln>
              <a:noFill/>
            </a:ln>
            <a:effectLst/>
          </c:spPr>
          <c:invertIfNegative val="0"/>
          <c:dPt>
            <c:idx val="0"/>
            <c:invertIfNegative val="0"/>
            <c:bubble3D val="0"/>
            <c:spPr>
              <a:solidFill>
                <a:srgbClr val="002060"/>
              </a:solidFill>
              <a:ln>
                <a:solidFill>
                  <a:schemeClr val="accent5">
                    <a:lumMod val="50000"/>
                  </a:schemeClr>
                </a:solidFill>
              </a:ln>
              <a:effectLst/>
            </c:spPr>
            <c:extLst>
              <c:ext xmlns:c16="http://schemas.microsoft.com/office/drawing/2014/chart" uri="{C3380CC4-5D6E-409C-BE32-E72D297353CC}">
                <c16:uniqueId val="{00000001-DB0F-4020-BBA3-07A50AF2C8A8}"/>
              </c:ext>
            </c:extLst>
          </c:dPt>
          <c:dPt>
            <c:idx val="1"/>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3-DB0F-4020-BBA3-07A50AF2C8A8}"/>
              </c:ext>
            </c:extLst>
          </c:dPt>
          <c:dPt>
            <c:idx val="2"/>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5-DB0F-4020-BBA3-07A50AF2C8A8}"/>
              </c:ext>
            </c:extLst>
          </c:dPt>
          <c:dPt>
            <c:idx val="3"/>
            <c:invertIfNegative val="0"/>
            <c:bubble3D val="0"/>
            <c:spPr>
              <a:solidFill>
                <a:schemeClr val="accent5">
                  <a:lumMod val="20000"/>
                  <a:lumOff val="80000"/>
                </a:schemeClr>
              </a:solidFill>
              <a:ln>
                <a:solidFill>
                  <a:schemeClr val="accent5">
                    <a:lumMod val="50000"/>
                  </a:schemeClr>
                </a:solidFill>
              </a:ln>
              <a:effectLst/>
            </c:spPr>
            <c:extLst>
              <c:ext xmlns:c16="http://schemas.microsoft.com/office/drawing/2014/chart" uri="{C3380CC4-5D6E-409C-BE32-E72D297353CC}">
                <c16:uniqueId val="{00000007-DB0F-4020-BBA3-07A50AF2C8A8}"/>
              </c:ext>
            </c:extLst>
          </c:dPt>
          <c:dPt>
            <c:idx val="4"/>
            <c:invertIfNegative val="0"/>
            <c:bubble3D val="0"/>
            <c:spPr>
              <a:solidFill>
                <a:schemeClr val="bg1"/>
              </a:solidFill>
              <a:ln>
                <a:solidFill>
                  <a:schemeClr val="accent5">
                    <a:lumMod val="50000"/>
                  </a:schemeClr>
                </a:solidFill>
              </a:ln>
              <a:effectLst/>
            </c:spPr>
            <c:extLst>
              <c:ext xmlns:c16="http://schemas.microsoft.com/office/drawing/2014/chart" uri="{C3380CC4-5D6E-409C-BE32-E72D297353CC}">
                <c16:uniqueId val="{00000009-DB0F-4020-BBA3-07A50AF2C8A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i_q10busx3d!$I$3:$I$4</c:f>
              <c:strCache>
                <c:ptCount val="2"/>
                <c:pt idx="0">
                  <c:v>Yes
(33%)</c:v>
                </c:pt>
                <c:pt idx="1">
                  <c:v>No
(67%)</c:v>
                </c:pt>
              </c:strCache>
            </c:strRef>
          </c:cat>
          <c:val>
            <c:numRef>
              <c:f>i_q10busx3d!$C$3:$C$4</c:f>
              <c:numCache>
                <c:formatCode>General</c:formatCode>
                <c:ptCount val="2"/>
                <c:pt idx="0">
                  <c:v>258.9082721558845</c:v>
                </c:pt>
                <c:pt idx="1">
                  <c:v>258.96374479318229</c:v>
                </c:pt>
              </c:numCache>
            </c:numRef>
          </c:val>
          <c:extLst>
            <c:ext xmlns:c16="http://schemas.microsoft.com/office/drawing/2014/chart" uri="{C3380CC4-5D6E-409C-BE32-E72D297353CC}">
              <c16:uniqueId val="{0000000A-DB0F-4020-BBA3-07A50AF2C8A8}"/>
            </c:ext>
          </c:extLst>
        </c:ser>
        <c:dLbls>
          <c:dLblPos val="outEnd"/>
          <c:showLegendKey val="0"/>
          <c:showVal val="1"/>
          <c:showCatName val="0"/>
          <c:showSerName val="0"/>
          <c:showPercent val="0"/>
          <c:showBubbleSize val="0"/>
        </c:dLbls>
        <c:gapWidth val="79"/>
        <c:overlap val="3"/>
        <c:axId val="278303184"/>
        <c:axId val="278303576"/>
      </c:barChart>
      <c:catAx>
        <c:axId val="278303184"/>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8303576"/>
        <c:crosses val="autoZero"/>
        <c:auto val="1"/>
        <c:lblAlgn val="ctr"/>
        <c:lblOffset val="100"/>
        <c:noMultiLvlLbl val="0"/>
      </c:catAx>
      <c:valAx>
        <c:axId val="278303576"/>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8303184"/>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i_q10busx3d!$D$2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DFA3-45C6-9DC0-7A04504233D5}"/>
              </c:ext>
            </c:extLst>
          </c:dPt>
          <c:dPt>
            <c:idx val="1"/>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3-DFA3-45C6-9DC0-7A04504233D5}"/>
              </c:ext>
            </c:extLst>
          </c:dPt>
          <c:dPt>
            <c:idx val="2"/>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5-DFA3-45C6-9DC0-7A04504233D5}"/>
              </c:ext>
            </c:extLst>
          </c:dPt>
          <c:dPt>
            <c:idx val="3"/>
            <c:invertIfNegative val="0"/>
            <c:bubble3D val="0"/>
            <c:spPr>
              <a:solidFill>
                <a:schemeClr val="accent6">
                  <a:lumMod val="20000"/>
                  <a:lumOff val="80000"/>
                </a:schemeClr>
              </a:solidFill>
              <a:ln>
                <a:solidFill>
                  <a:schemeClr val="accent6">
                    <a:lumMod val="50000"/>
                  </a:schemeClr>
                </a:solidFill>
              </a:ln>
              <a:effectLst/>
            </c:spPr>
            <c:extLst>
              <c:ext xmlns:c16="http://schemas.microsoft.com/office/drawing/2014/chart" uri="{C3380CC4-5D6E-409C-BE32-E72D297353CC}">
                <c16:uniqueId val="{00000007-DFA3-45C6-9DC0-7A04504233D5}"/>
              </c:ext>
            </c:extLst>
          </c:dPt>
          <c:dPt>
            <c:idx val="4"/>
            <c:invertIfNegative val="0"/>
            <c:bubble3D val="0"/>
            <c:spPr>
              <a:solidFill>
                <a:schemeClr val="bg1"/>
              </a:solidFill>
              <a:ln>
                <a:solidFill>
                  <a:schemeClr val="accent6">
                    <a:lumMod val="50000"/>
                  </a:schemeClr>
                </a:solidFill>
              </a:ln>
              <a:effectLst/>
            </c:spPr>
            <c:extLst>
              <c:ext xmlns:c16="http://schemas.microsoft.com/office/drawing/2014/chart" uri="{C3380CC4-5D6E-409C-BE32-E72D297353CC}">
                <c16:uniqueId val="{00000009-DFA3-45C6-9DC0-7A04504233D5}"/>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i_q10busx3d!$J$3:$J$4</c:f>
              <c:strCache>
                <c:ptCount val="2"/>
                <c:pt idx="0">
                  <c:v>Yes
(33%)</c:v>
                </c:pt>
                <c:pt idx="1">
                  <c:v>No
(67%)</c:v>
                </c:pt>
              </c:strCache>
            </c:strRef>
          </c:cat>
          <c:val>
            <c:numRef>
              <c:f>i_q10busx3d!$D$3:$D$4</c:f>
              <c:numCache>
                <c:formatCode>General</c:formatCode>
                <c:ptCount val="2"/>
                <c:pt idx="0">
                  <c:v>245.82875889914135</c:v>
                </c:pt>
                <c:pt idx="1">
                  <c:v>247.069336342616</c:v>
                </c:pt>
              </c:numCache>
            </c:numRef>
          </c:val>
          <c:extLst>
            <c:ext xmlns:c16="http://schemas.microsoft.com/office/drawing/2014/chart" uri="{C3380CC4-5D6E-409C-BE32-E72D297353CC}">
              <c16:uniqueId val="{0000000A-DFA3-45C6-9DC0-7A04504233D5}"/>
            </c:ext>
          </c:extLst>
        </c:ser>
        <c:dLbls>
          <c:dLblPos val="outEnd"/>
          <c:showLegendKey val="0"/>
          <c:showVal val="1"/>
          <c:showCatName val="0"/>
          <c:showSerName val="0"/>
          <c:showPercent val="0"/>
          <c:showBubbleSize val="0"/>
        </c:dLbls>
        <c:gapWidth val="79"/>
        <c:overlap val="3"/>
        <c:axId val="278304360"/>
        <c:axId val="278304752"/>
      </c:barChart>
      <c:catAx>
        <c:axId val="278304360"/>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8304752"/>
        <c:crosses val="autoZero"/>
        <c:auto val="1"/>
        <c:lblAlgn val="ctr"/>
        <c:lblOffset val="100"/>
        <c:noMultiLvlLbl val="0"/>
      </c:catAx>
      <c:valAx>
        <c:axId val="278304752"/>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830436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[1]edcat5!$D$2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7A05-4D6B-9376-0AEC11831737}"/>
              </c:ext>
            </c:extLst>
          </c:dPt>
          <c:dPt>
            <c:idx val="1"/>
            <c:invertIfNegative val="0"/>
            <c:bubble3D val="0"/>
            <c:spPr>
              <a:solidFill>
                <a:schemeClr val="accent6">
                  <a:lumMod val="75000"/>
                </a:schemeClr>
              </a:solidFill>
              <a:ln>
                <a:solidFill>
                  <a:schemeClr val="accent6">
                    <a:lumMod val="50000"/>
                  </a:schemeClr>
                </a:solidFill>
              </a:ln>
              <a:effectLst/>
            </c:spPr>
            <c:extLst>
              <c:ext xmlns:c16="http://schemas.microsoft.com/office/drawing/2014/chart" uri="{C3380CC4-5D6E-409C-BE32-E72D297353CC}">
                <c16:uniqueId val="{00000003-7A05-4D6B-9376-0AEC11831737}"/>
              </c:ext>
            </c:extLst>
          </c:dPt>
          <c:dPt>
            <c:idx val="2"/>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5-7A05-4D6B-9376-0AEC11831737}"/>
              </c:ext>
            </c:extLst>
          </c:dPt>
          <c:dPt>
            <c:idx val="3"/>
            <c:invertIfNegative val="0"/>
            <c:bubble3D val="0"/>
            <c:spPr>
              <a:solidFill>
                <a:schemeClr val="accent6">
                  <a:lumMod val="20000"/>
                  <a:lumOff val="80000"/>
                </a:schemeClr>
              </a:solidFill>
              <a:ln>
                <a:solidFill>
                  <a:schemeClr val="accent6">
                    <a:lumMod val="50000"/>
                  </a:schemeClr>
                </a:solidFill>
              </a:ln>
              <a:effectLst/>
            </c:spPr>
            <c:extLst>
              <c:ext xmlns:c16="http://schemas.microsoft.com/office/drawing/2014/chart" uri="{C3380CC4-5D6E-409C-BE32-E72D297353CC}">
                <c16:uniqueId val="{00000007-7A05-4D6B-9376-0AEC11831737}"/>
              </c:ext>
            </c:extLst>
          </c:dPt>
          <c:dPt>
            <c:idx val="4"/>
            <c:invertIfNegative val="0"/>
            <c:bubble3D val="0"/>
            <c:spPr>
              <a:solidFill>
                <a:schemeClr val="bg1"/>
              </a:solidFill>
              <a:ln>
                <a:solidFill>
                  <a:schemeClr val="accent6">
                    <a:lumMod val="50000"/>
                  </a:schemeClr>
                </a:solidFill>
              </a:ln>
              <a:effectLst/>
            </c:spPr>
            <c:extLst>
              <c:ext xmlns:c16="http://schemas.microsoft.com/office/drawing/2014/chart" uri="{C3380CC4-5D6E-409C-BE32-E72D297353CC}">
                <c16:uniqueId val="{00000009-7A05-4D6B-9376-0AEC11831737}"/>
              </c:ext>
            </c:extLst>
          </c:dPt>
          <c:dLbls>
            <c:dLbl>
              <c:idx val="1"/>
              <c:tx>
                <c:rich>
                  <a:bodyPr/>
                  <a:lstStyle/>
                  <a:p>
                    <a:fld id="{C0EFB2D3-D0C1-41B5-B4F5-14EC199DCC7E}"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A05-4D6B-9376-0AEC11831737}"/>
                </c:ext>
              </c:extLst>
            </c:dLbl>
            <c:dLbl>
              <c:idx val="2"/>
              <c:tx>
                <c:rich>
                  <a:bodyPr/>
                  <a:lstStyle/>
                  <a:p>
                    <a:fld id="{D6094F77-DEE6-42D7-A381-7DD729178149}"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A05-4D6B-9376-0AEC11831737}"/>
                </c:ext>
              </c:extLst>
            </c:dLbl>
            <c:dLbl>
              <c:idx val="3"/>
              <c:tx>
                <c:rich>
                  <a:bodyPr/>
                  <a:lstStyle/>
                  <a:p>
                    <a:fld id="{62575B97-3D38-4BBF-9429-1384811F58F9}"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7A05-4D6B-9376-0AEC1183173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racethn_4cat!$J$3:$J$6</c:f>
              <c:strCache>
                <c:ptCount val="4"/>
                <c:pt idx="0">
                  <c:v>White
(76%)</c:v>
                </c:pt>
                <c:pt idx="1">
                  <c:v>Black
(11%)</c:v>
                </c:pt>
                <c:pt idx="2">
                  <c:v>Hispanic
(8%)</c:v>
                </c:pt>
                <c:pt idx="3">
                  <c:v>Other
(6%)</c:v>
                </c:pt>
              </c:strCache>
            </c:strRef>
          </c:cat>
          <c:val>
            <c:numRef>
              <c:f>racethn_4cat!$D$3:$D$6</c:f>
              <c:numCache>
                <c:formatCode>General</c:formatCode>
                <c:ptCount val="4"/>
                <c:pt idx="0">
                  <c:v>258.20524139252257</c:v>
                </c:pt>
                <c:pt idx="1">
                  <c:v>200.56719286778682</c:v>
                </c:pt>
                <c:pt idx="2">
                  <c:v>203.61846924818678</c:v>
                </c:pt>
                <c:pt idx="3">
                  <c:v>236.01735623727268</c:v>
                </c:pt>
              </c:numCache>
            </c:numRef>
          </c:val>
          <c:extLst>
            <c:ext xmlns:c16="http://schemas.microsoft.com/office/drawing/2014/chart" uri="{C3380CC4-5D6E-409C-BE32-E72D297353CC}">
              <c16:uniqueId val="{0000000A-7A05-4D6B-9376-0AEC11831737}"/>
            </c:ext>
          </c:extLst>
        </c:ser>
        <c:dLbls>
          <c:dLblPos val="outEnd"/>
          <c:showLegendKey val="0"/>
          <c:showVal val="1"/>
          <c:showCatName val="0"/>
          <c:showSerName val="0"/>
          <c:showPercent val="0"/>
          <c:showBubbleSize val="0"/>
        </c:dLbls>
        <c:gapWidth val="79"/>
        <c:overlap val="3"/>
        <c:axId val="179607272"/>
        <c:axId val="273555944"/>
      </c:barChart>
      <c:catAx>
        <c:axId val="179607272"/>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3555944"/>
        <c:crosses val="autoZero"/>
        <c:auto val="1"/>
        <c:lblAlgn val="ctr"/>
        <c:lblOffset val="100"/>
        <c:noMultiLvlLbl val="0"/>
      </c:catAx>
      <c:valAx>
        <c:axId val="273555944"/>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9607272"/>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1184227623170402"/>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i_q10busx3d!$E$2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410D4B"/>
              </a:solidFill>
              <a:ln>
                <a:solidFill>
                  <a:srgbClr val="410D4B"/>
                </a:solidFill>
              </a:ln>
              <a:effectLst/>
            </c:spPr>
            <c:extLst>
              <c:ext xmlns:c16="http://schemas.microsoft.com/office/drawing/2014/chart" uri="{C3380CC4-5D6E-409C-BE32-E72D297353CC}">
                <c16:uniqueId val="{00000001-B6BC-4E71-AFDD-3FA281E28040}"/>
              </c:ext>
            </c:extLst>
          </c:dPt>
          <c:dPt>
            <c:idx val="1"/>
            <c:invertIfNegative val="0"/>
            <c:bubble3D val="0"/>
            <c:spPr>
              <a:solidFill>
                <a:srgbClr val="D26CE6"/>
              </a:solidFill>
              <a:ln>
                <a:solidFill>
                  <a:srgbClr val="410D4B"/>
                </a:solidFill>
              </a:ln>
              <a:effectLst/>
            </c:spPr>
            <c:extLst>
              <c:ext xmlns:c16="http://schemas.microsoft.com/office/drawing/2014/chart" uri="{C3380CC4-5D6E-409C-BE32-E72D297353CC}">
                <c16:uniqueId val="{00000003-B6BC-4E71-AFDD-3FA281E28040}"/>
              </c:ext>
            </c:extLst>
          </c:dPt>
          <c:dPt>
            <c:idx val="2"/>
            <c:invertIfNegative val="0"/>
            <c:bubble3D val="0"/>
            <c:spPr>
              <a:solidFill>
                <a:srgbClr val="D26CE6"/>
              </a:solidFill>
              <a:ln>
                <a:solidFill>
                  <a:srgbClr val="410D4B"/>
                </a:solidFill>
              </a:ln>
              <a:effectLst/>
            </c:spPr>
            <c:extLst>
              <c:ext xmlns:c16="http://schemas.microsoft.com/office/drawing/2014/chart" uri="{C3380CC4-5D6E-409C-BE32-E72D297353CC}">
                <c16:uniqueId val="{00000005-B6BC-4E71-AFDD-3FA281E28040}"/>
              </c:ext>
            </c:extLst>
          </c:dPt>
          <c:dPt>
            <c:idx val="3"/>
            <c:invertIfNegative val="0"/>
            <c:bubble3D val="0"/>
            <c:spPr>
              <a:solidFill>
                <a:srgbClr val="EDC3F5"/>
              </a:solidFill>
              <a:ln>
                <a:solidFill>
                  <a:srgbClr val="410D4B"/>
                </a:solidFill>
              </a:ln>
              <a:effectLst/>
            </c:spPr>
            <c:extLst>
              <c:ext xmlns:c16="http://schemas.microsoft.com/office/drawing/2014/chart" uri="{C3380CC4-5D6E-409C-BE32-E72D297353CC}">
                <c16:uniqueId val="{00000007-B6BC-4E71-AFDD-3FA281E28040}"/>
              </c:ext>
            </c:extLst>
          </c:dPt>
          <c:dPt>
            <c:idx val="4"/>
            <c:invertIfNegative val="0"/>
            <c:bubble3D val="0"/>
            <c:spPr>
              <a:solidFill>
                <a:schemeClr val="bg1"/>
              </a:solidFill>
              <a:ln>
                <a:solidFill>
                  <a:srgbClr val="410D4B"/>
                </a:solidFill>
              </a:ln>
              <a:effectLst/>
            </c:spPr>
            <c:extLst>
              <c:ext xmlns:c16="http://schemas.microsoft.com/office/drawing/2014/chart" uri="{C3380CC4-5D6E-409C-BE32-E72D297353CC}">
                <c16:uniqueId val="{00000009-B6BC-4E71-AFDD-3FA281E28040}"/>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i_q10busx3d!$K$3:$K$4</c:f>
              <c:strCache>
                <c:ptCount val="2"/>
                <c:pt idx="0">
                  <c:v>Yes
(32%)</c:v>
                </c:pt>
                <c:pt idx="1">
                  <c:v>No
(68%)</c:v>
                </c:pt>
              </c:strCache>
            </c:strRef>
          </c:cat>
          <c:val>
            <c:numRef>
              <c:f>i_q10busx3d!$E$3:$E$4</c:f>
              <c:numCache>
                <c:formatCode>General</c:formatCode>
                <c:ptCount val="2"/>
                <c:pt idx="0">
                  <c:v>260.01599448380296</c:v>
                </c:pt>
                <c:pt idx="1">
                  <c:v>256.26853141997839</c:v>
                </c:pt>
              </c:numCache>
            </c:numRef>
          </c:val>
          <c:extLst>
            <c:ext xmlns:c16="http://schemas.microsoft.com/office/drawing/2014/chart" uri="{C3380CC4-5D6E-409C-BE32-E72D297353CC}">
              <c16:uniqueId val="{0000000A-B6BC-4E71-AFDD-3FA281E28040}"/>
            </c:ext>
          </c:extLst>
        </c:ser>
        <c:dLbls>
          <c:dLblPos val="outEnd"/>
          <c:showLegendKey val="0"/>
          <c:showVal val="1"/>
          <c:showCatName val="0"/>
          <c:showSerName val="0"/>
          <c:showPercent val="0"/>
          <c:showBubbleSize val="0"/>
        </c:dLbls>
        <c:gapWidth val="79"/>
        <c:overlap val="3"/>
        <c:axId val="278305536"/>
        <c:axId val="278305928"/>
      </c:barChart>
      <c:catAx>
        <c:axId val="278305536"/>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8305928"/>
        <c:crosses val="autoZero"/>
        <c:auto val="1"/>
        <c:lblAlgn val="ctr"/>
        <c:lblOffset val="100"/>
        <c:noMultiLvlLbl val="0"/>
      </c:catAx>
      <c:valAx>
        <c:axId val="278305928"/>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8305536"/>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0401372100722266"/>
          <c:y val="4.7269520997375331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i_q10busx3g!$C$2</c:f>
              <c:strCache>
                <c:ptCount val="1"/>
                <c:pt idx="0">
                  <c:v>Literacy</c:v>
                </c:pt>
              </c:strCache>
            </c:strRef>
          </c:tx>
          <c:spPr>
            <a:solidFill>
              <a:schemeClr val="accent1"/>
            </a:solidFill>
            <a:ln>
              <a:noFill/>
            </a:ln>
            <a:effectLst/>
          </c:spPr>
          <c:invertIfNegative val="0"/>
          <c:dPt>
            <c:idx val="0"/>
            <c:invertIfNegative val="0"/>
            <c:bubble3D val="0"/>
            <c:spPr>
              <a:solidFill>
                <a:srgbClr val="002060"/>
              </a:solidFill>
              <a:ln>
                <a:solidFill>
                  <a:schemeClr val="accent5">
                    <a:lumMod val="50000"/>
                  </a:schemeClr>
                </a:solidFill>
              </a:ln>
              <a:effectLst/>
            </c:spPr>
            <c:extLst>
              <c:ext xmlns:c16="http://schemas.microsoft.com/office/drawing/2014/chart" uri="{C3380CC4-5D6E-409C-BE32-E72D297353CC}">
                <c16:uniqueId val="{00000001-7AD1-4F61-9F25-9947B3470415}"/>
              </c:ext>
            </c:extLst>
          </c:dPt>
          <c:dPt>
            <c:idx val="1"/>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3-7AD1-4F61-9F25-9947B3470415}"/>
              </c:ext>
            </c:extLst>
          </c:dPt>
          <c:dPt>
            <c:idx val="2"/>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5-7AD1-4F61-9F25-9947B3470415}"/>
              </c:ext>
            </c:extLst>
          </c:dPt>
          <c:dPt>
            <c:idx val="3"/>
            <c:invertIfNegative val="0"/>
            <c:bubble3D val="0"/>
            <c:spPr>
              <a:solidFill>
                <a:schemeClr val="accent5">
                  <a:lumMod val="20000"/>
                  <a:lumOff val="80000"/>
                </a:schemeClr>
              </a:solidFill>
              <a:ln>
                <a:solidFill>
                  <a:schemeClr val="accent5">
                    <a:lumMod val="50000"/>
                  </a:schemeClr>
                </a:solidFill>
              </a:ln>
              <a:effectLst/>
            </c:spPr>
            <c:extLst>
              <c:ext xmlns:c16="http://schemas.microsoft.com/office/drawing/2014/chart" uri="{C3380CC4-5D6E-409C-BE32-E72D297353CC}">
                <c16:uniqueId val="{00000007-7AD1-4F61-9F25-9947B3470415}"/>
              </c:ext>
            </c:extLst>
          </c:dPt>
          <c:dPt>
            <c:idx val="4"/>
            <c:invertIfNegative val="0"/>
            <c:bubble3D val="0"/>
            <c:spPr>
              <a:solidFill>
                <a:schemeClr val="bg1"/>
              </a:solidFill>
              <a:ln>
                <a:solidFill>
                  <a:schemeClr val="accent5">
                    <a:lumMod val="50000"/>
                  </a:schemeClr>
                </a:solidFill>
              </a:ln>
              <a:effectLst/>
            </c:spPr>
            <c:extLst>
              <c:ext xmlns:c16="http://schemas.microsoft.com/office/drawing/2014/chart" uri="{C3380CC4-5D6E-409C-BE32-E72D297353CC}">
                <c16:uniqueId val="{00000009-7AD1-4F61-9F25-9947B3470415}"/>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i_q10busx3g!$I$3:$I$4</c:f>
              <c:strCache>
                <c:ptCount val="2"/>
                <c:pt idx="0">
                  <c:v>Yes
(27%)</c:v>
                </c:pt>
                <c:pt idx="1">
                  <c:v>No
(73%)</c:v>
                </c:pt>
              </c:strCache>
            </c:strRef>
          </c:cat>
          <c:val>
            <c:numRef>
              <c:f>i_q10busx3g!$C$3:$C$4</c:f>
              <c:numCache>
                <c:formatCode>General</c:formatCode>
                <c:ptCount val="2"/>
                <c:pt idx="0">
                  <c:v>256.9373488032474</c:v>
                </c:pt>
                <c:pt idx="1">
                  <c:v>259.60260174733145</c:v>
                </c:pt>
              </c:numCache>
            </c:numRef>
          </c:val>
          <c:extLst>
            <c:ext xmlns:c16="http://schemas.microsoft.com/office/drawing/2014/chart" uri="{C3380CC4-5D6E-409C-BE32-E72D297353CC}">
              <c16:uniqueId val="{0000000A-7AD1-4F61-9F25-9947B3470415}"/>
            </c:ext>
          </c:extLst>
        </c:ser>
        <c:dLbls>
          <c:dLblPos val="outEnd"/>
          <c:showLegendKey val="0"/>
          <c:showVal val="1"/>
          <c:showCatName val="0"/>
          <c:showSerName val="0"/>
          <c:showPercent val="0"/>
          <c:showBubbleSize val="0"/>
        </c:dLbls>
        <c:gapWidth val="79"/>
        <c:overlap val="3"/>
        <c:axId val="279021104"/>
        <c:axId val="279021496"/>
      </c:barChart>
      <c:catAx>
        <c:axId val="279021104"/>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021496"/>
        <c:crosses val="autoZero"/>
        <c:auto val="1"/>
        <c:lblAlgn val="ctr"/>
        <c:lblOffset val="100"/>
        <c:noMultiLvlLbl val="0"/>
      </c:catAx>
      <c:valAx>
        <c:axId val="279021496"/>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021104"/>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i_q10busx3g!$D$2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949D-499A-8160-629AC4A6DDCB}"/>
              </c:ext>
            </c:extLst>
          </c:dPt>
          <c:dPt>
            <c:idx val="1"/>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3-949D-499A-8160-629AC4A6DDCB}"/>
              </c:ext>
            </c:extLst>
          </c:dPt>
          <c:dPt>
            <c:idx val="2"/>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5-949D-499A-8160-629AC4A6DDCB}"/>
              </c:ext>
            </c:extLst>
          </c:dPt>
          <c:dPt>
            <c:idx val="3"/>
            <c:invertIfNegative val="0"/>
            <c:bubble3D val="0"/>
            <c:spPr>
              <a:solidFill>
                <a:schemeClr val="accent6">
                  <a:lumMod val="20000"/>
                  <a:lumOff val="80000"/>
                </a:schemeClr>
              </a:solidFill>
              <a:ln>
                <a:solidFill>
                  <a:schemeClr val="accent6">
                    <a:lumMod val="50000"/>
                  </a:schemeClr>
                </a:solidFill>
              </a:ln>
              <a:effectLst/>
            </c:spPr>
            <c:extLst>
              <c:ext xmlns:c16="http://schemas.microsoft.com/office/drawing/2014/chart" uri="{C3380CC4-5D6E-409C-BE32-E72D297353CC}">
                <c16:uniqueId val="{00000007-949D-499A-8160-629AC4A6DDCB}"/>
              </c:ext>
            </c:extLst>
          </c:dPt>
          <c:dPt>
            <c:idx val="4"/>
            <c:invertIfNegative val="0"/>
            <c:bubble3D val="0"/>
            <c:spPr>
              <a:solidFill>
                <a:schemeClr val="bg1"/>
              </a:solidFill>
              <a:ln>
                <a:solidFill>
                  <a:schemeClr val="accent6">
                    <a:lumMod val="50000"/>
                  </a:schemeClr>
                </a:solidFill>
              </a:ln>
              <a:effectLst/>
            </c:spPr>
            <c:extLst>
              <c:ext xmlns:c16="http://schemas.microsoft.com/office/drawing/2014/chart" uri="{C3380CC4-5D6E-409C-BE32-E72D297353CC}">
                <c16:uniqueId val="{00000009-949D-499A-8160-629AC4A6DDCB}"/>
              </c:ext>
            </c:extLst>
          </c:dPt>
          <c:dLbls>
            <c:dLbl>
              <c:idx val="1"/>
              <c:tx>
                <c:rich>
                  <a:bodyPr/>
                  <a:lstStyle/>
                  <a:p>
                    <a:fld id="{2F77241E-C162-4C8B-9C7A-0E7188B2E193}"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49D-499A-8160-629AC4A6DDC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i_q10busx3g!$J$3:$J$4</c:f>
              <c:strCache>
                <c:ptCount val="2"/>
                <c:pt idx="0">
                  <c:v>Yes
(27%)</c:v>
                </c:pt>
                <c:pt idx="1">
                  <c:v>No
(73%)</c:v>
                </c:pt>
              </c:strCache>
            </c:strRef>
          </c:cat>
          <c:val>
            <c:numRef>
              <c:f>i_q10busx3g!$D$3:$D$4</c:f>
              <c:numCache>
                <c:formatCode>General</c:formatCode>
                <c:ptCount val="2"/>
                <c:pt idx="0">
                  <c:v>239.90194352931431</c:v>
                </c:pt>
                <c:pt idx="1">
                  <c:v>249.00989328719481</c:v>
                </c:pt>
              </c:numCache>
            </c:numRef>
          </c:val>
          <c:extLst>
            <c:ext xmlns:c16="http://schemas.microsoft.com/office/drawing/2014/chart" uri="{C3380CC4-5D6E-409C-BE32-E72D297353CC}">
              <c16:uniqueId val="{0000000A-949D-499A-8160-629AC4A6DDCB}"/>
            </c:ext>
          </c:extLst>
        </c:ser>
        <c:dLbls>
          <c:dLblPos val="outEnd"/>
          <c:showLegendKey val="0"/>
          <c:showVal val="1"/>
          <c:showCatName val="0"/>
          <c:showSerName val="0"/>
          <c:showPercent val="0"/>
          <c:showBubbleSize val="0"/>
        </c:dLbls>
        <c:gapWidth val="79"/>
        <c:overlap val="3"/>
        <c:axId val="279022280"/>
        <c:axId val="279022672"/>
      </c:barChart>
      <c:catAx>
        <c:axId val="279022280"/>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022672"/>
        <c:crosses val="autoZero"/>
        <c:auto val="1"/>
        <c:lblAlgn val="ctr"/>
        <c:lblOffset val="100"/>
        <c:noMultiLvlLbl val="0"/>
      </c:catAx>
      <c:valAx>
        <c:axId val="279022672"/>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02228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1184227623170402"/>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i_q10busx3g!$E$2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410D4B"/>
              </a:solidFill>
              <a:ln>
                <a:solidFill>
                  <a:srgbClr val="410D4B"/>
                </a:solidFill>
              </a:ln>
              <a:effectLst/>
            </c:spPr>
            <c:extLst>
              <c:ext xmlns:c16="http://schemas.microsoft.com/office/drawing/2014/chart" uri="{C3380CC4-5D6E-409C-BE32-E72D297353CC}">
                <c16:uniqueId val="{00000001-AAA3-4757-9C28-4A602B1E9965}"/>
              </c:ext>
            </c:extLst>
          </c:dPt>
          <c:dPt>
            <c:idx val="1"/>
            <c:invertIfNegative val="0"/>
            <c:bubble3D val="0"/>
            <c:spPr>
              <a:solidFill>
                <a:srgbClr val="D26CE6"/>
              </a:solidFill>
              <a:ln>
                <a:solidFill>
                  <a:srgbClr val="410D4B"/>
                </a:solidFill>
              </a:ln>
              <a:effectLst/>
            </c:spPr>
            <c:extLst>
              <c:ext xmlns:c16="http://schemas.microsoft.com/office/drawing/2014/chart" uri="{C3380CC4-5D6E-409C-BE32-E72D297353CC}">
                <c16:uniqueId val="{00000003-AAA3-4757-9C28-4A602B1E9965}"/>
              </c:ext>
            </c:extLst>
          </c:dPt>
          <c:dPt>
            <c:idx val="2"/>
            <c:invertIfNegative val="0"/>
            <c:bubble3D val="0"/>
            <c:spPr>
              <a:solidFill>
                <a:srgbClr val="D26CE6"/>
              </a:solidFill>
              <a:ln>
                <a:solidFill>
                  <a:srgbClr val="410D4B"/>
                </a:solidFill>
              </a:ln>
              <a:effectLst/>
            </c:spPr>
            <c:extLst>
              <c:ext xmlns:c16="http://schemas.microsoft.com/office/drawing/2014/chart" uri="{C3380CC4-5D6E-409C-BE32-E72D297353CC}">
                <c16:uniqueId val="{00000005-AAA3-4757-9C28-4A602B1E9965}"/>
              </c:ext>
            </c:extLst>
          </c:dPt>
          <c:dPt>
            <c:idx val="3"/>
            <c:invertIfNegative val="0"/>
            <c:bubble3D val="0"/>
            <c:spPr>
              <a:solidFill>
                <a:srgbClr val="EDC3F5"/>
              </a:solidFill>
              <a:ln>
                <a:solidFill>
                  <a:srgbClr val="410D4B"/>
                </a:solidFill>
              </a:ln>
              <a:effectLst/>
            </c:spPr>
            <c:extLst>
              <c:ext xmlns:c16="http://schemas.microsoft.com/office/drawing/2014/chart" uri="{C3380CC4-5D6E-409C-BE32-E72D297353CC}">
                <c16:uniqueId val="{00000007-AAA3-4757-9C28-4A602B1E9965}"/>
              </c:ext>
            </c:extLst>
          </c:dPt>
          <c:dPt>
            <c:idx val="4"/>
            <c:invertIfNegative val="0"/>
            <c:bubble3D val="0"/>
            <c:spPr>
              <a:solidFill>
                <a:schemeClr val="bg1"/>
              </a:solidFill>
              <a:ln>
                <a:solidFill>
                  <a:srgbClr val="410D4B"/>
                </a:solidFill>
              </a:ln>
              <a:effectLst/>
            </c:spPr>
            <c:extLst>
              <c:ext xmlns:c16="http://schemas.microsoft.com/office/drawing/2014/chart" uri="{C3380CC4-5D6E-409C-BE32-E72D297353CC}">
                <c16:uniqueId val="{00000009-AAA3-4757-9C28-4A602B1E9965}"/>
              </c:ext>
            </c:extLst>
          </c:dPt>
          <c:dLbls>
            <c:dLbl>
              <c:idx val="1"/>
              <c:tx>
                <c:rich>
                  <a:bodyPr/>
                  <a:lstStyle/>
                  <a:p>
                    <a:fld id="{503B22BE-2BC6-4895-B405-164D741C423D}"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AA3-4757-9C28-4A602B1E996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i_q10busx3g!$K$3:$K$4</c:f>
              <c:strCache>
                <c:ptCount val="2"/>
                <c:pt idx="0">
                  <c:v>Yes
(26%)</c:v>
                </c:pt>
                <c:pt idx="1">
                  <c:v>No
(74%)</c:v>
                </c:pt>
              </c:strCache>
            </c:strRef>
          </c:cat>
          <c:val>
            <c:numRef>
              <c:f>i_q10busx3g!$E$3:$E$4</c:f>
              <c:numCache>
                <c:formatCode>General</c:formatCode>
                <c:ptCount val="2"/>
                <c:pt idx="0">
                  <c:v>251.28478231658755</c:v>
                </c:pt>
                <c:pt idx="1">
                  <c:v>259.54017907898782</c:v>
                </c:pt>
              </c:numCache>
            </c:numRef>
          </c:val>
          <c:extLst>
            <c:ext xmlns:c16="http://schemas.microsoft.com/office/drawing/2014/chart" uri="{C3380CC4-5D6E-409C-BE32-E72D297353CC}">
              <c16:uniqueId val="{0000000A-AAA3-4757-9C28-4A602B1E9965}"/>
            </c:ext>
          </c:extLst>
        </c:ser>
        <c:dLbls>
          <c:dLblPos val="outEnd"/>
          <c:showLegendKey val="0"/>
          <c:showVal val="1"/>
          <c:showCatName val="0"/>
          <c:showSerName val="0"/>
          <c:showPercent val="0"/>
          <c:showBubbleSize val="0"/>
        </c:dLbls>
        <c:gapWidth val="79"/>
        <c:overlap val="3"/>
        <c:axId val="279023456"/>
        <c:axId val="279023848"/>
      </c:barChart>
      <c:catAx>
        <c:axId val="279023456"/>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023848"/>
        <c:crosses val="autoZero"/>
        <c:auto val="1"/>
        <c:lblAlgn val="ctr"/>
        <c:lblOffset val="100"/>
        <c:noMultiLvlLbl val="0"/>
      </c:catAx>
      <c:valAx>
        <c:axId val="279023848"/>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023456"/>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0401372100722266"/>
          <c:y val="4.7269520997375331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i_q10busx3f!$C$2</c:f>
              <c:strCache>
                <c:ptCount val="1"/>
                <c:pt idx="0">
                  <c:v>Literacy</c:v>
                </c:pt>
              </c:strCache>
            </c:strRef>
          </c:tx>
          <c:spPr>
            <a:solidFill>
              <a:schemeClr val="accent1"/>
            </a:solidFill>
            <a:ln>
              <a:noFill/>
            </a:ln>
            <a:effectLst/>
          </c:spPr>
          <c:invertIfNegative val="0"/>
          <c:dPt>
            <c:idx val="0"/>
            <c:invertIfNegative val="0"/>
            <c:bubble3D val="0"/>
            <c:spPr>
              <a:solidFill>
                <a:srgbClr val="002060"/>
              </a:solidFill>
              <a:ln>
                <a:solidFill>
                  <a:schemeClr val="accent5">
                    <a:lumMod val="50000"/>
                  </a:schemeClr>
                </a:solidFill>
              </a:ln>
              <a:effectLst/>
            </c:spPr>
            <c:extLst>
              <c:ext xmlns:c16="http://schemas.microsoft.com/office/drawing/2014/chart" uri="{C3380CC4-5D6E-409C-BE32-E72D297353CC}">
                <c16:uniqueId val="{00000001-0B83-48AF-AFAD-D1CB91837046}"/>
              </c:ext>
            </c:extLst>
          </c:dPt>
          <c:dPt>
            <c:idx val="1"/>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3-0B83-48AF-AFAD-D1CB91837046}"/>
              </c:ext>
            </c:extLst>
          </c:dPt>
          <c:dPt>
            <c:idx val="2"/>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5-0B83-48AF-AFAD-D1CB91837046}"/>
              </c:ext>
            </c:extLst>
          </c:dPt>
          <c:dPt>
            <c:idx val="3"/>
            <c:invertIfNegative val="0"/>
            <c:bubble3D val="0"/>
            <c:spPr>
              <a:solidFill>
                <a:schemeClr val="accent5">
                  <a:lumMod val="20000"/>
                  <a:lumOff val="80000"/>
                </a:schemeClr>
              </a:solidFill>
              <a:ln>
                <a:solidFill>
                  <a:schemeClr val="accent5">
                    <a:lumMod val="50000"/>
                  </a:schemeClr>
                </a:solidFill>
              </a:ln>
              <a:effectLst/>
            </c:spPr>
            <c:extLst>
              <c:ext xmlns:c16="http://schemas.microsoft.com/office/drawing/2014/chart" uri="{C3380CC4-5D6E-409C-BE32-E72D297353CC}">
                <c16:uniqueId val="{00000007-0B83-48AF-AFAD-D1CB91837046}"/>
              </c:ext>
            </c:extLst>
          </c:dPt>
          <c:dPt>
            <c:idx val="4"/>
            <c:invertIfNegative val="0"/>
            <c:bubble3D val="0"/>
            <c:spPr>
              <a:solidFill>
                <a:schemeClr val="bg1"/>
              </a:solidFill>
              <a:ln>
                <a:solidFill>
                  <a:schemeClr val="accent5">
                    <a:lumMod val="50000"/>
                  </a:schemeClr>
                </a:solidFill>
              </a:ln>
              <a:effectLst/>
            </c:spPr>
            <c:extLst>
              <c:ext xmlns:c16="http://schemas.microsoft.com/office/drawing/2014/chart" uri="{C3380CC4-5D6E-409C-BE32-E72D297353CC}">
                <c16:uniqueId val="{00000009-0B83-48AF-AFAD-D1CB91837046}"/>
              </c:ext>
            </c:extLst>
          </c:dPt>
          <c:dLbls>
            <c:dLbl>
              <c:idx val="0"/>
              <c:tx>
                <c:rich>
                  <a:bodyPr/>
                  <a:lstStyle/>
                  <a:p>
                    <a:fld id="{1EDFE35C-CBDB-4CB3-A57D-EC576FA3B6D2}"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B83-48AF-AFAD-D1CB91837046}"/>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i_q10busx3f!$I$3:$I$4</c:f>
              <c:strCache>
                <c:ptCount val="2"/>
                <c:pt idx="0">
                  <c:v>Yes
(60%)</c:v>
                </c:pt>
                <c:pt idx="1">
                  <c:v>No
(40%)</c:v>
                </c:pt>
              </c:strCache>
            </c:strRef>
          </c:cat>
          <c:val>
            <c:numRef>
              <c:f>i_q10busx3f!$C$3:$C$4</c:f>
              <c:numCache>
                <c:formatCode>General</c:formatCode>
                <c:ptCount val="2"/>
                <c:pt idx="0">
                  <c:v>267.22696541532662</c:v>
                </c:pt>
                <c:pt idx="1">
                  <c:v>251.84524188608967</c:v>
                </c:pt>
              </c:numCache>
            </c:numRef>
          </c:val>
          <c:extLst>
            <c:ext xmlns:c16="http://schemas.microsoft.com/office/drawing/2014/chart" uri="{C3380CC4-5D6E-409C-BE32-E72D297353CC}">
              <c16:uniqueId val="{0000000A-0B83-48AF-AFAD-D1CB91837046}"/>
            </c:ext>
          </c:extLst>
        </c:ser>
        <c:dLbls>
          <c:dLblPos val="outEnd"/>
          <c:showLegendKey val="0"/>
          <c:showVal val="1"/>
          <c:showCatName val="0"/>
          <c:showSerName val="0"/>
          <c:showPercent val="0"/>
          <c:showBubbleSize val="0"/>
        </c:dLbls>
        <c:gapWidth val="79"/>
        <c:overlap val="3"/>
        <c:axId val="279024632"/>
        <c:axId val="279025024"/>
      </c:barChart>
      <c:catAx>
        <c:axId val="279024632"/>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025024"/>
        <c:crosses val="autoZero"/>
        <c:auto val="1"/>
        <c:lblAlgn val="ctr"/>
        <c:lblOffset val="100"/>
        <c:noMultiLvlLbl val="0"/>
      </c:catAx>
      <c:valAx>
        <c:axId val="279025024"/>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024632"/>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i_q10busx3f!$D$2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9199-40B5-B361-30B0CE64F951}"/>
              </c:ext>
            </c:extLst>
          </c:dPt>
          <c:dPt>
            <c:idx val="1"/>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3-9199-40B5-B361-30B0CE64F951}"/>
              </c:ext>
            </c:extLst>
          </c:dPt>
          <c:dPt>
            <c:idx val="2"/>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5-9199-40B5-B361-30B0CE64F951}"/>
              </c:ext>
            </c:extLst>
          </c:dPt>
          <c:dPt>
            <c:idx val="3"/>
            <c:invertIfNegative val="0"/>
            <c:bubble3D val="0"/>
            <c:spPr>
              <a:solidFill>
                <a:schemeClr val="accent6">
                  <a:lumMod val="20000"/>
                  <a:lumOff val="80000"/>
                </a:schemeClr>
              </a:solidFill>
              <a:ln>
                <a:solidFill>
                  <a:schemeClr val="accent6">
                    <a:lumMod val="50000"/>
                  </a:schemeClr>
                </a:solidFill>
              </a:ln>
              <a:effectLst/>
            </c:spPr>
            <c:extLst>
              <c:ext xmlns:c16="http://schemas.microsoft.com/office/drawing/2014/chart" uri="{C3380CC4-5D6E-409C-BE32-E72D297353CC}">
                <c16:uniqueId val="{00000007-9199-40B5-B361-30B0CE64F951}"/>
              </c:ext>
            </c:extLst>
          </c:dPt>
          <c:dPt>
            <c:idx val="4"/>
            <c:invertIfNegative val="0"/>
            <c:bubble3D val="0"/>
            <c:spPr>
              <a:solidFill>
                <a:schemeClr val="bg1"/>
              </a:solidFill>
              <a:ln>
                <a:solidFill>
                  <a:schemeClr val="accent6">
                    <a:lumMod val="50000"/>
                  </a:schemeClr>
                </a:solidFill>
              </a:ln>
              <a:effectLst/>
            </c:spPr>
            <c:extLst>
              <c:ext xmlns:c16="http://schemas.microsoft.com/office/drawing/2014/chart" uri="{C3380CC4-5D6E-409C-BE32-E72D297353CC}">
                <c16:uniqueId val="{00000009-9199-40B5-B361-30B0CE64F951}"/>
              </c:ext>
            </c:extLst>
          </c:dPt>
          <c:dLbls>
            <c:dLbl>
              <c:idx val="0"/>
              <c:tx>
                <c:rich>
                  <a:bodyPr/>
                  <a:lstStyle/>
                  <a:p>
                    <a:fld id="{202EDE1C-ED83-47EC-AF65-CBD6CAEB30CC}"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199-40B5-B361-30B0CE64F951}"/>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i_q10busx3f!$J$3:$J$4</c:f>
              <c:strCache>
                <c:ptCount val="2"/>
                <c:pt idx="0">
                  <c:v>Yes
(60%)</c:v>
                </c:pt>
                <c:pt idx="1">
                  <c:v>No
(40%)</c:v>
                </c:pt>
              </c:strCache>
            </c:strRef>
          </c:cat>
          <c:val>
            <c:numRef>
              <c:f>i_q10busx3f!$D$3:$D$4</c:f>
              <c:numCache>
                <c:formatCode>General</c:formatCode>
                <c:ptCount val="2"/>
                <c:pt idx="0">
                  <c:v>262.92101179654151</c:v>
                </c:pt>
                <c:pt idx="1">
                  <c:v>249.05868806777195</c:v>
                </c:pt>
              </c:numCache>
            </c:numRef>
          </c:val>
          <c:extLst>
            <c:ext xmlns:c16="http://schemas.microsoft.com/office/drawing/2014/chart" uri="{C3380CC4-5D6E-409C-BE32-E72D297353CC}">
              <c16:uniqueId val="{0000000A-9199-40B5-B361-30B0CE64F951}"/>
            </c:ext>
          </c:extLst>
        </c:ser>
        <c:dLbls>
          <c:dLblPos val="outEnd"/>
          <c:showLegendKey val="0"/>
          <c:showVal val="1"/>
          <c:showCatName val="0"/>
          <c:showSerName val="0"/>
          <c:showPercent val="0"/>
          <c:showBubbleSize val="0"/>
        </c:dLbls>
        <c:gapWidth val="79"/>
        <c:overlap val="3"/>
        <c:axId val="279025808"/>
        <c:axId val="279026200"/>
      </c:barChart>
      <c:catAx>
        <c:axId val="279025808"/>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026200"/>
        <c:crosses val="autoZero"/>
        <c:auto val="1"/>
        <c:lblAlgn val="ctr"/>
        <c:lblOffset val="100"/>
        <c:noMultiLvlLbl val="0"/>
      </c:catAx>
      <c:valAx>
        <c:axId val="279026200"/>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02580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1184227623170402"/>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i_q10busx3f!$E$2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410D4B"/>
              </a:solidFill>
              <a:ln>
                <a:solidFill>
                  <a:srgbClr val="410D4B"/>
                </a:solidFill>
              </a:ln>
              <a:effectLst/>
            </c:spPr>
            <c:extLst>
              <c:ext xmlns:c16="http://schemas.microsoft.com/office/drawing/2014/chart" uri="{C3380CC4-5D6E-409C-BE32-E72D297353CC}">
                <c16:uniqueId val="{00000001-7EB4-4B1A-84CD-5E81D1C92F83}"/>
              </c:ext>
            </c:extLst>
          </c:dPt>
          <c:dPt>
            <c:idx val="1"/>
            <c:invertIfNegative val="0"/>
            <c:bubble3D val="0"/>
            <c:spPr>
              <a:solidFill>
                <a:srgbClr val="D26CE6"/>
              </a:solidFill>
              <a:ln>
                <a:solidFill>
                  <a:srgbClr val="410D4B"/>
                </a:solidFill>
              </a:ln>
              <a:effectLst/>
            </c:spPr>
            <c:extLst>
              <c:ext xmlns:c16="http://schemas.microsoft.com/office/drawing/2014/chart" uri="{C3380CC4-5D6E-409C-BE32-E72D297353CC}">
                <c16:uniqueId val="{00000003-7EB4-4B1A-84CD-5E81D1C92F83}"/>
              </c:ext>
            </c:extLst>
          </c:dPt>
          <c:dPt>
            <c:idx val="2"/>
            <c:invertIfNegative val="0"/>
            <c:bubble3D val="0"/>
            <c:spPr>
              <a:solidFill>
                <a:srgbClr val="D26CE6"/>
              </a:solidFill>
              <a:ln>
                <a:solidFill>
                  <a:srgbClr val="410D4B"/>
                </a:solidFill>
              </a:ln>
              <a:effectLst/>
            </c:spPr>
            <c:extLst>
              <c:ext xmlns:c16="http://schemas.microsoft.com/office/drawing/2014/chart" uri="{C3380CC4-5D6E-409C-BE32-E72D297353CC}">
                <c16:uniqueId val="{00000005-7EB4-4B1A-84CD-5E81D1C92F83}"/>
              </c:ext>
            </c:extLst>
          </c:dPt>
          <c:dPt>
            <c:idx val="3"/>
            <c:invertIfNegative val="0"/>
            <c:bubble3D val="0"/>
            <c:spPr>
              <a:solidFill>
                <a:srgbClr val="EDC3F5"/>
              </a:solidFill>
              <a:ln>
                <a:solidFill>
                  <a:srgbClr val="410D4B"/>
                </a:solidFill>
              </a:ln>
              <a:effectLst/>
            </c:spPr>
            <c:extLst>
              <c:ext xmlns:c16="http://schemas.microsoft.com/office/drawing/2014/chart" uri="{C3380CC4-5D6E-409C-BE32-E72D297353CC}">
                <c16:uniqueId val="{00000007-7EB4-4B1A-84CD-5E81D1C92F83}"/>
              </c:ext>
            </c:extLst>
          </c:dPt>
          <c:dPt>
            <c:idx val="4"/>
            <c:invertIfNegative val="0"/>
            <c:bubble3D val="0"/>
            <c:spPr>
              <a:solidFill>
                <a:schemeClr val="bg1"/>
              </a:solidFill>
              <a:ln>
                <a:solidFill>
                  <a:srgbClr val="410D4B"/>
                </a:solidFill>
              </a:ln>
              <a:effectLst/>
            </c:spPr>
            <c:extLst>
              <c:ext xmlns:c16="http://schemas.microsoft.com/office/drawing/2014/chart" uri="{C3380CC4-5D6E-409C-BE32-E72D297353CC}">
                <c16:uniqueId val="{00000009-7EB4-4B1A-84CD-5E81D1C92F83}"/>
              </c:ext>
            </c:extLst>
          </c:dPt>
          <c:dLbls>
            <c:dLbl>
              <c:idx val="0"/>
              <c:tx>
                <c:rich>
                  <a:bodyPr/>
                  <a:lstStyle/>
                  <a:p>
                    <a:fld id="{425E80BC-F8FC-4831-9A65-5209DCC945EB}"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EB4-4B1A-84CD-5E81D1C92F8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i_q10busx3f!$K$3:$K$4</c:f>
              <c:strCache>
                <c:ptCount val="2"/>
                <c:pt idx="0">
                  <c:v>Yes
(63%)</c:v>
                </c:pt>
                <c:pt idx="1">
                  <c:v>No
(37%)</c:v>
                </c:pt>
              </c:strCache>
            </c:strRef>
          </c:cat>
          <c:val>
            <c:numRef>
              <c:f>i_q10busx3f!$E$3:$E$4</c:f>
              <c:numCache>
                <c:formatCode>General</c:formatCode>
                <c:ptCount val="2"/>
                <c:pt idx="0">
                  <c:v>263.99435356173365</c:v>
                </c:pt>
                <c:pt idx="1">
                  <c:v>251.96750805861549</c:v>
                </c:pt>
              </c:numCache>
            </c:numRef>
          </c:val>
          <c:extLst>
            <c:ext xmlns:c16="http://schemas.microsoft.com/office/drawing/2014/chart" uri="{C3380CC4-5D6E-409C-BE32-E72D297353CC}">
              <c16:uniqueId val="{0000000A-7EB4-4B1A-84CD-5E81D1C92F83}"/>
            </c:ext>
          </c:extLst>
        </c:ser>
        <c:dLbls>
          <c:dLblPos val="outEnd"/>
          <c:showLegendKey val="0"/>
          <c:showVal val="1"/>
          <c:showCatName val="0"/>
          <c:showSerName val="0"/>
          <c:showPercent val="0"/>
          <c:showBubbleSize val="0"/>
        </c:dLbls>
        <c:gapWidth val="79"/>
        <c:overlap val="3"/>
        <c:axId val="279026984"/>
        <c:axId val="279027376"/>
      </c:barChart>
      <c:catAx>
        <c:axId val="279026984"/>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027376"/>
        <c:crosses val="autoZero"/>
        <c:auto val="1"/>
        <c:lblAlgn val="ctr"/>
        <c:lblOffset val="100"/>
        <c:noMultiLvlLbl val="0"/>
      </c:catAx>
      <c:valAx>
        <c:axId val="279027376"/>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026984"/>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0401372100722266"/>
          <c:y val="4.7269520997375331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i_q10busx3b!$C$2</c:f>
              <c:strCache>
                <c:ptCount val="1"/>
                <c:pt idx="0">
                  <c:v>Literacy</c:v>
                </c:pt>
              </c:strCache>
            </c:strRef>
          </c:tx>
          <c:spPr>
            <a:solidFill>
              <a:schemeClr val="accent1"/>
            </a:solidFill>
            <a:ln>
              <a:noFill/>
            </a:ln>
            <a:effectLst/>
          </c:spPr>
          <c:invertIfNegative val="0"/>
          <c:dPt>
            <c:idx val="0"/>
            <c:invertIfNegative val="0"/>
            <c:bubble3D val="0"/>
            <c:spPr>
              <a:solidFill>
                <a:srgbClr val="002060"/>
              </a:solidFill>
              <a:ln>
                <a:solidFill>
                  <a:schemeClr val="accent5">
                    <a:lumMod val="50000"/>
                  </a:schemeClr>
                </a:solidFill>
              </a:ln>
              <a:effectLst/>
            </c:spPr>
            <c:extLst>
              <c:ext xmlns:c16="http://schemas.microsoft.com/office/drawing/2014/chart" uri="{C3380CC4-5D6E-409C-BE32-E72D297353CC}">
                <c16:uniqueId val="{00000001-5EC8-4165-AB43-4FB1E0A505A7}"/>
              </c:ext>
            </c:extLst>
          </c:dPt>
          <c:dPt>
            <c:idx val="1"/>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3-5EC8-4165-AB43-4FB1E0A505A7}"/>
              </c:ext>
            </c:extLst>
          </c:dPt>
          <c:dPt>
            <c:idx val="2"/>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5-5EC8-4165-AB43-4FB1E0A505A7}"/>
              </c:ext>
            </c:extLst>
          </c:dPt>
          <c:dPt>
            <c:idx val="3"/>
            <c:invertIfNegative val="0"/>
            <c:bubble3D val="0"/>
            <c:spPr>
              <a:solidFill>
                <a:schemeClr val="accent5">
                  <a:lumMod val="20000"/>
                  <a:lumOff val="80000"/>
                </a:schemeClr>
              </a:solidFill>
              <a:ln>
                <a:solidFill>
                  <a:schemeClr val="accent5">
                    <a:lumMod val="50000"/>
                  </a:schemeClr>
                </a:solidFill>
              </a:ln>
              <a:effectLst/>
            </c:spPr>
            <c:extLst>
              <c:ext xmlns:c16="http://schemas.microsoft.com/office/drawing/2014/chart" uri="{C3380CC4-5D6E-409C-BE32-E72D297353CC}">
                <c16:uniqueId val="{00000007-5EC8-4165-AB43-4FB1E0A505A7}"/>
              </c:ext>
            </c:extLst>
          </c:dPt>
          <c:dPt>
            <c:idx val="4"/>
            <c:invertIfNegative val="0"/>
            <c:bubble3D val="0"/>
            <c:spPr>
              <a:solidFill>
                <a:schemeClr val="bg1"/>
              </a:solidFill>
              <a:ln>
                <a:solidFill>
                  <a:schemeClr val="accent5">
                    <a:lumMod val="50000"/>
                  </a:schemeClr>
                </a:solidFill>
              </a:ln>
              <a:effectLst/>
            </c:spPr>
            <c:extLst>
              <c:ext xmlns:c16="http://schemas.microsoft.com/office/drawing/2014/chart" uri="{C3380CC4-5D6E-409C-BE32-E72D297353CC}">
                <c16:uniqueId val="{00000009-5EC8-4165-AB43-4FB1E0A505A7}"/>
              </c:ext>
            </c:extLst>
          </c:dPt>
          <c:dLbls>
            <c:dLbl>
              <c:idx val="0"/>
              <c:tx>
                <c:rich>
                  <a:bodyPr/>
                  <a:lstStyle/>
                  <a:p>
                    <a:fld id="{23DF481C-5762-47A8-9AF3-ED3476F59530}"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EC8-4165-AB43-4FB1E0A505A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i_q10busx3b!$I$3:$I$4</c:f>
              <c:strCache>
                <c:ptCount val="2"/>
                <c:pt idx="0">
                  <c:v>Yes
(64%)</c:v>
                </c:pt>
                <c:pt idx="1">
                  <c:v>No
(36%)</c:v>
                </c:pt>
              </c:strCache>
            </c:strRef>
          </c:cat>
          <c:val>
            <c:numRef>
              <c:f>i_q10busx3b!$C$3:$C$4</c:f>
              <c:numCache>
                <c:formatCode>General</c:formatCode>
                <c:ptCount val="2"/>
                <c:pt idx="0">
                  <c:v>262.32488474310492</c:v>
                </c:pt>
                <c:pt idx="1">
                  <c:v>247.61787100555549</c:v>
                </c:pt>
              </c:numCache>
            </c:numRef>
          </c:val>
          <c:extLst>
            <c:ext xmlns:c16="http://schemas.microsoft.com/office/drawing/2014/chart" uri="{C3380CC4-5D6E-409C-BE32-E72D297353CC}">
              <c16:uniqueId val="{0000000A-5EC8-4165-AB43-4FB1E0A505A7}"/>
            </c:ext>
          </c:extLst>
        </c:ser>
        <c:dLbls>
          <c:dLblPos val="outEnd"/>
          <c:showLegendKey val="0"/>
          <c:showVal val="1"/>
          <c:showCatName val="0"/>
          <c:showSerName val="0"/>
          <c:showPercent val="0"/>
          <c:showBubbleSize val="0"/>
        </c:dLbls>
        <c:gapWidth val="79"/>
        <c:overlap val="3"/>
        <c:axId val="279028160"/>
        <c:axId val="279326592"/>
      </c:barChart>
      <c:catAx>
        <c:axId val="279028160"/>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326592"/>
        <c:crosses val="autoZero"/>
        <c:auto val="1"/>
        <c:lblAlgn val="ctr"/>
        <c:lblOffset val="100"/>
        <c:noMultiLvlLbl val="0"/>
      </c:catAx>
      <c:valAx>
        <c:axId val="279326592"/>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02816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i_q10busx3b!$D$2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C1F2-4145-A62E-192BBE6F9F34}"/>
              </c:ext>
            </c:extLst>
          </c:dPt>
          <c:dPt>
            <c:idx val="1"/>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3-C1F2-4145-A62E-192BBE6F9F34}"/>
              </c:ext>
            </c:extLst>
          </c:dPt>
          <c:dPt>
            <c:idx val="2"/>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5-C1F2-4145-A62E-192BBE6F9F34}"/>
              </c:ext>
            </c:extLst>
          </c:dPt>
          <c:dPt>
            <c:idx val="3"/>
            <c:invertIfNegative val="0"/>
            <c:bubble3D val="0"/>
            <c:spPr>
              <a:solidFill>
                <a:schemeClr val="accent6">
                  <a:lumMod val="20000"/>
                  <a:lumOff val="80000"/>
                </a:schemeClr>
              </a:solidFill>
              <a:ln>
                <a:solidFill>
                  <a:schemeClr val="accent6">
                    <a:lumMod val="50000"/>
                  </a:schemeClr>
                </a:solidFill>
              </a:ln>
              <a:effectLst/>
            </c:spPr>
            <c:extLst>
              <c:ext xmlns:c16="http://schemas.microsoft.com/office/drawing/2014/chart" uri="{C3380CC4-5D6E-409C-BE32-E72D297353CC}">
                <c16:uniqueId val="{00000007-C1F2-4145-A62E-192BBE6F9F34}"/>
              </c:ext>
            </c:extLst>
          </c:dPt>
          <c:dPt>
            <c:idx val="4"/>
            <c:invertIfNegative val="0"/>
            <c:bubble3D val="0"/>
            <c:spPr>
              <a:solidFill>
                <a:schemeClr val="bg1"/>
              </a:solidFill>
              <a:ln>
                <a:solidFill>
                  <a:schemeClr val="accent6">
                    <a:lumMod val="50000"/>
                  </a:schemeClr>
                </a:solidFill>
              </a:ln>
              <a:effectLst/>
            </c:spPr>
            <c:extLst>
              <c:ext xmlns:c16="http://schemas.microsoft.com/office/drawing/2014/chart" uri="{C3380CC4-5D6E-409C-BE32-E72D297353CC}">
                <c16:uniqueId val="{00000009-C1F2-4145-A62E-192BBE6F9F34}"/>
              </c:ext>
            </c:extLst>
          </c:dPt>
          <c:dLbls>
            <c:dLbl>
              <c:idx val="0"/>
              <c:tx>
                <c:rich>
                  <a:bodyPr/>
                  <a:lstStyle/>
                  <a:p>
                    <a:fld id="{B3CFE32B-2384-49DF-8B77-C804E2D6CB91}"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1F2-4145-A62E-192BBE6F9F34}"/>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i_q10busx3b!$J$3:$J$4</c:f>
              <c:strCache>
                <c:ptCount val="2"/>
                <c:pt idx="0">
                  <c:v>Yes
(64%)</c:v>
                </c:pt>
                <c:pt idx="1">
                  <c:v>No
(36%)</c:v>
                </c:pt>
              </c:strCache>
            </c:strRef>
          </c:cat>
          <c:val>
            <c:numRef>
              <c:f>i_q10busx3b!$D$3:$D$4</c:f>
              <c:numCache>
                <c:formatCode>General</c:formatCode>
                <c:ptCount val="2"/>
                <c:pt idx="0">
                  <c:v>241.74909276937331</c:v>
                </c:pt>
                <c:pt idx="1">
                  <c:v>228.27710428320276</c:v>
                </c:pt>
              </c:numCache>
            </c:numRef>
          </c:val>
          <c:extLst>
            <c:ext xmlns:c16="http://schemas.microsoft.com/office/drawing/2014/chart" uri="{C3380CC4-5D6E-409C-BE32-E72D297353CC}">
              <c16:uniqueId val="{0000000A-C1F2-4145-A62E-192BBE6F9F34}"/>
            </c:ext>
          </c:extLst>
        </c:ser>
        <c:dLbls>
          <c:dLblPos val="outEnd"/>
          <c:showLegendKey val="0"/>
          <c:showVal val="1"/>
          <c:showCatName val="0"/>
          <c:showSerName val="0"/>
          <c:showPercent val="0"/>
          <c:showBubbleSize val="0"/>
        </c:dLbls>
        <c:gapWidth val="79"/>
        <c:overlap val="3"/>
        <c:axId val="279327376"/>
        <c:axId val="279327768"/>
      </c:barChart>
      <c:catAx>
        <c:axId val="279327376"/>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327768"/>
        <c:crosses val="autoZero"/>
        <c:auto val="1"/>
        <c:lblAlgn val="ctr"/>
        <c:lblOffset val="100"/>
        <c:noMultiLvlLbl val="0"/>
      </c:catAx>
      <c:valAx>
        <c:axId val="279327768"/>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327376"/>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1184227623170402"/>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i_q10busx3b!$E$2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410D4B"/>
              </a:solidFill>
              <a:ln>
                <a:solidFill>
                  <a:srgbClr val="410D4B"/>
                </a:solidFill>
              </a:ln>
              <a:effectLst/>
            </c:spPr>
            <c:extLst>
              <c:ext xmlns:c16="http://schemas.microsoft.com/office/drawing/2014/chart" uri="{C3380CC4-5D6E-409C-BE32-E72D297353CC}">
                <c16:uniqueId val="{00000001-CAC7-4CED-89EB-54CD883E5628}"/>
              </c:ext>
            </c:extLst>
          </c:dPt>
          <c:dPt>
            <c:idx val="1"/>
            <c:invertIfNegative val="0"/>
            <c:bubble3D val="0"/>
            <c:spPr>
              <a:solidFill>
                <a:srgbClr val="D26CE6"/>
              </a:solidFill>
              <a:ln>
                <a:solidFill>
                  <a:srgbClr val="410D4B"/>
                </a:solidFill>
              </a:ln>
              <a:effectLst/>
            </c:spPr>
            <c:extLst>
              <c:ext xmlns:c16="http://schemas.microsoft.com/office/drawing/2014/chart" uri="{C3380CC4-5D6E-409C-BE32-E72D297353CC}">
                <c16:uniqueId val="{00000003-CAC7-4CED-89EB-54CD883E5628}"/>
              </c:ext>
            </c:extLst>
          </c:dPt>
          <c:dPt>
            <c:idx val="2"/>
            <c:invertIfNegative val="0"/>
            <c:bubble3D val="0"/>
            <c:spPr>
              <a:solidFill>
                <a:srgbClr val="D26CE6"/>
              </a:solidFill>
              <a:ln>
                <a:solidFill>
                  <a:srgbClr val="410D4B"/>
                </a:solidFill>
              </a:ln>
              <a:effectLst/>
            </c:spPr>
            <c:extLst>
              <c:ext xmlns:c16="http://schemas.microsoft.com/office/drawing/2014/chart" uri="{C3380CC4-5D6E-409C-BE32-E72D297353CC}">
                <c16:uniqueId val="{00000005-CAC7-4CED-89EB-54CD883E5628}"/>
              </c:ext>
            </c:extLst>
          </c:dPt>
          <c:dPt>
            <c:idx val="3"/>
            <c:invertIfNegative val="0"/>
            <c:bubble3D val="0"/>
            <c:spPr>
              <a:solidFill>
                <a:srgbClr val="EDC3F5"/>
              </a:solidFill>
              <a:ln>
                <a:solidFill>
                  <a:srgbClr val="410D4B"/>
                </a:solidFill>
              </a:ln>
              <a:effectLst/>
            </c:spPr>
            <c:extLst>
              <c:ext xmlns:c16="http://schemas.microsoft.com/office/drawing/2014/chart" uri="{C3380CC4-5D6E-409C-BE32-E72D297353CC}">
                <c16:uniqueId val="{00000007-CAC7-4CED-89EB-54CD883E5628}"/>
              </c:ext>
            </c:extLst>
          </c:dPt>
          <c:dPt>
            <c:idx val="4"/>
            <c:invertIfNegative val="0"/>
            <c:bubble3D val="0"/>
            <c:spPr>
              <a:solidFill>
                <a:schemeClr val="bg1"/>
              </a:solidFill>
              <a:ln>
                <a:solidFill>
                  <a:srgbClr val="410D4B"/>
                </a:solidFill>
              </a:ln>
              <a:effectLst/>
            </c:spPr>
            <c:extLst>
              <c:ext xmlns:c16="http://schemas.microsoft.com/office/drawing/2014/chart" uri="{C3380CC4-5D6E-409C-BE32-E72D297353CC}">
                <c16:uniqueId val="{00000009-CAC7-4CED-89EB-54CD883E562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i_q10busx3b!$K$3:$K$4</c:f>
              <c:strCache>
                <c:ptCount val="2"/>
                <c:pt idx="0">
                  <c:v>Yes
(68%)</c:v>
                </c:pt>
                <c:pt idx="1">
                  <c:v>No
(32%)</c:v>
                </c:pt>
              </c:strCache>
            </c:strRef>
          </c:cat>
          <c:val>
            <c:numRef>
              <c:f>i_q10busx3b!$E$3:$E$4</c:f>
              <c:numCache>
                <c:formatCode>General</c:formatCode>
                <c:ptCount val="2"/>
                <c:pt idx="0">
                  <c:v>257.77523734113578</c:v>
                </c:pt>
                <c:pt idx="1">
                  <c:v>250.99007646264619</c:v>
                </c:pt>
              </c:numCache>
            </c:numRef>
          </c:val>
          <c:extLst>
            <c:ext xmlns:c16="http://schemas.microsoft.com/office/drawing/2014/chart" uri="{C3380CC4-5D6E-409C-BE32-E72D297353CC}">
              <c16:uniqueId val="{0000000A-CAC7-4CED-89EB-54CD883E5628}"/>
            </c:ext>
          </c:extLst>
        </c:ser>
        <c:dLbls>
          <c:dLblPos val="outEnd"/>
          <c:showLegendKey val="0"/>
          <c:showVal val="1"/>
          <c:showCatName val="0"/>
          <c:showSerName val="0"/>
          <c:showPercent val="0"/>
          <c:showBubbleSize val="0"/>
        </c:dLbls>
        <c:gapWidth val="79"/>
        <c:overlap val="3"/>
        <c:axId val="279328552"/>
        <c:axId val="279328944"/>
      </c:barChart>
      <c:catAx>
        <c:axId val="279328552"/>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328944"/>
        <c:crosses val="autoZero"/>
        <c:auto val="1"/>
        <c:lblAlgn val="ctr"/>
        <c:lblOffset val="100"/>
        <c:noMultiLvlLbl val="0"/>
      </c:catAx>
      <c:valAx>
        <c:axId val="279328944"/>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328552"/>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0006590062372455"/>
          <c:y val="7.3893900157911321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racethn_4cat!$C$2</c:f>
              <c:strCache>
                <c:ptCount val="1"/>
                <c:pt idx="0">
                  <c:v>Literacy</c:v>
                </c:pt>
              </c:strCache>
            </c:strRef>
          </c:tx>
          <c:spPr>
            <a:solidFill>
              <a:schemeClr val="accent1"/>
            </a:solidFill>
            <a:ln>
              <a:noFill/>
            </a:ln>
            <a:effectLst/>
          </c:spPr>
          <c:invertIfNegative val="0"/>
          <c:dPt>
            <c:idx val="0"/>
            <c:invertIfNegative val="0"/>
            <c:bubble3D val="0"/>
            <c:spPr>
              <a:solidFill>
                <a:srgbClr val="002060"/>
              </a:solidFill>
              <a:ln>
                <a:solidFill>
                  <a:schemeClr val="accent5">
                    <a:lumMod val="50000"/>
                  </a:schemeClr>
                </a:solidFill>
              </a:ln>
              <a:effectLst/>
            </c:spPr>
            <c:extLst>
              <c:ext xmlns:c16="http://schemas.microsoft.com/office/drawing/2014/chart" uri="{C3380CC4-5D6E-409C-BE32-E72D297353CC}">
                <c16:uniqueId val="{00000001-D830-45AB-B2D4-B3B73A694B06}"/>
              </c:ext>
            </c:extLst>
          </c:dPt>
          <c:dPt>
            <c:idx val="1"/>
            <c:invertIfNegative val="0"/>
            <c:bubble3D val="0"/>
            <c:spPr>
              <a:solidFill>
                <a:schemeClr val="accent5">
                  <a:lumMod val="75000"/>
                </a:schemeClr>
              </a:solidFill>
              <a:ln>
                <a:solidFill>
                  <a:schemeClr val="accent5">
                    <a:lumMod val="50000"/>
                  </a:schemeClr>
                </a:solidFill>
              </a:ln>
              <a:effectLst/>
            </c:spPr>
            <c:extLst>
              <c:ext xmlns:c16="http://schemas.microsoft.com/office/drawing/2014/chart" uri="{C3380CC4-5D6E-409C-BE32-E72D297353CC}">
                <c16:uniqueId val="{00000003-D830-45AB-B2D4-B3B73A694B06}"/>
              </c:ext>
            </c:extLst>
          </c:dPt>
          <c:dPt>
            <c:idx val="2"/>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5-D830-45AB-B2D4-B3B73A694B06}"/>
              </c:ext>
            </c:extLst>
          </c:dPt>
          <c:dPt>
            <c:idx val="3"/>
            <c:invertIfNegative val="0"/>
            <c:bubble3D val="0"/>
            <c:spPr>
              <a:solidFill>
                <a:schemeClr val="accent5">
                  <a:lumMod val="20000"/>
                  <a:lumOff val="80000"/>
                </a:schemeClr>
              </a:solidFill>
              <a:ln>
                <a:solidFill>
                  <a:schemeClr val="accent5">
                    <a:lumMod val="50000"/>
                  </a:schemeClr>
                </a:solidFill>
              </a:ln>
              <a:effectLst/>
            </c:spPr>
            <c:extLst>
              <c:ext xmlns:c16="http://schemas.microsoft.com/office/drawing/2014/chart" uri="{C3380CC4-5D6E-409C-BE32-E72D297353CC}">
                <c16:uniqueId val="{00000007-D830-45AB-B2D4-B3B73A694B06}"/>
              </c:ext>
            </c:extLst>
          </c:dPt>
          <c:dPt>
            <c:idx val="4"/>
            <c:invertIfNegative val="0"/>
            <c:bubble3D val="0"/>
            <c:spPr>
              <a:solidFill>
                <a:schemeClr val="bg1"/>
              </a:solidFill>
              <a:ln>
                <a:solidFill>
                  <a:schemeClr val="accent5">
                    <a:lumMod val="50000"/>
                  </a:schemeClr>
                </a:solidFill>
              </a:ln>
              <a:effectLst/>
            </c:spPr>
            <c:extLst>
              <c:ext xmlns:c16="http://schemas.microsoft.com/office/drawing/2014/chart" uri="{C3380CC4-5D6E-409C-BE32-E72D297353CC}">
                <c16:uniqueId val="{00000009-D830-45AB-B2D4-B3B73A694B06}"/>
              </c:ext>
            </c:extLst>
          </c:dPt>
          <c:dLbls>
            <c:dLbl>
              <c:idx val="1"/>
              <c:tx>
                <c:rich>
                  <a:bodyPr/>
                  <a:lstStyle/>
                  <a:p>
                    <a:fld id="{FE422DD5-CF20-42D6-87BB-F668EFFAFFFB}"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830-45AB-B2D4-B3B73A694B06}"/>
                </c:ext>
              </c:extLst>
            </c:dLbl>
            <c:dLbl>
              <c:idx val="2"/>
              <c:tx>
                <c:rich>
                  <a:bodyPr/>
                  <a:lstStyle/>
                  <a:p>
                    <a:fld id="{51A6311C-F5AF-4485-9EE4-1C9ECC61072A}"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830-45AB-B2D4-B3B73A694B06}"/>
                </c:ext>
              </c:extLst>
            </c:dLbl>
            <c:dLbl>
              <c:idx val="3"/>
              <c:tx>
                <c:rich>
                  <a:bodyPr/>
                  <a:lstStyle/>
                  <a:p>
                    <a:fld id="{0EFD4E76-078B-41DE-B0AC-7307E1232E40}"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D830-45AB-B2D4-B3B73A694B06}"/>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racethn_4cat!$I$3:$I$6</c:f>
              <c:strCache>
                <c:ptCount val="4"/>
                <c:pt idx="0">
                  <c:v>White
(76%)</c:v>
                </c:pt>
                <c:pt idx="1">
                  <c:v>Black
(11%)</c:v>
                </c:pt>
                <c:pt idx="2">
                  <c:v>Hispanic
(8%)</c:v>
                </c:pt>
                <c:pt idx="3">
                  <c:v>Other
(6%)</c:v>
                </c:pt>
              </c:strCache>
            </c:strRef>
          </c:cat>
          <c:val>
            <c:numRef>
              <c:f>racethn_4cat!$C$3:$C$6</c:f>
              <c:numCache>
                <c:formatCode>General</c:formatCode>
                <c:ptCount val="4"/>
                <c:pt idx="0">
                  <c:v>269.60154533531295</c:v>
                </c:pt>
                <c:pt idx="1">
                  <c:v>227.83086565315577</c:v>
                </c:pt>
                <c:pt idx="2">
                  <c:v>205.70851086894129</c:v>
                </c:pt>
                <c:pt idx="3">
                  <c:v>246.47322652906161</c:v>
                </c:pt>
              </c:numCache>
            </c:numRef>
          </c:val>
          <c:extLst>
            <c:ext xmlns:c16="http://schemas.microsoft.com/office/drawing/2014/chart" uri="{C3380CC4-5D6E-409C-BE32-E72D297353CC}">
              <c16:uniqueId val="{0000000A-D830-45AB-B2D4-B3B73A694B06}"/>
            </c:ext>
          </c:extLst>
        </c:ser>
        <c:dLbls>
          <c:dLblPos val="outEnd"/>
          <c:showLegendKey val="0"/>
          <c:showVal val="1"/>
          <c:showCatName val="0"/>
          <c:showSerName val="0"/>
          <c:showPercent val="0"/>
          <c:showBubbleSize val="0"/>
        </c:dLbls>
        <c:gapWidth val="79"/>
        <c:overlap val="3"/>
        <c:axId val="273556728"/>
        <c:axId val="273557120"/>
      </c:barChart>
      <c:catAx>
        <c:axId val="273556728"/>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3557120"/>
        <c:crosses val="autoZero"/>
        <c:auto val="1"/>
        <c:lblAlgn val="ctr"/>
        <c:lblOffset val="100"/>
        <c:noMultiLvlLbl val="0"/>
      </c:catAx>
      <c:valAx>
        <c:axId val="273557120"/>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355672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0401372100722266"/>
          <c:y val="4.7269520997375331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i_q10busx3c!$C$2</c:f>
              <c:strCache>
                <c:ptCount val="1"/>
                <c:pt idx="0">
                  <c:v>Literacy</c:v>
                </c:pt>
              </c:strCache>
            </c:strRef>
          </c:tx>
          <c:spPr>
            <a:solidFill>
              <a:schemeClr val="accent1"/>
            </a:solidFill>
            <a:ln>
              <a:noFill/>
            </a:ln>
            <a:effectLst/>
          </c:spPr>
          <c:invertIfNegative val="0"/>
          <c:dPt>
            <c:idx val="0"/>
            <c:invertIfNegative val="0"/>
            <c:bubble3D val="0"/>
            <c:spPr>
              <a:solidFill>
                <a:srgbClr val="002060"/>
              </a:solidFill>
              <a:ln>
                <a:solidFill>
                  <a:schemeClr val="accent5">
                    <a:lumMod val="50000"/>
                  </a:schemeClr>
                </a:solidFill>
              </a:ln>
              <a:effectLst/>
            </c:spPr>
            <c:extLst>
              <c:ext xmlns:c16="http://schemas.microsoft.com/office/drawing/2014/chart" uri="{C3380CC4-5D6E-409C-BE32-E72D297353CC}">
                <c16:uniqueId val="{00000001-646F-4EC1-9381-604333CDAE28}"/>
              </c:ext>
            </c:extLst>
          </c:dPt>
          <c:dPt>
            <c:idx val="1"/>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3-646F-4EC1-9381-604333CDAE28}"/>
              </c:ext>
            </c:extLst>
          </c:dPt>
          <c:dPt>
            <c:idx val="2"/>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5-646F-4EC1-9381-604333CDAE28}"/>
              </c:ext>
            </c:extLst>
          </c:dPt>
          <c:dPt>
            <c:idx val="3"/>
            <c:invertIfNegative val="0"/>
            <c:bubble3D val="0"/>
            <c:spPr>
              <a:solidFill>
                <a:schemeClr val="accent5">
                  <a:lumMod val="20000"/>
                  <a:lumOff val="80000"/>
                </a:schemeClr>
              </a:solidFill>
              <a:ln>
                <a:solidFill>
                  <a:schemeClr val="accent5">
                    <a:lumMod val="50000"/>
                  </a:schemeClr>
                </a:solidFill>
              </a:ln>
              <a:effectLst/>
            </c:spPr>
            <c:extLst>
              <c:ext xmlns:c16="http://schemas.microsoft.com/office/drawing/2014/chart" uri="{C3380CC4-5D6E-409C-BE32-E72D297353CC}">
                <c16:uniqueId val="{00000007-646F-4EC1-9381-604333CDAE28}"/>
              </c:ext>
            </c:extLst>
          </c:dPt>
          <c:dPt>
            <c:idx val="4"/>
            <c:invertIfNegative val="0"/>
            <c:bubble3D val="0"/>
            <c:spPr>
              <a:solidFill>
                <a:schemeClr val="bg1"/>
              </a:solidFill>
              <a:ln>
                <a:solidFill>
                  <a:schemeClr val="accent5">
                    <a:lumMod val="50000"/>
                  </a:schemeClr>
                </a:solidFill>
              </a:ln>
              <a:effectLst/>
            </c:spPr>
            <c:extLst>
              <c:ext xmlns:c16="http://schemas.microsoft.com/office/drawing/2014/chart" uri="{C3380CC4-5D6E-409C-BE32-E72D297353CC}">
                <c16:uniqueId val="{00000009-646F-4EC1-9381-604333CDAE28}"/>
              </c:ext>
            </c:extLst>
          </c:dPt>
          <c:dLbls>
            <c:dLbl>
              <c:idx val="0"/>
              <c:tx>
                <c:rich>
                  <a:bodyPr/>
                  <a:lstStyle/>
                  <a:p>
                    <a:fld id="{B58277EA-EAE7-477C-9F82-D2CB1BBD54AF}"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46F-4EC1-9381-604333CDAE2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i_q10busx3c!$I$3:$I$4</c:f>
              <c:strCache>
                <c:ptCount val="2"/>
                <c:pt idx="0">
                  <c:v>Yes
(46%)</c:v>
                </c:pt>
                <c:pt idx="1">
                  <c:v>No
(54%)</c:v>
                </c:pt>
              </c:strCache>
            </c:strRef>
          </c:cat>
          <c:val>
            <c:numRef>
              <c:f>i_q10busx3c!$C$3:$C$4</c:f>
              <c:numCache>
                <c:formatCode>General</c:formatCode>
                <c:ptCount val="2"/>
                <c:pt idx="0">
                  <c:v>262.58812990751352</c:v>
                </c:pt>
                <c:pt idx="1">
                  <c:v>252.34971908641279</c:v>
                </c:pt>
              </c:numCache>
            </c:numRef>
          </c:val>
          <c:extLst>
            <c:ext xmlns:c16="http://schemas.microsoft.com/office/drawing/2014/chart" uri="{C3380CC4-5D6E-409C-BE32-E72D297353CC}">
              <c16:uniqueId val="{0000000A-646F-4EC1-9381-604333CDAE28}"/>
            </c:ext>
          </c:extLst>
        </c:ser>
        <c:dLbls>
          <c:dLblPos val="outEnd"/>
          <c:showLegendKey val="0"/>
          <c:showVal val="1"/>
          <c:showCatName val="0"/>
          <c:showSerName val="0"/>
          <c:showPercent val="0"/>
          <c:showBubbleSize val="0"/>
        </c:dLbls>
        <c:gapWidth val="79"/>
        <c:overlap val="3"/>
        <c:axId val="279329728"/>
        <c:axId val="279330120"/>
      </c:barChart>
      <c:catAx>
        <c:axId val="279329728"/>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330120"/>
        <c:crosses val="autoZero"/>
        <c:auto val="1"/>
        <c:lblAlgn val="ctr"/>
        <c:lblOffset val="100"/>
        <c:noMultiLvlLbl val="0"/>
      </c:catAx>
      <c:valAx>
        <c:axId val="279330120"/>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329728"/>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i_q10busx3c!$D$2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33E9-4D38-A8A3-688BA4268F26}"/>
              </c:ext>
            </c:extLst>
          </c:dPt>
          <c:dPt>
            <c:idx val="1"/>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3-33E9-4D38-A8A3-688BA4268F26}"/>
              </c:ext>
            </c:extLst>
          </c:dPt>
          <c:dPt>
            <c:idx val="2"/>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5-33E9-4D38-A8A3-688BA4268F26}"/>
              </c:ext>
            </c:extLst>
          </c:dPt>
          <c:dPt>
            <c:idx val="3"/>
            <c:invertIfNegative val="0"/>
            <c:bubble3D val="0"/>
            <c:spPr>
              <a:solidFill>
                <a:schemeClr val="accent6">
                  <a:lumMod val="20000"/>
                  <a:lumOff val="80000"/>
                </a:schemeClr>
              </a:solidFill>
              <a:ln>
                <a:solidFill>
                  <a:schemeClr val="accent6">
                    <a:lumMod val="50000"/>
                  </a:schemeClr>
                </a:solidFill>
              </a:ln>
              <a:effectLst/>
            </c:spPr>
            <c:extLst>
              <c:ext xmlns:c16="http://schemas.microsoft.com/office/drawing/2014/chart" uri="{C3380CC4-5D6E-409C-BE32-E72D297353CC}">
                <c16:uniqueId val="{00000007-33E9-4D38-A8A3-688BA4268F26}"/>
              </c:ext>
            </c:extLst>
          </c:dPt>
          <c:dPt>
            <c:idx val="4"/>
            <c:invertIfNegative val="0"/>
            <c:bubble3D val="0"/>
            <c:spPr>
              <a:solidFill>
                <a:schemeClr val="bg1"/>
              </a:solidFill>
              <a:ln>
                <a:solidFill>
                  <a:schemeClr val="accent6">
                    <a:lumMod val="50000"/>
                  </a:schemeClr>
                </a:solidFill>
              </a:ln>
              <a:effectLst/>
            </c:spPr>
            <c:extLst>
              <c:ext xmlns:c16="http://schemas.microsoft.com/office/drawing/2014/chart" uri="{C3380CC4-5D6E-409C-BE32-E72D297353CC}">
                <c16:uniqueId val="{00000009-33E9-4D38-A8A3-688BA4268F26}"/>
              </c:ext>
            </c:extLst>
          </c:dPt>
          <c:dLbls>
            <c:dLbl>
              <c:idx val="0"/>
              <c:tx>
                <c:rich>
                  <a:bodyPr/>
                  <a:lstStyle/>
                  <a:p>
                    <a:fld id="{9C4EFDD3-4DFE-440A-A7E6-50872200E84C}"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3E9-4D38-A8A3-688BA4268F26}"/>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i_q10busx3c!$J$3:$J$4</c:f>
              <c:strCache>
                <c:ptCount val="2"/>
                <c:pt idx="0">
                  <c:v>Yes
(46%)</c:v>
                </c:pt>
                <c:pt idx="1">
                  <c:v>No
(54%)</c:v>
                </c:pt>
              </c:strCache>
            </c:strRef>
          </c:cat>
          <c:val>
            <c:numRef>
              <c:f>i_q10busx3c!$D$3:$D$4</c:f>
              <c:numCache>
                <c:formatCode>General</c:formatCode>
                <c:ptCount val="2"/>
                <c:pt idx="0">
                  <c:v>243.97940097387789</c:v>
                </c:pt>
                <c:pt idx="1">
                  <c:v>230.88820695653408</c:v>
                </c:pt>
              </c:numCache>
            </c:numRef>
          </c:val>
          <c:extLst>
            <c:ext xmlns:c16="http://schemas.microsoft.com/office/drawing/2014/chart" uri="{C3380CC4-5D6E-409C-BE32-E72D297353CC}">
              <c16:uniqueId val="{0000000A-33E9-4D38-A8A3-688BA4268F26}"/>
            </c:ext>
          </c:extLst>
        </c:ser>
        <c:dLbls>
          <c:dLblPos val="outEnd"/>
          <c:showLegendKey val="0"/>
          <c:showVal val="1"/>
          <c:showCatName val="0"/>
          <c:showSerName val="0"/>
          <c:showPercent val="0"/>
          <c:showBubbleSize val="0"/>
        </c:dLbls>
        <c:gapWidth val="79"/>
        <c:overlap val="3"/>
        <c:axId val="279330904"/>
        <c:axId val="279331296"/>
      </c:barChart>
      <c:catAx>
        <c:axId val="279330904"/>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331296"/>
        <c:crosses val="autoZero"/>
        <c:auto val="1"/>
        <c:lblAlgn val="ctr"/>
        <c:lblOffset val="100"/>
        <c:noMultiLvlLbl val="0"/>
      </c:catAx>
      <c:valAx>
        <c:axId val="279331296"/>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330904"/>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1184227623170402"/>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i_q10busx3c!$E$2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410D4B"/>
              </a:solidFill>
              <a:ln>
                <a:solidFill>
                  <a:srgbClr val="410D4B"/>
                </a:solidFill>
              </a:ln>
              <a:effectLst/>
            </c:spPr>
            <c:extLst>
              <c:ext xmlns:c16="http://schemas.microsoft.com/office/drawing/2014/chart" uri="{C3380CC4-5D6E-409C-BE32-E72D297353CC}">
                <c16:uniqueId val="{00000001-16AE-4253-9F34-FF8B00EF6869}"/>
              </c:ext>
            </c:extLst>
          </c:dPt>
          <c:dPt>
            <c:idx val="1"/>
            <c:invertIfNegative val="0"/>
            <c:bubble3D val="0"/>
            <c:spPr>
              <a:solidFill>
                <a:srgbClr val="D26CE6"/>
              </a:solidFill>
              <a:ln>
                <a:solidFill>
                  <a:srgbClr val="410D4B"/>
                </a:solidFill>
              </a:ln>
              <a:effectLst/>
            </c:spPr>
            <c:extLst>
              <c:ext xmlns:c16="http://schemas.microsoft.com/office/drawing/2014/chart" uri="{C3380CC4-5D6E-409C-BE32-E72D297353CC}">
                <c16:uniqueId val="{00000003-16AE-4253-9F34-FF8B00EF6869}"/>
              </c:ext>
            </c:extLst>
          </c:dPt>
          <c:dPt>
            <c:idx val="2"/>
            <c:invertIfNegative val="0"/>
            <c:bubble3D val="0"/>
            <c:spPr>
              <a:solidFill>
                <a:srgbClr val="D26CE6"/>
              </a:solidFill>
              <a:ln>
                <a:solidFill>
                  <a:srgbClr val="410D4B"/>
                </a:solidFill>
              </a:ln>
              <a:effectLst/>
            </c:spPr>
            <c:extLst>
              <c:ext xmlns:c16="http://schemas.microsoft.com/office/drawing/2014/chart" uri="{C3380CC4-5D6E-409C-BE32-E72D297353CC}">
                <c16:uniqueId val="{00000005-16AE-4253-9F34-FF8B00EF6869}"/>
              </c:ext>
            </c:extLst>
          </c:dPt>
          <c:dPt>
            <c:idx val="3"/>
            <c:invertIfNegative val="0"/>
            <c:bubble3D val="0"/>
            <c:spPr>
              <a:solidFill>
                <a:srgbClr val="EDC3F5"/>
              </a:solidFill>
              <a:ln>
                <a:solidFill>
                  <a:srgbClr val="410D4B"/>
                </a:solidFill>
              </a:ln>
              <a:effectLst/>
            </c:spPr>
            <c:extLst>
              <c:ext xmlns:c16="http://schemas.microsoft.com/office/drawing/2014/chart" uri="{C3380CC4-5D6E-409C-BE32-E72D297353CC}">
                <c16:uniqueId val="{00000007-16AE-4253-9F34-FF8B00EF6869}"/>
              </c:ext>
            </c:extLst>
          </c:dPt>
          <c:dPt>
            <c:idx val="4"/>
            <c:invertIfNegative val="0"/>
            <c:bubble3D val="0"/>
            <c:spPr>
              <a:solidFill>
                <a:schemeClr val="bg1"/>
              </a:solidFill>
              <a:ln>
                <a:solidFill>
                  <a:srgbClr val="410D4B"/>
                </a:solidFill>
              </a:ln>
              <a:effectLst/>
            </c:spPr>
            <c:extLst>
              <c:ext xmlns:c16="http://schemas.microsoft.com/office/drawing/2014/chart" uri="{C3380CC4-5D6E-409C-BE32-E72D297353CC}">
                <c16:uniqueId val="{00000009-16AE-4253-9F34-FF8B00EF6869}"/>
              </c:ext>
            </c:extLst>
          </c:dPt>
          <c:dLbls>
            <c:dLbl>
              <c:idx val="0"/>
              <c:tx>
                <c:rich>
                  <a:bodyPr/>
                  <a:lstStyle/>
                  <a:p>
                    <a:fld id="{81032EB0-8779-4A67-92D8-D139B5DDFA46}"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6AE-4253-9F34-FF8B00EF6869}"/>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i_q10busx3c!$K$3:$K$4</c:f>
              <c:strCache>
                <c:ptCount val="2"/>
                <c:pt idx="0">
                  <c:v>Yes
(50%)</c:v>
                </c:pt>
                <c:pt idx="1">
                  <c:v>No
(50%)</c:v>
                </c:pt>
              </c:strCache>
            </c:strRef>
          </c:cat>
          <c:val>
            <c:numRef>
              <c:f>i_q10busx3c!$E$3:$E$4</c:f>
              <c:numCache>
                <c:formatCode>General</c:formatCode>
                <c:ptCount val="2"/>
                <c:pt idx="0">
                  <c:v>260.74665981860892</c:v>
                </c:pt>
                <c:pt idx="1">
                  <c:v>250.50121423391911</c:v>
                </c:pt>
              </c:numCache>
            </c:numRef>
          </c:val>
          <c:extLst>
            <c:ext xmlns:c16="http://schemas.microsoft.com/office/drawing/2014/chart" uri="{C3380CC4-5D6E-409C-BE32-E72D297353CC}">
              <c16:uniqueId val="{0000000A-16AE-4253-9F34-FF8B00EF6869}"/>
            </c:ext>
          </c:extLst>
        </c:ser>
        <c:dLbls>
          <c:dLblPos val="outEnd"/>
          <c:showLegendKey val="0"/>
          <c:showVal val="1"/>
          <c:showCatName val="0"/>
          <c:showSerName val="0"/>
          <c:showPercent val="0"/>
          <c:showBubbleSize val="0"/>
        </c:dLbls>
        <c:gapWidth val="79"/>
        <c:overlap val="3"/>
        <c:axId val="279332080"/>
        <c:axId val="279332472"/>
      </c:barChart>
      <c:catAx>
        <c:axId val="279332080"/>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332472"/>
        <c:crosses val="autoZero"/>
        <c:auto val="1"/>
        <c:lblAlgn val="ctr"/>
        <c:lblOffset val="100"/>
        <c:noMultiLvlLbl val="0"/>
      </c:catAx>
      <c:valAx>
        <c:axId val="279332472"/>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933208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dirty="0"/>
              <a:t>Percen</a:t>
            </a:r>
            <a:r>
              <a:rPr lang="en-US" baseline="0" dirty="0"/>
              <a:t>t of adults age 55-74 at each PIAAC proficiency level for literacy</a:t>
            </a:r>
            <a:endParaRPr lang="en-US" dirty="0"/>
          </a:p>
        </c:rich>
      </c:tx>
      <c:layout>
        <c:manualLayout>
          <c:xMode val="edge"/>
          <c:yMode val="edge"/>
          <c:x val="0.11696388928019288"/>
          <c:y val="2.5269508259348722E-3"/>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4427620281400453E-2"/>
          <c:y val="8.6571719797937832E-2"/>
          <c:w val="0.88879503388103054"/>
          <c:h val="0.75294720769112933"/>
        </c:manualLayout>
      </c:layout>
      <c:barChart>
        <c:barDir val="bar"/>
        <c:grouping val="percentStacked"/>
        <c:varyColors val="0"/>
        <c:ser>
          <c:idx val="0"/>
          <c:order val="0"/>
          <c:tx>
            <c:strRef>
              <c:f>Sheet1!$B$10</c:f>
              <c:strCache>
                <c:ptCount val="1"/>
                <c:pt idx="0">
                  <c:v>Below Level 1</c:v>
                </c:pt>
              </c:strCache>
            </c:strRef>
          </c:tx>
          <c:spPr>
            <a:solidFill>
              <a:srgbClr val="4472C4">
                <a:lumMod val="50000"/>
              </a:srgbClr>
            </a:solidFill>
            <a:ln>
              <a:solidFill>
                <a:srgbClr val="002060"/>
              </a:solidFill>
            </a:ln>
            <a:effectLst/>
          </c:spPr>
          <c:invertIfNegative val="0"/>
          <c:dLbls>
            <c:numFmt formatCode="0%" sourceLinked="0"/>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Sheet1!$C$9:$E$9</c:f>
              <c:strCache>
                <c:ptCount val="3"/>
                <c:pt idx="0">
                  <c:v>55-74</c:v>
                </c:pt>
                <c:pt idx="1">
                  <c:v>55-65</c:v>
                </c:pt>
                <c:pt idx="2">
                  <c:v>66-74</c:v>
                </c:pt>
              </c:strCache>
            </c:strRef>
          </c:cat>
          <c:val>
            <c:numRef>
              <c:f>Sheet1!$C$10:$E$10</c:f>
              <c:numCache>
                <c:formatCode>0</c:formatCode>
                <c:ptCount val="3"/>
                <c:pt idx="0">
                  <c:v>6.8530468104035402E-2</c:v>
                </c:pt>
                <c:pt idx="1">
                  <c:v>6.1311545385200297E-2</c:v>
                </c:pt>
                <c:pt idx="2">
                  <c:v>8.3491105025713705E-2</c:v>
                </c:pt>
              </c:numCache>
            </c:numRef>
          </c:val>
          <c:extLst>
            <c:ext xmlns:c16="http://schemas.microsoft.com/office/drawing/2014/chart" uri="{C3380CC4-5D6E-409C-BE32-E72D297353CC}">
              <c16:uniqueId val="{00000000-DF4A-4C97-A7C1-15AF1599D26D}"/>
            </c:ext>
          </c:extLst>
        </c:ser>
        <c:ser>
          <c:idx val="1"/>
          <c:order val="1"/>
          <c:tx>
            <c:strRef>
              <c:f>Sheet1!$B$11</c:f>
              <c:strCache>
                <c:ptCount val="1"/>
                <c:pt idx="0">
                  <c:v>Level 1</c:v>
                </c:pt>
              </c:strCache>
            </c:strRef>
          </c:tx>
          <c:spPr>
            <a:solidFill>
              <a:srgbClr val="5B9BD5">
                <a:lumMod val="75000"/>
              </a:srgbClr>
            </a:solidFill>
            <a:ln>
              <a:solidFill>
                <a:srgbClr val="002060"/>
              </a:solidFill>
            </a:ln>
            <a:effectLst/>
          </c:spPr>
          <c:invertIfNegative val="0"/>
          <c:dLbls>
            <c:numFmt formatCode="0%" sourceLinked="0"/>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Sheet1!$C$9:$E$9</c:f>
              <c:strCache>
                <c:ptCount val="3"/>
                <c:pt idx="0">
                  <c:v>55-74</c:v>
                </c:pt>
                <c:pt idx="1">
                  <c:v>55-65</c:v>
                </c:pt>
                <c:pt idx="2">
                  <c:v>66-74</c:v>
                </c:pt>
              </c:strCache>
            </c:strRef>
          </c:cat>
          <c:val>
            <c:numRef>
              <c:f>Sheet1!$C$11:$E$11</c:f>
              <c:numCache>
                <c:formatCode>0</c:formatCode>
                <c:ptCount val="3"/>
                <c:pt idx="0">
                  <c:v>0.17880259975137899</c:v>
                </c:pt>
                <c:pt idx="1">
                  <c:v>0.16862882832184301</c:v>
                </c:pt>
                <c:pt idx="2">
                  <c:v>0.199886923051352</c:v>
                </c:pt>
              </c:numCache>
            </c:numRef>
          </c:val>
          <c:extLst>
            <c:ext xmlns:c16="http://schemas.microsoft.com/office/drawing/2014/chart" uri="{C3380CC4-5D6E-409C-BE32-E72D297353CC}">
              <c16:uniqueId val="{00000001-DF4A-4C97-A7C1-15AF1599D26D}"/>
            </c:ext>
          </c:extLst>
        </c:ser>
        <c:ser>
          <c:idx val="2"/>
          <c:order val="2"/>
          <c:tx>
            <c:strRef>
              <c:f>Sheet1!$B$12</c:f>
              <c:strCache>
                <c:ptCount val="1"/>
                <c:pt idx="0">
                  <c:v>Level 2</c:v>
                </c:pt>
              </c:strCache>
            </c:strRef>
          </c:tx>
          <c:spPr>
            <a:solidFill>
              <a:srgbClr val="4472C4">
                <a:lumMod val="40000"/>
                <a:lumOff val="60000"/>
              </a:srgbClr>
            </a:solidFill>
            <a:ln>
              <a:solidFill>
                <a:srgbClr val="002060"/>
              </a:solidFill>
            </a:ln>
            <a:effectLst/>
          </c:spPr>
          <c:invertIfNegative val="0"/>
          <c:dLbls>
            <c:numFmt formatCode="0%" sourceLinked="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Sheet1!$C$9:$E$9</c:f>
              <c:strCache>
                <c:ptCount val="3"/>
                <c:pt idx="0">
                  <c:v>55-74</c:v>
                </c:pt>
                <c:pt idx="1">
                  <c:v>55-65</c:v>
                </c:pt>
                <c:pt idx="2">
                  <c:v>66-74</c:v>
                </c:pt>
              </c:strCache>
            </c:strRef>
          </c:cat>
          <c:val>
            <c:numRef>
              <c:f>Sheet1!$C$12:$E$12</c:f>
              <c:numCache>
                <c:formatCode>0</c:formatCode>
                <c:ptCount val="3"/>
                <c:pt idx="0">
                  <c:v>0.35759450640632701</c:v>
                </c:pt>
                <c:pt idx="1">
                  <c:v>0.34344945251266401</c:v>
                </c:pt>
                <c:pt idx="2">
                  <c:v>0.38690899331564599</c:v>
                </c:pt>
              </c:numCache>
            </c:numRef>
          </c:val>
          <c:extLst>
            <c:ext xmlns:c16="http://schemas.microsoft.com/office/drawing/2014/chart" uri="{C3380CC4-5D6E-409C-BE32-E72D297353CC}">
              <c16:uniqueId val="{00000002-DF4A-4C97-A7C1-15AF1599D26D}"/>
            </c:ext>
          </c:extLst>
        </c:ser>
        <c:ser>
          <c:idx val="3"/>
          <c:order val="3"/>
          <c:tx>
            <c:strRef>
              <c:f>Sheet1!$B$13</c:f>
              <c:strCache>
                <c:ptCount val="1"/>
                <c:pt idx="0">
                  <c:v>Level 3</c:v>
                </c:pt>
              </c:strCache>
            </c:strRef>
          </c:tx>
          <c:spPr>
            <a:solidFill>
              <a:srgbClr val="4472C4">
                <a:lumMod val="20000"/>
                <a:lumOff val="80000"/>
              </a:srgbClr>
            </a:solidFill>
            <a:ln>
              <a:solidFill>
                <a:srgbClr val="002060"/>
              </a:solidFill>
            </a:ln>
            <a:effectLst/>
          </c:spPr>
          <c:invertIfNegative val="0"/>
          <c:dLbls>
            <c:numFmt formatCode="0%" sourceLinked="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Sheet1!$C$9:$E$9</c:f>
              <c:strCache>
                <c:ptCount val="3"/>
                <c:pt idx="0">
                  <c:v>55-74</c:v>
                </c:pt>
                <c:pt idx="1">
                  <c:v>55-65</c:v>
                </c:pt>
                <c:pt idx="2">
                  <c:v>66-74</c:v>
                </c:pt>
              </c:strCache>
            </c:strRef>
          </c:cat>
          <c:val>
            <c:numRef>
              <c:f>Sheet1!$C$13:$E$13</c:f>
              <c:numCache>
                <c:formatCode>0</c:formatCode>
                <c:ptCount val="3"/>
                <c:pt idx="0">
                  <c:v>0.31024310885015999</c:v>
                </c:pt>
                <c:pt idx="1">
                  <c:v>0.33243870328555403</c:v>
                </c:pt>
                <c:pt idx="2">
                  <c:v>0.26424452394463699</c:v>
                </c:pt>
              </c:numCache>
            </c:numRef>
          </c:val>
          <c:extLst>
            <c:ext xmlns:c16="http://schemas.microsoft.com/office/drawing/2014/chart" uri="{C3380CC4-5D6E-409C-BE32-E72D297353CC}">
              <c16:uniqueId val="{00000003-DF4A-4C97-A7C1-15AF1599D26D}"/>
            </c:ext>
          </c:extLst>
        </c:ser>
        <c:ser>
          <c:idx val="4"/>
          <c:order val="4"/>
          <c:tx>
            <c:strRef>
              <c:f>Sheet1!$B$14</c:f>
              <c:strCache>
                <c:ptCount val="1"/>
                <c:pt idx="0">
                  <c:v>Level 4/5</c:v>
                </c:pt>
              </c:strCache>
            </c:strRef>
          </c:tx>
          <c:spPr>
            <a:solidFill>
              <a:sysClr val="window" lastClr="FFFFFF"/>
            </a:solidFill>
            <a:ln>
              <a:solidFill>
                <a:srgbClr val="002060"/>
              </a:solidFill>
            </a:ln>
            <a:effectLst/>
          </c:spPr>
          <c:invertIfNegative val="0"/>
          <c:dLbls>
            <c:numFmt formatCode="0%" sourceLinked="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Sheet1!$C$9:$E$9</c:f>
              <c:strCache>
                <c:ptCount val="3"/>
                <c:pt idx="0">
                  <c:v>55-74</c:v>
                </c:pt>
                <c:pt idx="1">
                  <c:v>55-65</c:v>
                </c:pt>
                <c:pt idx="2">
                  <c:v>66-74</c:v>
                </c:pt>
              </c:strCache>
            </c:strRef>
          </c:cat>
          <c:val>
            <c:numRef>
              <c:f>Sheet1!$C$14:$E$14</c:f>
              <c:numCache>
                <c:formatCode>0</c:formatCode>
                <c:ptCount val="3"/>
                <c:pt idx="0">
                  <c:v>8.4829316888098291E-2</c:v>
                </c:pt>
                <c:pt idx="1">
                  <c:v>9.4171470494739798E-2</c:v>
                </c:pt>
                <c:pt idx="2">
                  <c:v>6.5468454662651998E-2</c:v>
                </c:pt>
              </c:numCache>
            </c:numRef>
          </c:val>
          <c:extLst>
            <c:ext xmlns:c16="http://schemas.microsoft.com/office/drawing/2014/chart" uri="{C3380CC4-5D6E-409C-BE32-E72D297353CC}">
              <c16:uniqueId val="{00000004-DF4A-4C97-A7C1-15AF1599D26D}"/>
            </c:ext>
          </c:extLst>
        </c:ser>
        <c:dLbls>
          <c:dLblPos val="ctr"/>
          <c:showLegendKey val="0"/>
          <c:showVal val="1"/>
          <c:showCatName val="0"/>
          <c:showSerName val="0"/>
          <c:showPercent val="0"/>
          <c:showBubbleSize val="0"/>
        </c:dLbls>
        <c:gapWidth val="109"/>
        <c:overlap val="100"/>
        <c:axId val="279333256"/>
        <c:axId val="279333648"/>
      </c:barChart>
      <c:catAx>
        <c:axId val="279333256"/>
        <c:scaling>
          <c:orientation val="maxMin"/>
        </c:scaling>
        <c:delete val="0"/>
        <c:axPos val="l"/>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crossAx val="279333648"/>
        <c:crosses val="autoZero"/>
        <c:auto val="1"/>
        <c:lblAlgn val="ctr"/>
        <c:lblOffset val="100"/>
        <c:noMultiLvlLbl val="0"/>
      </c:catAx>
      <c:valAx>
        <c:axId val="2793336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79333256"/>
        <c:crosses val="max"/>
        <c:crossBetween val="between"/>
      </c:valAx>
      <c:spPr>
        <a:noFill/>
        <a:ln>
          <a:noFill/>
        </a:ln>
        <a:effectLst/>
      </c:spPr>
    </c:plotArea>
    <c:legend>
      <c:legendPos val="b"/>
      <c:layout>
        <c:manualLayout>
          <c:xMode val="edge"/>
          <c:yMode val="edge"/>
          <c:x val="0.12990475845114721"/>
          <c:y val="0.9430786681464165"/>
          <c:w val="0.76155043693878155"/>
          <c:h val="5.6921406992941938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pPr>
      <a:endParaRPr lang="en-US"/>
    </a:p>
  </c:txPr>
  <c:externalData r:id="rId4">
    <c:autoUpdate val="0"/>
  </c:externalData>
  <c:userShapes r:id="rId5"/>
</c:chartSpace>
</file>

<file path=ppt/charts/chart6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percentStacked"/>
        <c:varyColors val="0"/>
        <c:ser>
          <c:idx val="0"/>
          <c:order val="0"/>
          <c:tx>
            <c:strRef>
              <c:f>Sheet1!$O$10</c:f>
              <c:strCache>
                <c:ptCount val="1"/>
                <c:pt idx="0">
                  <c:v>A lot</c:v>
                </c:pt>
              </c:strCache>
            </c:strRef>
          </c:tx>
          <c:spPr>
            <a:solidFill>
              <a:srgbClr val="4472C4">
                <a:lumMod val="50000"/>
              </a:srgbClr>
            </a:solidFill>
            <a:ln>
              <a:solidFill>
                <a:srgbClr val="002060"/>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Sheet1!$P$9:$W$9</c:f>
              <c:strCache>
                <c:ptCount val="8"/>
                <c:pt idx="0">
                  <c:v>Radio</c:v>
                </c:pt>
                <c:pt idx="1">
                  <c:v>Newspapers</c:v>
                </c:pt>
                <c:pt idx="2">
                  <c:v>Magazines</c:v>
                </c:pt>
                <c:pt idx="3">
                  <c:v>Books &amp; Brochures</c:v>
                </c:pt>
                <c:pt idx="4">
                  <c:v>Family, friends, co-workers</c:v>
                </c:pt>
                <c:pt idx="5">
                  <c:v>Television</c:v>
                </c:pt>
                <c:pt idx="6">
                  <c:v>Internet</c:v>
                </c:pt>
                <c:pt idx="7">
                  <c:v>Health Professional</c:v>
                </c:pt>
              </c:strCache>
            </c:strRef>
          </c:cat>
          <c:val>
            <c:numRef>
              <c:f>Sheet1!$P$10:$W$10</c:f>
              <c:numCache>
                <c:formatCode>General</c:formatCode>
                <c:ptCount val="8"/>
                <c:pt idx="0">
                  <c:v>0.09</c:v>
                </c:pt>
                <c:pt idx="1">
                  <c:v>0.09</c:v>
                </c:pt>
                <c:pt idx="2">
                  <c:v>0.09</c:v>
                </c:pt>
                <c:pt idx="3">
                  <c:v>0.16</c:v>
                </c:pt>
                <c:pt idx="4">
                  <c:v>0.2</c:v>
                </c:pt>
                <c:pt idx="5">
                  <c:v>0.31</c:v>
                </c:pt>
                <c:pt idx="6">
                  <c:v>0.32</c:v>
                </c:pt>
                <c:pt idx="7">
                  <c:v>0.51</c:v>
                </c:pt>
              </c:numCache>
            </c:numRef>
          </c:val>
          <c:extLst>
            <c:ext xmlns:c16="http://schemas.microsoft.com/office/drawing/2014/chart" uri="{C3380CC4-5D6E-409C-BE32-E72D297353CC}">
              <c16:uniqueId val="{00000000-8792-4A52-9D08-0BE5D758B4EF}"/>
            </c:ext>
          </c:extLst>
        </c:ser>
        <c:ser>
          <c:idx val="1"/>
          <c:order val="1"/>
          <c:tx>
            <c:strRef>
              <c:f>Sheet1!$O$11</c:f>
              <c:strCache>
                <c:ptCount val="1"/>
                <c:pt idx="0">
                  <c:v>Some</c:v>
                </c:pt>
              </c:strCache>
            </c:strRef>
          </c:tx>
          <c:spPr>
            <a:solidFill>
              <a:srgbClr val="5B9BD5">
                <a:lumMod val="75000"/>
              </a:srgbClr>
            </a:solidFill>
            <a:ln>
              <a:solidFill>
                <a:srgbClr val="002060"/>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Sheet1!$P$9:$W$9</c:f>
              <c:strCache>
                <c:ptCount val="8"/>
                <c:pt idx="0">
                  <c:v>Radio</c:v>
                </c:pt>
                <c:pt idx="1">
                  <c:v>Newspapers</c:v>
                </c:pt>
                <c:pt idx="2">
                  <c:v>Magazines</c:v>
                </c:pt>
                <c:pt idx="3">
                  <c:v>Books &amp; Brochures</c:v>
                </c:pt>
                <c:pt idx="4">
                  <c:v>Family, friends, co-workers</c:v>
                </c:pt>
                <c:pt idx="5">
                  <c:v>Television</c:v>
                </c:pt>
                <c:pt idx="6">
                  <c:v>Internet</c:v>
                </c:pt>
                <c:pt idx="7">
                  <c:v>Health Professional</c:v>
                </c:pt>
              </c:strCache>
            </c:strRef>
          </c:cat>
          <c:val>
            <c:numRef>
              <c:f>Sheet1!$P$11:$W$11</c:f>
              <c:numCache>
                <c:formatCode>General</c:formatCode>
                <c:ptCount val="8"/>
                <c:pt idx="0">
                  <c:v>0.27</c:v>
                </c:pt>
                <c:pt idx="1">
                  <c:v>0.33</c:v>
                </c:pt>
                <c:pt idx="2">
                  <c:v>0.4</c:v>
                </c:pt>
                <c:pt idx="3">
                  <c:v>0.42</c:v>
                </c:pt>
                <c:pt idx="4">
                  <c:v>0.46</c:v>
                </c:pt>
                <c:pt idx="5">
                  <c:v>0.39</c:v>
                </c:pt>
                <c:pt idx="6">
                  <c:v>0.28000000000000003</c:v>
                </c:pt>
                <c:pt idx="7">
                  <c:v>0.34</c:v>
                </c:pt>
              </c:numCache>
            </c:numRef>
          </c:val>
          <c:extLst>
            <c:ext xmlns:c16="http://schemas.microsoft.com/office/drawing/2014/chart" uri="{C3380CC4-5D6E-409C-BE32-E72D297353CC}">
              <c16:uniqueId val="{00000001-8792-4A52-9D08-0BE5D758B4EF}"/>
            </c:ext>
          </c:extLst>
        </c:ser>
        <c:ser>
          <c:idx val="2"/>
          <c:order val="2"/>
          <c:tx>
            <c:strRef>
              <c:f>Sheet1!$O$12</c:f>
              <c:strCache>
                <c:ptCount val="1"/>
                <c:pt idx="0">
                  <c:v>A little</c:v>
                </c:pt>
              </c:strCache>
            </c:strRef>
          </c:tx>
          <c:spPr>
            <a:solidFill>
              <a:srgbClr val="4472C4">
                <a:lumMod val="40000"/>
                <a:lumOff val="60000"/>
              </a:srgbClr>
            </a:solidFill>
            <a:ln>
              <a:solidFill>
                <a:srgbClr val="002060"/>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Sheet1!$P$9:$W$9</c:f>
              <c:strCache>
                <c:ptCount val="8"/>
                <c:pt idx="0">
                  <c:v>Radio</c:v>
                </c:pt>
                <c:pt idx="1">
                  <c:v>Newspapers</c:v>
                </c:pt>
                <c:pt idx="2">
                  <c:v>Magazines</c:v>
                </c:pt>
                <c:pt idx="3">
                  <c:v>Books &amp; Brochures</c:v>
                </c:pt>
                <c:pt idx="4">
                  <c:v>Family, friends, co-workers</c:v>
                </c:pt>
                <c:pt idx="5">
                  <c:v>Television</c:v>
                </c:pt>
                <c:pt idx="6">
                  <c:v>Internet</c:v>
                </c:pt>
                <c:pt idx="7">
                  <c:v>Health Professional</c:v>
                </c:pt>
              </c:strCache>
            </c:strRef>
          </c:cat>
          <c:val>
            <c:numRef>
              <c:f>Sheet1!$P$12:$W$12</c:f>
              <c:numCache>
                <c:formatCode>General</c:formatCode>
                <c:ptCount val="8"/>
                <c:pt idx="0">
                  <c:v>0.26</c:v>
                </c:pt>
                <c:pt idx="1">
                  <c:v>0.27</c:v>
                </c:pt>
                <c:pt idx="2">
                  <c:v>0.28000000000000003</c:v>
                </c:pt>
                <c:pt idx="3">
                  <c:v>0.25</c:v>
                </c:pt>
                <c:pt idx="4">
                  <c:v>0.25</c:v>
                </c:pt>
                <c:pt idx="5">
                  <c:v>0.2</c:v>
                </c:pt>
                <c:pt idx="6">
                  <c:v>0.13</c:v>
                </c:pt>
                <c:pt idx="7">
                  <c:v>0.1</c:v>
                </c:pt>
              </c:numCache>
            </c:numRef>
          </c:val>
          <c:extLst>
            <c:ext xmlns:c16="http://schemas.microsoft.com/office/drawing/2014/chart" uri="{C3380CC4-5D6E-409C-BE32-E72D297353CC}">
              <c16:uniqueId val="{00000002-8792-4A52-9D08-0BE5D758B4EF}"/>
            </c:ext>
          </c:extLst>
        </c:ser>
        <c:ser>
          <c:idx val="3"/>
          <c:order val="3"/>
          <c:tx>
            <c:strRef>
              <c:f>Sheet1!$O$13</c:f>
              <c:strCache>
                <c:ptCount val="1"/>
                <c:pt idx="0">
                  <c:v>None</c:v>
                </c:pt>
              </c:strCache>
            </c:strRef>
          </c:tx>
          <c:spPr>
            <a:solidFill>
              <a:sysClr val="window" lastClr="FFFFFF"/>
            </a:solidFill>
            <a:ln>
              <a:solidFill>
                <a:srgbClr val="002060"/>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Sheet1!$P$9:$W$9</c:f>
              <c:strCache>
                <c:ptCount val="8"/>
                <c:pt idx="0">
                  <c:v>Radio</c:v>
                </c:pt>
                <c:pt idx="1">
                  <c:v>Newspapers</c:v>
                </c:pt>
                <c:pt idx="2">
                  <c:v>Magazines</c:v>
                </c:pt>
                <c:pt idx="3">
                  <c:v>Books &amp; Brochures</c:v>
                </c:pt>
                <c:pt idx="4">
                  <c:v>Family, friends, co-workers</c:v>
                </c:pt>
                <c:pt idx="5">
                  <c:v>Television</c:v>
                </c:pt>
                <c:pt idx="6">
                  <c:v>Internet</c:v>
                </c:pt>
                <c:pt idx="7">
                  <c:v>Health Professional</c:v>
                </c:pt>
              </c:strCache>
            </c:strRef>
          </c:cat>
          <c:val>
            <c:numRef>
              <c:f>Sheet1!$P$13:$W$13</c:f>
              <c:numCache>
                <c:formatCode>General</c:formatCode>
                <c:ptCount val="8"/>
                <c:pt idx="0">
                  <c:v>0.38</c:v>
                </c:pt>
                <c:pt idx="1">
                  <c:v>0.31</c:v>
                </c:pt>
                <c:pt idx="2">
                  <c:v>0.23</c:v>
                </c:pt>
                <c:pt idx="3">
                  <c:v>0.18</c:v>
                </c:pt>
                <c:pt idx="4">
                  <c:v>0.09</c:v>
                </c:pt>
                <c:pt idx="5">
                  <c:v>0.1</c:v>
                </c:pt>
                <c:pt idx="6">
                  <c:v>0.27</c:v>
                </c:pt>
                <c:pt idx="7">
                  <c:v>0.05</c:v>
                </c:pt>
              </c:numCache>
            </c:numRef>
          </c:val>
          <c:extLst>
            <c:ext xmlns:c16="http://schemas.microsoft.com/office/drawing/2014/chart" uri="{C3380CC4-5D6E-409C-BE32-E72D297353CC}">
              <c16:uniqueId val="{00000003-8792-4A52-9D08-0BE5D758B4EF}"/>
            </c:ext>
          </c:extLst>
        </c:ser>
        <c:dLbls>
          <c:dLblPos val="ctr"/>
          <c:showLegendKey val="0"/>
          <c:showVal val="1"/>
          <c:showCatName val="0"/>
          <c:showSerName val="0"/>
          <c:showPercent val="0"/>
          <c:showBubbleSize val="0"/>
        </c:dLbls>
        <c:gapWidth val="109"/>
        <c:overlap val="100"/>
        <c:axId val="280083528"/>
        <c:axId val="280083920"/>
      </c:barChart>
      <c:catAx>
        <c:axId val="280083528"/>
        <c:scaling>
          <c:orientation val="minMax"/>
        </c:scaling>
        <c:delete val="0"/>
        <c:axPos val="l"/>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80083920"/>
        <c:crosses val="autoZero"/>
        <c:auto val="1"/>
        <c:lblAlgn val="ctr"/>
        <c:lblOffset val="100"/>
        <c:noMultiLvlLbl val="0"/>
      </c:catAx>
      <c:valAx>
        <c:axId val="28008392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80083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dirty="0"/>
          </a:p>
          <a:p>
            <a:pPr>
              <a:defRPr/>
            </a:pPr>
            <a:endParaRPr lang="en-US" dirty="0"/>
          </a:p>
        </c:rich>
      </c:tx>
      <c:layout>
        <c:manualLayout>
          <c:xMode val="edge"/>
          <c:yMode val="edge"/>
          <c:x val="0.4307074802334997"/>
          <c:y val="2.284129232897421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all!$F$12</c:f>
              <c:strCache>
                <c:ptCount val="1"/>
                <c:pt idx="0">
                  <c:v>"A lot" or "Some"</c:v>
                </c:pt>
              </c:strCache>
            </c:strRef>
          </c:tx>
          <c:spPr>
            <a:solidFill>
              <a:schemeClr val="accent5">
                <a:lumMod val="50000"/>
              </a:schemeClr>
            </a:solidFill>
            <a:ln>
              <a:solidFill>
                <a:srgbClr val="00206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all!$E$13:$E$20</c:f>
              <c:strCache>
                <c:ptCount val="8"/>
                <c:pt idx="0">
                  <c:v>Internet
(4)</c:v>
                </c:pt>
                <c:pt idx="1">
                  <c:v>Radio
(4)</c:v>
                </c:pt>
                <c:pt idx="2">
                  <c:v>Newspapers
(4)</c:v>
                </c:pt>
                <c:pt idx="3">
                  <c:v>Magazines
(3)</c:v>
                </c:pt>
                <c:pt idx="4">
                  <c:v>Books / Brochures
(3)</c:v>
                </c:pt>
                <c:pt idx="5">
                  <c:v>Family / Friends
(2)</c:v>
                </c:pt>
                <c:pt idx="6">
                  <c:v>Television
(1)</c:v>
                </c:pt>
                <c:pt idx="7">
                  <c:v>Health Professionals
(1)</c:v>
                </c:pt>
              </c:strCache>
            </c:strRef>
          </c:cat>
          <c:val>
            <c:numRef>
              <c:f>all!$F$13:$F$20</c:f>
              <c:numCache>
                <c:formatCode>General</c:formatCode>
                <c:ptCount val="8"/>
                <c:pt idx="0">
                  <c:v>35</c:v>
                </c:pt>
                <c:pt idx="1">
                  <c:v>38</c:v>
                </c:pt>
                <c:pt idx="2">
                  <c:v>41</c:v>
                </c:pt>
                <c:pt idx="3">
                  <c:v>43</c:v>
                </c:pt>
                <c:pt idx="4">
                  <c:v>49</c:v>
                </c:pt>
                <c:pt idx="5">
                  <c:v>67</c:v>
                </c:pt>
                <c:pt idx="6">
                  <c:v>76</c:v>
                </c:pt>
                <c:pt idx="7">
                  <c:v>80</c:v>
                </c:pt>
              </c:numCache>
            </c:numRef>
          </c:val>
          <c:extLst>
            <c:ext xmlns:c16="http://schemas.microsoft.com/office/drawing/2014/chart" uri="{C3380CC4-5D6E-409C-BE32-E72D297353CC}">
              <c16:uniqueId val="{00000000-6D4E-4392-9425-BB4D384BE2F9}"/>
            </c:ext>
          </c:extLst>
        </c:ser>
        <c:ser>
          <c:idx val="1"/>
          <c:order val="1"/>
          <c:tx>
            <c:strRef>
              <c:f>all!$G$12</c:f>
              <c:strCache>
                <c:ptCount val="1"/>
                <c:pt idx="0">
                  <c:v>"Little" or "None"</c:v>
                </c:pt>
              </c:strCache>
            </c:strRef>
          </c:tx>
          <c:spPr>
            <a:solidFill>
              <a:schemeClr val="accent5">
                <a:lumMod val="20000"/>
                <a:lumOff val="80000"/>
              </a:schemeClr>
            </a:solidFill>
            <a:ln>
              <a:solidFill>
                <a:srgbClr val="00206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all!$E$13:$E$20</c:f>
              <c:strCache>
                <c:ptCount val="8"/>
                <c:pt idx="0">
                  <c:v>Internet
(4)</c:v>
                </c:pt>
                <c:pt idx="1">
                  <c:v>Radio
(4)</c:v>
                </c:pt>
                <c:pt idx="2">
                  <c:v>Newspapers
(4)</c:v>
                </c:pt>
                <c:pt idx="3">
                  <c:v>Magazines
(3)</c:v>
                </c:pt>
                <c:pt idx="4">
                  <c:v>Books / Brochures
(3)</c:v>
                </c:pt>
                <c:pt idx="5">
                  <c:v>Family / Friends
(2)</c:v>
                </c:pt>
                <c:pt idx="6">
                  <c:v>Television
(1)</c:v>
                </c:pt>
                <c:pt idx="7">
                  <c:v>Health Professionals
(1)</c:v>
                </c:pt>
              </c:strCache>
            </c:strRef>
          </c:cat>
          <c:val>
            <c:numRef>
              <c:f>all!$G$13:$G$20</c:f>
              <c:numCache>
                <c:formatCode>General</c:formatCode>
                <c:ptCount val="8"/>
                <c:pt idx="0">
                  <c:v>65</c:v>
                </c:pt>
                <c:pt idx="1">
                  <c:v>62</c:v>
                </c:pt>
                <c:pt idx="2">
                  <c:v>59</c:v>
                </c:pt>
                <c:pt idx="3">
                  <c:v>57</c:v>
                </c:pt>
                <c:pt idx="4">
                  <c:v>51</c:v>
                </c:pt>
                <c:pt idx="5">
                  <c:v>33</c:v>
                </c:pt>
                <c:pt idx="6">
                  <c:v>24</c:v>
                </c:pt>
                <c:pt idx="7">
                  <c:v>20</c:v>
                </c:pt>
              </c:numCache>
            </c:numRef>
          </c:val>
          <c:extLst>
            <c:ext xmlns:c16="http://schemas.microsoft.com/office/drawing/2014/chart" uri="{C3380CC4-5D6E-409C-BE32-E72D297353CC}">
              <c16:uniqueId val="{00000001-6D4E-4392-9425-BB4D384BE2F9}"/>
            </c:ext>
          </c:extLst>
        </c:ser>
        <c:dLbls>
          <c:showLegendKey val="0"/>
          <c:showVal val="0"/>
          <c:showCatName val="0"/>
          <c:showSerName val="0"/>
          <c:showPercent val="0"/>
          <c:showBubbleSize val="0"/>
        </c:dLbls>
        <c:gapWidth val="150"/>
        <c:overlap val="100"/>
        <c:axId val="339406064"/>
        <c:axId val="339406456"/>
      </c:barChart>
      <c:catAx>
        <c:axId val="339406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39406456"/>
        <c:crosses val="autoZero"/>
        <c:auto val="1"/>
        <c:lblAlgn val="ctr"/>
        <c:lblOffset val="100"/>
        <c:noMultiLvlLbl val="0"/>
      </c:catAx>
      <c:valAx>
        <c:axId val="3394064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940606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sz="1800" b="0" i="0" baseline="0" dirty="0">
              <a:effectLst/>
            </a:endParaRPr>
          </a:p>
          <a:p>
            <a:pPr>
              <a:defRPr sz="2800"/>
            </a:pPr>
            <a:endParaRPr lang="en-US" sz="1800" b="0" i="0" baseline="0" dirty="0">
              <a:effectLst/>
            </a:endParaRP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all!$F$22</c:f>
              <c:strCache>
                <c:ptCount val="1"/>
                <c:pt idx="0">
                  <c:v>"A lot" or "Some"</c:v>
                </c:pt>
              </c:strCache>
            </c:strRef>
          </c:tx>
          <c:spPr>
            <a:solidFill>
              <a:schemeClr val="accent5">
                <a:lumMod val="50000"/>
              </a:schemeClr>
            </a:solidFill>
            <a:ln>
              <a:solidFill>
                <a:srgbClr val="00206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all!$E$23:$E$30</c:f>
              <c:strCache>
                <c:ptCount val="8"/>
                <c:pt idx="0">
                  <c:v>Radio
(5)</c:v>
                </c:pt>
                <c:pt idx="1">
                  <c:v>Newspapers
(5)</c:v>
                </c:pt>
                <c:pt idx="2">
                  <c:v>Magazines
(4)</c:v>
                </c:pt>
                <c:pt idx="3">
                  <c:v>Internet
(3)</c:v>
                </c:pt>
                <c:pt idx="4">
                  <c:v>Books / Brochures
(3)</c:v>
                </c:pt>
                <c:pt idx="5">
                  <c:v>Family / Friends
(2)</c:v>
                </c:pt>
                <c:pt idx="6">
                  <c:v>Television
(2)</c:v>
                </c:pt>
                <c:pt idx="7">
                  <c:v>Health Professionals
(1)</c:v>
                </c:pt>
              </c:strCache>
            </c:strRef>
          </c:cat>
          <c:val>
            <c:numRef>
              <c:f>all!$F$23:$F$30</c:f>
              <c:numCache>
                <c:formatCode>General</c:formatCode>
                <c:ptCount val="8"/>
                <c:pt idx="0">
                  <c:v>38</c:v>
                </c:pt>
                <c:pt idx="1">
                  <c:v>42</c:v>
                </c:pt>
                <c:pt idx="2">
                  <c:v>50</c:v>
                </c:pt>
                <c:pt idx="3">
                  <c:v>58</c:v>
                </c:pt>
                <c:pt idx="4">
                  <c:v>59</c:v>
                </c:pt>
                <c:pt idx="5">
                  <c:v>68</c:v>
                </c:pt>
                <c:pt idx="6">
                  <c:v>74</c:v>
                </c:pt>
                <c:pt idx="7">
                  <c:v>86</c:v>
                </c:pt>
              </c:numCache>
            </c:numRef>
          </c:val>
          <c:extLst>
            <c:ext xmlns:c16="http://schemas.microsoft.com/office/drawing/2014/chart" uri="{C3380CC4-5D6E-409C-BE32-E72D297353CC}">
              <c16:uniqueId val="{00000000-27BF-4256-9460-3C977E13167C}"/>
            </c:ext>
          </c:extLst>
        </c:ser>
        <c:ser>
          <c:idx val="1"/>
          <c:order val="1"/>
          <c:tx>
            <c:strRef>
              <c:f>all!$G$22</c:f>
              <c:strCache>
                <c:ptCount val="1"/>
                <c:pt idx="0">
                  <c:v>"Little" or "None"</c:v>
                </c:pt>
              </c:strCache>
            </c:strRef>
          </c:tx>
          <c:spPr>
            <a:solidFill>
              <a:schemeClr val="accent5">
                <a:lumMod val="20000"/>
                <a:lumOff val="80000"/>
              </a:schemeClr>
            </a:solidFill>
            <a:ln>
              <a:solidFill>
                <a:srgbClr val="00206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all!$E$23:$E$30</c:f>
              <c:strCache>
                <c:ptCount val="8"/>
                <c:pt idx="0">
                  <c:v>Radio
(5)</c:v>
                </c:pt>
                <c:pt idx="1">
                  <c:v>Newspapers
(5)</c:v>
                </c:pt>
                <c:pt idx="2">
                  <c:v>Magazines
(4)</c:v>
                </c:pt>
                <c:pt idx="3">
                  <c:v>Internet
(3)</c:v>
                </c:pt>
                <c:pt idx="4">
                  <c:v>Books / Brochures
(3)</c:v>
                </c:pt>
                <c:pt idx="5">
                  <c:v>Family / Friends
(2)</c:v>
                </c:pt>
                <c:pt idx="6">
                  <c:v>Television
(2)</c:v>
                </c:pt>
                <c:pt idx="7">
                  <c:v>Health Professionals
(1)</c:v>
                </c:pt>
              </c:strCache>
            </c:strRef>
          </c:cat>
          <c:val>
            <c:numRef>
              <c:f>all!$G$23:$G$30</c:f>
              <c:numCache>
                <c:formatCode>General</c:formatCode>
                <c:ptCount val="8"/>
                <c:pt idx="0">
                  <c:v>62</c:v>
                </c:pt>
                <c:pt idx="1">
                  <c:v>58</c:v>
                </c:pt>
                <c:pt idx="2">
                  <c:v>50</c:v>
                </c:pt>
                <c:pt idx="3">
                  <c:v>42</c:v>
                </c:pt>
                <c:pt idx="4">
                  <c:v>41</c:v>
                </c:pt>
                <c:pt idx="5">
                  <c:v>32</c:v>
                </c:pt>
                <c:pt idx="6">
                  <c:v>26</c:v>
                </c:pt>
                <c:pt idx="7">
                  <c:v>14</c:v>
                </c:pt>
              </c:numCache>
            </c:numRef>
          </c:val>
          <c:extLst>
            <c:ext xmlns:c16="http://schemas.microsoft.com/office/drawing/2014/chart" uri="{C3380CC4-5D6E-409C-BE32-E72D297353CC}">
              <c16:uniqueId val="{00000001-27BF-4256-9460-3C977E13167C}"/>
            </c:ext>
          </c:extLst>
        </c:ser>
        <c:dLbls>
          <c:showLegendKey val="0"/>
          <c:showVal val="0"/>
          <c:showCatName val="0"/>
          <c:showSerName val="0"/>
          <c:showPercent val="0"/>
          <c:showBubbleSize val="0"/>
        </c:dLbls>
        <c:gapWidth val="150"/>
        <c:overlap val="100"/>
        <c:axId val="339407240"/>
        <c:axId val="339407632"/>
      </c:barChart>
      <c:catAx>
        <c:axId val="339407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39407632"/>
        <c:crosses val="autoZero"/>
        <c:auto val="1"/>
        <c:lblAlgn val="ctr"/>
        <c:lblOffset val="100"/>
        <c:noMultiLvlLbl val="0"/>
      </c:catAx>
      <c:valAx>
        <c:axId val="3394076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940724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sz="1800" b="0" i="0" baseline="0" dirty="0">
              <a:effectLst/>
            </a:endParaRPr>
          </a:p>
          <a:p>
            <a:pPr>
              <a:defRPr sz="2800"/>
            </a:pPr>
            <a:endParaRPr lang="en-US" sz="1800" b="0" i="0" baseline="0" dirty="0">
              <a:effectLst/>
            </a:endParaRP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all!$F$32</c:f>
              <c:strCache>
                <c:ptCount val="1"/>
                <c:pt idx="0">
                  <c:v>"A lot" or "Some"</c:v>
                </c:pt>
              </c:strCache>
            </c:strRef>
          </c:tx>
          <c:spPr>
            <a:solidFill>
              <a:schemeClr val="accent5">
                <a:lumMod val="50000"/>
              </a:schemeClr>
            </a:solidFill>
            <a:ln>
              <a:solidFill>
                <a:srgbClr val="00206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all!$E$33:$E$40</c:f>
              <c:strCache>
                <c:ptCount val="8"/>
                <c:pt idx="0">
                  <c:v>Radio
(6)</c:v>
                </c:pt>
                <c:pt idx="1">
                  <c:v>Newspapers
(5)</c:v>
                </c:pt>
                <c:pt idx="2">
                  <c:v>Magazines
(4)</c:v>
                </c:pt>
                <c:pt idx="3">
                  <c:v>Books / Brochures
(3)</c:v>
                </c:pt>
                <c:pt idx="4">
                  <c:v>Television
(3)</c:v>
                </c:pt>
                <c:pt idx="5">
                  <c:v>Family / Friends
(3)</c:v>
                </c:pt>
                <c:pt idx="6">
                  <c:v>Internet
(2)</c:v>
                </c:pt>
                <c:pt idx="7">
                  <c:v>Health Professionals
(1)</c:v>
                </c:pt>
              </c:strCache>
            </c:strRef>
          </c:cat>
          <c:val>
            <c:numRef>
              <c:f>all!$F$33:$F$40</c:f>
              <c:numCache>
                <c:formatCode>General</c:formatCode>
                <c:ptCount val="8"/>
                <c:pt idx="0">
                  <c:v>33</c:v>
                </c:pt>
                <c:pt idx="1">
                  <c:v>42</c:v>
                </c:pt>
                <c:pt idx="2">
                  <c:v>51</c:v>
                </c:pt>
                <c:pt idx="3">
                  <c:v>62</c:v>
                </c:pt>
                <c:pt idx="4">
                  <c:v>63</c:v>
                </c:pt>
                <c:pt idx="5">
                  <c:v>66</c:v>
                </c:pt>
                <c:pt idx="6">
                  <c:v>77</c:v>
                </c:pt>
                <c:pt idx="7">
                  <c:v>88</c:v>
                </c:pt>
              </c:numCache>
            </c:numRef>
          </c:val>
          <c:extLst>
            <c:ext xmlns:c16="http://schemas.microsoft.com/office/drawing/2014/chart" uri="{C3380CC4-5D6E-409C-BE32-E72D297353CC}">
              <c16:uniqueId val="{00000000-5FB6-4F71-945B-4D6AF1FA76FA}"/>
            </c:ext>
          </c:extLst>
        </c:ser>
        <c:ser>
          <c:idx val="1"/>
          <c:order val="1"/>
          <c:tx>
            <c:strRef>
              <c:f>all!$G$32</c:f>
              <c:strCache>
                <c:ptCount val="1"/>
                <c:pt idx="0">
                  <c:v>"Little" or "None"</c:v>
                </c:pt>
              </c:strCache>
            </c:strRef>
          </c:tx>
          <c:spPr>
            <a:solidFill>
              <a:schemeClr val="accent5">
                <a:lumMod val="20000"/>
                <a:lumOff val="80000"/>
              </a:schemeClr>
            </a:solidFill>
            <a:ln>
              <a:solidFill>
                <a:srgbClr val="00206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all!$E$33:$E$40</c:f>
              <c:strCache>
                <c:ptCount val="8"/>
                <c:pt idx="0">
                  <c:v>Radio
(6)</c:v>
                </c:pt>
                <c:pt idx="1">
                  <c:v>Newspapers
(5)</c:v>
                </c:pt>
                <c:pt idx="2">
                  <c:v>Magazines
(4)</c:v>
                </c:pt>
                <c:pt idx="3">
                  <c:v>Books / Brochures
(3)</c:v>
                </c:pt>
                <c:pt idx="4">
                  <c:v>Television
(3)</c:v>
                </c:pt>
                <c:pt idx="5">
                  <c:v>Family / Friends
(3)</c:v>
                </c:pt>
                <c:pt idx="6">
                  <c:v>Internet
(2)</c:v>
                </c:pt>
                <c:pt idx="7">
                  <c:v>Health Professionals
(1)</c:v>
                </c:pt>
              </c:strCache>
            </c:strRef>
          </c:cat>
          <c:val>
            <c:numRef>
              <c:f>all!$G$33:$G$40</c:f>
              <c:numCache>
                <c:formatCode>General</c:formatCode>
                <c:ptCount val="8"/>
                <c:pt idx="0">
                  <c:v>67</c:v>
                </c:pt>
                <c:pt idx="1">
                  <c:v>58</c:v>
                </c:pt>
                <c:pt idx="2">
                  <c:v>49</c:v>
                </c:pt>
                <c:pt idx="3">
                  <c:v>38</c:v>
                </c:pt>
                <c:pt idx="4">
                  <c:v>37</c:v>
                </c:pt>
                <c:pt idx="5">
                  <c:v>34</c:v>
                </c:pt>
                <c:pt idx="6">
                  <c:v>23</c:v>
                </c:pt>
                <c:pt idx="7">
                  <c:v>12</c:v>
                </c:pt>
              </c:numCache>
            </c:numRef>
          </c:val>
          <c:extLst>
            <c:ext xmlns:c16="http://schemas.microsoft.com/office/drawing/2014/chart" uri="{C3380CC4-5D6E-409C-BE32-E72D297353CC}">
              <c16:uniqueId val="{00000001-5FB6-4F71-945B-4D6AF1FA76FA}"/>
            </c:ext>
          </c:extLst>
        </c:ser>
        <c:dLbls>
          <c:showLegendKey val="0"/>
          <c:showVal val="0"/>
          <c:showCatName val="0"/>
          <c:showSerName val="0"/>
          <c:showPercent val="0"/>
          <c:showBubbleSize val="0"/>
        </c:dLbls>
        <c:gapWidth val="150"/>
        <c:overlap val="100"/>
        <c:axId val="339404104"/>
        <c:axId val="339404888"/>
      </c:barChart>
      <c:catAx>
        <c:axId val="339404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39404888"/>
        <c:crosses val="autoZero"/>
        <c:auto val="1"/>
        <c:lblAlgn val="ctr"/>
        <c:lblOffset val="100"/>
        <c:noMultiLvlLbl val="0"/>
      </c:catAx>
      <c:valAx>
        <c:axId val="3394048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940410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1184227623170402"/>
          <c:y val="5.39132217847769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racethn_4cat!$E$2</c:f>
              <c:strCache>
                <c:ptCount val="1"/>
                <c:pt idx="0">
                  <c:v>Problem Solving</c:v>
                </c:pt>
              </c:strCache>
            </c:strRef>
          </c:tx>
          <c:spPr>
            <a:solidFill>
              <a:schemeClr val="accent1"/>
            </a:solidFill>
            <a:ln>
              <a:solidFill>
                <a:srgbClr val="410D4B"/>
              </a:solidFill>
            </a:ln>
            <a:effectLst/>
          </c:spPr>
          <c:invertIfNegative val="0"/>
          <c:dPt>
            <c:idx val="0"/>
            <c:invertIfNegative val="0"/>
            <c:bubble3D val="0"/>
            <c:spPr>
              <a:solidFill>
                <a:srgbClr val="410D4B"/>
              </a:solidFill>
              <a:ln>
                <a:solidFill>
                  <a:srgbClr val="410D4B"/>
                </a:solidFill>
              </a:ln>
              <a:effectLst/>
            </c:spPr>
            <c:extLst>
              <c:ext xmlns:c16="http://schemas.microsoft.com/office/drawing/2014/chart" uri="{C3380CC4-5D6E-409C-BE32-E72D297353CC}">
                <c16:uniqueId val="{00000001-04E9-4B59-8E8E-27E61C10CF5B}"/>
              </c:ext>
            </c:extLst>
          </c:dPt>
          <c:dPt>
            <c:idx val="1"/>
            <c:invertIfNegative val="0"/>
            <c:bubble3D val="0"/>
            <c:spPr>
              <a:solidFill>
                <a:srgbClr val="7F1993"/>
              </a:solidFill>
              <a:ln>
                <a:solidFill>
                  <a:srgbClr val="410D4B"/>
                </a:solidFill>
              </a:ln>
              <a:effectLst/>
            </c:spPr>
            <c:extLst>
              <c:ext xmlns:c16="http://schemas.microsoft.com/office/drawing/2014/chart" uri="{C3380CC4-5D6E-409C-BE32-E72D297353CC}">
                <c16:uniqueId val="{00000003-04E9-4B59-8E8E-27E61C10CF5B}"/>
              </c:ext>
            </c:extLst>
          </c:dPt>
          <c:dPt>
            <c:idx val="2"/>
            <c:invertIfNegative val="0"/>
            <c:bubble3D val="0"/>
            <c:spPr>
              <a:solidFill>
                <a:srgbClr val="D26CE6"/>
              </a:solidFill>
              <a:ln>
                <a:solidFill>
                  <a:srgbClr val="410D4B"/>
                </a:solidFill>
              </a:ln>
              <a:effectLst/>
            </c:spPr>
            <c:extLst>
              <c:ext xmlns:c16="http://schemas.microsoft.com/office/drawing/2014/chart" uri="{C3380CC4-5D6E-409C-BE32-E72D297353CC}">
                <c16:uniqueId val="{00000005-04E9-4B59-8E8E-27E61C10CF5B}"/>
              </c:ext>
            </c:extLst>
          </c:dPt>
          <c:dPt>
            <c:idx val="3"/>
            <c:invertIfNegative val="0"/>
            <c:bubble3D val="0"/>
            <c:spPr>
              <a:solidFill>
                <a:srgbClr val="EDC3F5"/>
              </a:solidFill>
              <a:ln>
                <a:solidFill>
                  <a:srgbClr val="410D4B"/>
                </a:solidFill>
              </a:ln>
              <a:effectLst/>
            </c:spPr>
            <c:extLst>
              <c:ext xmlns:c16="http://schemas.microsoft.com/office/drawing/2014/chart" uri="{C3380CC4-5D6E-409C-BE32-E72D297353CC}">
                <c16:uniqueId val="{00000007-04E9-4B59-8E8E-27E61C10CF5B}"/>
              </c:ext>
            </c:extLst>
          </c:dPt>
          <c:dPt>
            <c:idx val="4"/>
            <c:invertIfNegative val="0"/>
            <c:bubble3D val="0"/>
            <c:spPr>
              <a:solidFill>
                <a:schemeClr val="bg1"/>
              </a:solidFill>
              <a:ln>
                <a:solidFill>
                  <a:srgbClr val="410D4B"/>
                </a:solidFill>
              </a:ln>
              <a:effectLst/>
            </c:spPr>
            <c:extLst>
              <c:ext xmlns:c16="http://schemas.microsoft.com/office/drawing/2014/chart" uri="{C3380CC4-5D6E-409C-BE32-E72D297353CC}">
                <c16:uniqueId val="{00000009-04E9-4B59-8E8E-27E61C10CF5B}"/>
              </c:ext>
            </c:extLst>
          </c:dPt>
          <c:dLbls>
            <c:dLbl>
              <c:idx val="1"/>
              <c:tx>
                <c:rich>
                  <a:bodyPr/>
                  <a:lstStyle/>
                  <a:p>
                    <a:fld id="{9D6CBB82-8AF3-4A33-914C-02D5BBC3F487}"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4E9-4B59-8E8E-27E61C10CF5B}"/>
                </c:ext>
              </c:extLst>
            </c:dLbl>
            <c:dLbl>
              <c:idx val="2"/>
              <c:tx>
                <c:rich>
                  <a:bodyPr/>
                  <a:lstStyle/>
                  <a:p>
                    <a:fld id="{E51ABE7B-9410-48CC-AA52-E6348D68D717}"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4E9-4B59-8E8E-27E61C10CF5B}"/>
                </c:ext>
              </c:extLst>
            </c:dLbl>
            <c:dLbl>
              <c:idx val="3"/>
              <c:tx>
                <c:rich>
                  <a:bodyPr/>
                  <a:lstStyle/>
                  <a:p>
                    <a:fld id="{2A354D92-53CF-4DC7-AEA1-2C3A796E9329}"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04E9-4B59-8E8E-27E61C10CF5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racethn_4cat!$K$3:$K$6</c:f>
              <c:strCache>
                <c:ptCount val="4"/>
                <c:pt idx="0">
                  <c:v>White
(82%)</c:v>
                </c:pt>
                <c:pt idx="1">
                  <c:v>Black
(8%)</c:v>
                </c:pt>
                <c:pt idx="2">
                  <c:v>Hispanic
(5%)</c:v>
                </c:pt>
                <c:pt idx="3">
                  <c:v>Other
(5%)</c:v>
                </c:pt>
              </c:strCache>
            </c:strRef>
          </c:cat>
          <c:val>
            <c:numRef>
              <c:f>racethn_4cat!$E$3:$E$6</c:f>
              <c:numCache>
                <c:formatCode>General</c:formatCode>
                <c:ptCount val="4"/>
                <c:pt idx="0">
                  <c:v>262.62157853411509</c:v>
                </c:pt>
                <c:pt idx="1">
                  <c:v>226.61016145877511</c:v>
                </c:pt>
                <c:pt idx="2">
                  <c:v>233.28396135519552</c:v>
                </c:pt>
                <c:pt idx="3">
                  <c:v>248.52171738684694</c:v>
                </c:pt>
              </c:numCache>
            </c:numRef>
          </c:val>
          <c:extLst>
            <c:ext xmlns:c16="http://schemas.microsoft.com/office/drawing/2014/chart" uri="{C3380CC4-5D6E-409C-BE32-E72D297353CC}">
              <c16:uniqueId val="{0000000A-04E9-4B59-8E8E-27E61C10CF5B}"/>
            </c:ext>
          </c:extLst>
        </c:ser>
        <c:dLbls>
          <c:dLblPos val="outEnd"/>
          <c:showLegendKey val="0"/>
          <c:showVal val="1"/>
          <c:showCatName val="0"/>
          <c:showSerName val="0"/>
          <c:showPercent val="0"/>
          <c:showBubbleSize val="0"/>
        </c:dLbls>
        <c:gapWidth val="79"/>
        <c:overlap val="3"/>
        <c:axId val="273557904"/>
        <c:axId val="273558296"/>
      </c:barChart>
      <c:catAx>
        <c:axId val="273557904"/>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3558296"/>
        <c:crosses val="autoZero"/>
        <c:auto val="1"/>
        <c:lblAlgn val="ctr"/>
        <c:lblOffset val="100"/>
        <c:noMultiLvlLbl val="0"/>
      </c:catAx>
      <c:valAx>
        <c:axId val="273558296"/>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3557904"/>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40401372100722266"/>
          <c:y val="4.7269520997375331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gender_r!$C$2</c:f>
              <c:strCache>
                <c:ptCount val="1"/>
                <c:pt idx="0">
                  <c:v>Literacy</c:v>
                </c:pt>
              </c:strCache>
            </c:strRef>
          </c:tx>
          <c:spPr>
            <a:solidFill>
              <a:schemeClr val="accent1"/>
            </a:solidFill>
            <a:ln>
              <a:noFill/>
            </a:ln>
            <a:effectLst/>
          </c:spPr>
          <c:invertIfNegative val="0"/>
          <c:dPt>
            <c:idx val="0"/>
            <c:invertIfNegative val="0"/>
            <c:bubble3D val="0"/>
            <c:spPr>
              <a:solidFill>
                <a:srgbClr val="002060"/>
              </a:solidFill>
              <a:ln>
                <a:solidFill>
                  <a:schemeClr val="accent5">
                    <a:lumMod val="50000"/>
                  </a:schemeClr>
                </a:solidFill>
              </a:ln>
              <a:effectLst/>
            </c:spPr>
            <c:extLst>
              <c:ext xmlns:c16="http://schemas.microsoft.com/office/drawing/2014/chart" uri="{C3380CC4-5D6E-409C-BE32-E72D297353CC}">
                <c16:uniqueId val="{00000001-11E5-41F9-B6D3-C333D7D816BD}"/>
              </c:ext>
            </c:extLst>
          </c:dPt>
          <c:dPt>
            <c:idx val="1"/>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3-11E5-41F9-B6D3-C333D7D816BD}"/>
              </c:ext>
            </c:extLst>
          </c:dPt>
          <c:dPt>
            <c:idx val="2"/>
            <c:invertIfNegative val="0"/>
            <c:bubble3D val="0"/>
            <c:spPr>
              <a:solidFill>
                <a:schemeClr val="accent5">
                  <a:lumMod val="60000"/>
                  <a:lumOff val="40000"/>
                </a:schemeClr>
              </a:solidFill>
              <a:ln>
                <a:solidFill>
                  <a:schemeClr val="accent5">
                    <a:lumMod val="50000"/>
                  </a:schemeClr>
                </a:solidFill>
              </a:ln>
              <a:effectLst/>
            </c:spPr>
            <c:extLst>
              <c:ext xmlns:c16="http://schemas.microsoft.com/office/drawing/2014/chart" uri="{C3380CC4-5D6E-409C-BE32-E72D297353CC}">
                <c16:uniqueId val="{00000005-11E5-41F9-B6D3-C333D7D816BD}"/>
              </c:ext>
            </c:extLst>
          </c:dPt>
          <c:dPt>
            <c:idx val="3"/>
            <c:invertIfNegative val="0"/>
            <c:bubble3D val="0"/>
            <c:spPr>
              <a:solidFill>
                <a:schemeClr val="accent5">
                  <a:lumMod val="20000"/>
                  <a:lumOff val="80000"/>
                </a:schemeClr>
              </a:solidFill>
              <a:ln>
                <a:solidFill>
                  <a:schemeClr val="accent5">
                    <a:lumMod val="50000"/>
                  </a:schemeClr>
                </a:solidFill>
              </a:ln>
              <a:effectLst/>
            </c:spPr>
            <c:extLst>
              <c:ext xmlns:c16="http://schemas.microsoft.com/office/drawing/2014/chart" uri="{C3380CC4-5D6E-409C-BE32-E72D297353CC}">
                <c16:uniqueId val="{00000007-11E5-41F9-B6D3-C333D7D816BD}"/>
              </c:ext>
            </c:extLst>
          </c:dPt>
          <c:dPt>
            <c:idx val="4"/>
            <c:invertIfNegative val="0"/>
            <c:bubble3D val="0"/>
            <c:spPr>
              <a:solidFill>
                <a:schemeClr val="bg1"/>
              </a:solidFill>
              <a:ln>
                <a:solidFill>
                  <a:schemeClr val="accent5">
                    <a:lumMod val="50000"/>
                  </a:schemeClr>
                </a:solidFill>
              </a:ln>
              <a:effectLst/>
            </c:spPr>
            <c:extLst>
              <c:ext xmlns:c16="http://schemas.microsoft.com/office/drawing/2014/chart" uri="{C3380CC4-5D6E-409C-BE32-E72D297353CC}">
                <c16:uniqueId val="{00000009-11E5-41F9-B6D3-C333D7D816BD}"/>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gender_r!$I$3:$I$4</c:f>
              <c:strCache>
                <c:ptCount val="2"/>
                <c:pt idx="0">
                  <c:v>Male
(47%)</c:v>
                </c:pt>
                <c:pt idx="1">
                  <c:v>Female
(53%)</c:v>
                </c:pt>
              </c:strCache>
            </c:strRef>
          </c:cat>
          <c:val>
            <c:numRef>
              <c:f>gender_r!$C$3:$C$4</c:f>
              <c:numCache>
                <c:formatCode>General</c:formatCode>
                <c:ptCount val="2"/>
                <c:pt idx="0">
                  <c:v>261.04712673008987</c:v>
                </c:pt>
                <c:pt idx="1">
                  <c:v>256.8994591969747</c:v>
                </c:pt>
              </c:numCache>
            </c:numRef>
          </c:val>
          <c:extLst>
            <c:ext xmlns:c16="http://schemas.microsoft.com/office/drawing/2014/chart" uri="{C3380CC4-5D6E-409C-BE32-E72D297353CC}">
              <c16:uniqueId val="{0000000A-11E5-41F9-B6D3-C333D7D816BD}"/>
            </c:ext>
          </c:extLst>
        </c:ser>
        <c:dLbls>
          <c:dLblPos val="outEnd"/>
          <c:showLegendKey val="0"/>
          <c:showVal val="1"/>
          <c:showCatName val="0"/>
          <c:showSerName val="0"/>
          <c:showPercent val="0"/>
          <c:showBubbleSize val="0"/>
        </c:dLbls>
        <c:gapWidth val="79"/>
        <c:overlap val="3"/>
        <c:axId val="273559080"/>
        <c:axId val="274612120"/>
      </c:barChart>
      <c:catAx>
        <c:axId val="273559080"/>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4612120"/>
        <c:crosses val="autoZero"/>
        <c:auto val="1"/>
        <c:lblAlgn val="ctr"/>
        <c:lblOffset val="100"/>
        <c:noMultiLvlLbl val="0"/>
      </c:catAx>
      <c:valAx>
        <c:axId val="274612120"/>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355908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9611808024022643"/>
          <c:y val="5.0741743219597547E-2"/>
        </c:manualLayout>
      </c:layout>
      <c:overlay val="0"/>
      <c:spPr>
        <a:noFill/>
        <a:ln>
          <a:noFill/>
        </a:ln>
        <a:effectLst/>
      </c:spPr>
      <c:txPr>
        <a:bodyPr rot="0" spcFirstLastPara="1" vertOverflow="ellipsis" vert="horz" wrap="square" anchor="ctr" anchorCtr="0"/>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gender_r!$D$2</c:f>
              <c:strCache>
                <c:ptCount val="1"/>
                <c:pt idx="0">
                  <c:v>Numeracy</c:v>
                </c:pt>
              </c:strCache>
            </c:strRef>
          </c:tx>
          <c:spPr>
            <a:solidFill>
              <a:schemeClr val="accent6">
                <a:lumMod val="50000"/>
              </a:schemeClr>
            </a:solidFill>
            <a:ln>
              <a:solidFill>
                <a:schemeClr val="accent6">
                  <a:lumMod val="50000"/>
                </a:schemeClr>
              </a:solidFill>
            </a:ln>
            <a:effectLst/>
          </c:spPr>
          <c:invertIfNegative val="0"/>
          <c:dPt>
            <c:idx val="0"/>
            <c:invertIfNegative val="0"/>
            <c:bubble3D val="0"/>
            <c:spPr>
              <a:solidFill>
                <a:schemeClr val="accent6">
                  <a:lumMod val="50000"/>
                </a:schemeClr>
              </a:solidFill>
              <a:ln>
                <a:solidFill>
                  <a:schemeClr val="accent6">
                    <a:lumMod val="50000"/>
                  </a:schemeClr>
                </a:solidFill>
              </a:ln>
              <a:effectLst/>
            </c:spPr>
            <c:extLst>
              <c:ext xmlns:c16="http://schemas.microsoft.com/office/drawing/2014/chart" uri="{C3380CC4-5D6E-409C-BE32-E72D297353CC}">
                <c16:uniqueId val="{00000001-738A-4F6C-B441-D7ACF74F0B37}"/>
              </c:ext>
            </c:extLst>
          </c:dPt>
          <c:dPt>
            <c:idx val="1"/>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3-738A-4F6C-B441-D7ACF74F0B37}"/>
              </c:ext>
            </c:extLst>
          </c:dPt>
          <c:dPt>
            <c:idx val="2"/>
            <c:invertIfNegative val="0"/>
            <c:bubble3D val="0"/>
            <c:spPr>
              <a:solidFill>
                <a:schemeClr val="accent6">
                  <a:lumMod val="60000"/>
                  <a:lumOff val="40000"/>
                </a:schemeClr>
              </a:solidFill>
              <a:ln>
                <a:solidFill>
                  <a:schemeClr val="accent6">
                    <a:lumMod val="50000"/>
                  </a:schemeClr>
                </a:solidFill>
              </a:ln>
              <a:effectLst/>
            </c:spPr>
            <c:extLst>
              <c:ext xmlns:c16="http://schemas.microsoft.com/office/drawing/2014/chart" uri="{C3380CC4-5D6E-409C-BE32-E72D297353CC}">
                <c16:uniqueId val="{00000005-738A-4F6C-B441-D7ACF74F0B37}"/>
              </c:ext>
            </c:extLst>
          </c:dPt>
          <c:dPt>
            <c:idx val="3"/>
            <c:invertIfNegative val="0"/>
            <c:bubble3D val="0"/>
            <c:spPr>
              <a:solidFill>
                <a:schemeClr val="accent6">
                  <a:lumMod val="20000"/>
                  <a:lumOff val="80000"/>
                </a:schemeClr>
              </a:solidFill>
              <a:ln>
                <a:solidFill>
                  <a:schemeClr val="accent6">
                    <a:lumMod val="50000"/>
                  </a:schemeClr>
                </a:solidFill>
              </a:ln>
              <a:effectLst/>
            </c:spPr>
            <c:extLst>
              <c:ext xmlns:c16="http://schemas.microsoft.com/office/drawing/2014/chart" uri="{C3380CC4-5D6E-409C-BE32-E72D297353CC}">
                <c16:uniqueId val="{00000007-738A-4F6C-B441-D7ACF74F0B37}"/>
              </c:ext>
            </c:extLst>
          </c:dPt>
          <c:dPt>
            <c:idx val="4"/>
            <c:invertIfNegative val="0"/>
            <c:bubble3D val="0"/>
            <c:spPr>
              <a:solidFill>
                <a:schemeClr val="bg1"/>
              </a:solidFill>
              <a:ln>
                <a:solidFill>
                  <a:schemeClr val="accent6">
                    <a:lumMod val="50000"/>
                  </a:schemeClr>
                </a:solidFill>
              </a:ln>
              <a:effectLst/>
            </c:spPr>
            <c:extLst>
              <c:ext xmlns:c16="http://schemas.microsoft.com/office/drawing/2014/chart" uri="{C3380CC4-5D6E-409C-BE32-E72D297353CC}">
                <c16:uniqueId val="{00000009-738A-4F6C-B441-D7ACF74F0B37}"/>
              </c:ext>
            </c:extLst>
          </c:dPt>
          <c:dLbls>
            <c:dLbl>
              <c:idx val="0"/>
              <c:tx>
                <c:rich>
                  <a:bodyPr/>
                  <a:lstStyle/>
                  <a:p>
                    <a:fld id="{D394870B-06BA-4DC9-B84D-860A6AFB36A9}"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38A-4F6C-B441-D7ACF74F0B3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gender_r!$J$3:$J$4</c:f>
              <c:strCache>
                <c:ptCount val="2"/>
                <c:pt idx="0">
                  <c:v>Male
(47%)</c:v>
                </c:pt>
                <c:pt idx="1">
                  <c:v>Female
(53%)</c:v>
                </c:pt>
              </c:strCache>
            </c:strRef>
          </c:cat>
          <c:val>
            <c:numRef>
              <c:f>gender_r!$D$3:$D$4</c:f>
              <c:numCache>
                <c:formatCode>General</c:formatCode>
                <c:ptCount val="2"/>
                <c:pt idx="0">
                  <c:v>257.42507473747912</c:v>
                </c:pt>
                <c:pt idx="1">
                  <c:v>236.73569343046157</c:v>
                </c:pt>
              </c:numCache>
            </c:numRef>
          </c:val>
          <c:extLst>
            <c:ext xmlns:c16="http://schemas.microsoft.com/office/drawing/2014/chart" uri="{C3380CC4-5D6E-409C-BE32-E72D297353CC}">
              <c16:uniqueId val="{0000000A-738A-4F6C-B441-D7ACF74F0B37}"/>
            </c:ext>
          </c:extLst>
        </c:ser>
        <c:dLbls>
          <c:dLblPos val="outEnd"/>
          <c:showLegendKey val="0"/>
          <c:showVal val="1"/>
          <c:showCatName val="0"/>
          <c:showSerName val="0"/>
          <c:showPercent val="0"/>
          <c:showBubbleSize val="0"/>
        </c:dLbls>
        <c:gapWidth val="79"/>
        <c:overlap val="3"/>
        <c:axId val="274612904"/>
        <c:axId val="274613296"/>
      </c:barChart>
      <c:catAx>
        <c:axId val="274612904"/>
        <c:scaling>
          <c:orientation val="minMax"/>
        </c:scaling>
        <c:delete val="0"/>
        <c:axPos val="b"/>
        <c:numFmt formatCode="General" sourceLinked="1"/>
        <c:majorTickMark val="out"/>
        <c:minorTickMark val="none"/>
        <c:tickLblPos val="nextTo"/>
        <c:spPr>
          <a:noFill/>
          <a:ln w="9525" cap="flat" cmpd="sng" algn="ctr">
            <a:solidFill>
              <a:schemeClr val="tx1">
                <a:lumMod val="75000"/>
                <a:lumOff val="2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4613296"/>
        <c:crosses val="autoZero"/>
        <c:auto val="1"/>
        <c:lblAlgn val="ctr"/>
        <c:lblOffset val="100"/>
        <c:noMultiLvlLbl val="0"/>
      </c:catAx>
      <c:valAx>
        <c:axId val="274613296"/>
        <c:scaling>
          <c:orientation val="minMax"/>
          <c:max val="300"/>
          <c:min val="150"/>
        </c:scaling>
        <c:delete val="0"/>
        <c:axPos val="l"/>
        <c:numFmt formatCode="General" sourceLinked="1"/>
        <c:majorTickMark val="out"/>
        <c:minorTickMark val="none"/>
        <c:tickLblPos val="nextTo"/>
        <c:spPr>
          <a:noFill/>
          <a:ln>
            <a:solidFill>
              <a:schemeClr val="tx1">
                <a:lumMod val="75000"/>
                <a:lumOff val="2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74612904"/>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2.x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0.16369</cdr:x>
      <cdr:y>0.14249</cdr:y>
    </cdr:from>
    <cdr:to>
      <cdr:x>0.69513</cdr:x>
      <cdr:y>0.99362</cdr:y>
    </cdr:to>
    <cdr:sp macro="" textlink="">
      <cdr:nvSpPr>
        <cdr:cNvPr id="2" name="Rectangle 1">
          <a:extLst xmlns:a="http://schemas.openxmlformats.org/drawingml/2006/main">
            <a:ext uri="{FF2B5EF4-FFF2-40B4-BE49-F238E27FC236}">
              <a16:creationId xmlns:a16="http://schemas.microsoft.com/office/drawing/2014/main" id="{19A7E126-AC7B-4680-B30C-A99442136906}"/>
            </a:ext>
          </a:extLst>
        </cdr:cNvPr>
        <cdr:cNvSpPr/>
      </cdr:nvSpPr>
      <cdr:spPr>
        <a:xfrm xmlns:a="http://schemas.openxmlformats.org/drawingml/2006/main">
          <a:off x="523875" y="521185"/>
          <a:ext cx="1700816" cy="3113090"/>
        </a:xfrm>
        <a:prstGeom xmlns:a="http://schemas.openxmlformats.org/drawingml/2006/main" prst="rect">
          <a:avLst/>
        </a:prstGeom>
        <a:noFill xmlns:a="http://schemas.openxmlformats.org/drawingml/2006/main"/>
        <a:ln xmlns:a="http://schemas.openxmlformats.org/drawingml/2006/main">
          <a:solidFill>
            <a:srgbClr val="C0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0.12412</cdr:x>
      <cdr:y>0.08116</cdr:y>
    </cdr:from>
    <cdr:to>
      <cdr:x>0.33264</cdr:x>
      <cdr:y>0.14856</cdr:y>
    </cdr:to>
    <cdr:sp macro="" textlink="">
      <cdr:nvSpPr>
        <cdr:cNvPr id="5" name="TextBox 4"/>
        <cdr:cNvSpPr txBox="1"/>
      </cdr:nvSpPr>
      <cdr:spPr>
        <a:xfrm xmlns:a="http://schemas.openxmlformats.org/drawingml/2006/main" flipV="1">
          <a:off x="1040512" y="404785"/>
          <a:ext cx="1748118" cy="3361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0.18142</cdr:x>
      <cdr:y>0.07275</cdr:y>
    </cdr:from>
    <cdr:to>
      <cdr:x>0.37175</cdr:x>
      <cdr:y>0.15228</cdr:y>
    </cdr:to>
    <cdr:pic>
      <cdr:nvPicPr>
        <cdr:cNvPr id="7" name="chart">
          <a:extLst xmlns:a="http://schemas.openxmlformats.org/drawingml/2006/main">
            <a:ext uri="{FF2B5EF4-FFF2-40B4-BE49-F238E27FC236}">
              <a16:creationId xmlns:a16="http://schemas.microsoft.com/office/drawing/2014/main" id="{0FEE5FC1-60B4-4295-9F8B-A907BA5BD05A}"/>
            </a:ext>
          </a:extLst>
        </cdr:cNvPr>
        <cdr:cNvPicPr>
          <a:picLocks xmlns:a="http://schemas.openxmlformats.org/drawingml/2006/main"/>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017430" y="365624"/>
          <a:ext cx="1067343" cy="399686"/>
        </a:xfrm>
        <a:prstGeom xmlns:a="http://schemas.openxmlformats.org/drawingml/2006/main" prst="rect">
          <a:avLst/>
        </a:prstGeom>
        <a:solidFill xmlns:a="http://schemas.openxmlformats.org/drawingml/2006/main">
          <a:srgbClr val="FFFF00"/>
        </a:solidFill>
        <a:ln xmlns:a="http://schemas.openxmlformats.org/drawingml/2006/main" w="9525">
          <a:solidFill>
            <a:schemeClr val="tx1"/>
          </a:solidFill>
        </a:ln>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35E1EF-F68C-4AB8-AC64-796E18AC6CC6}" type="datetimeFigureOut">
              <a:rPr lang="en-US" smtClean="0"/>
              <a:t>9/25/2018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DF108F-23CD-4284-B686-4E3CDE4D45C0}" type="slidenum">
              <a:rPr lang="en-US" smtClean="0"/>
              <a:t>‹#›</a:t>
            </a:fld>
            <a:endParaRPr lang="en-US"/>
          </a:p>
        </p:txBody>
      </p:sp>
    </p:spTree>
    <p:extLst>
      <p:ext uri="{BB962C8B-B14F-4D97-AF65-F5344CB8AC3E}">
        <p14:creationId xmlns:p14="http://schemas.microsoft.com/office/powerpoint/2010/main" val="1251252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F108F-23CD-4284-B686-4E3CDE4D45C0}" type="slidenum">
              <a:rPr lang="en-US" smtClean="0"/>
              <a:t>4</a:t>
            </a:fld>
            <a:endParaRPr lang="en-US"/>
          </a:p>
        </p:txBody>
      </p:sp>
    </p:spTree>
    <p:extLst>
      <p:ext uri="{BB962C8B-B14F-4D97-AF65-F5344CB8AC3E}">
        <p14:creationId xmlns:p14="http://schemas.microsoft.com/office/powerpoint/2010/main" val="829208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13</a:t>
            </a:fld>
            <a:endParaRPr lang="en-US" dirty="0"/>
          </a:p>
        </p:txBody>
      </p:sp>
    </p:spTree>
    <p:extLst>
      <p:ext uri="{BB962C8B-B14F-4D97-AF65-F5344CB8AC3E}">
        <p14:creationId xmlns:p14="http://schemas.microsoft.com/office/powerpoint/2010/main" val="2373442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14</a:t>
            </a:fld>
            <a:endParaRPr lang="en-US" dirty="0"/>
          </a:p>
        </p:txBody>
      </p:sp>
    </p:spTree>
    <p:extLst>
      <p:ext uri="{BB962C8B-B14F-4D97-AF65-F5344CB8AC3E}">
        <p14:creationId xmlns:p14="http://schemas.microsoft.com/office/powerpoint/2010/main" val="1192326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15</a:t>
            </a:fld>
            <a:endParaRPr lang="en-US" dirty="0"/>
          </a:p>
        </p:txBody>
      </p:sp>
    </p:spTree>
    <p:extLst>
      <p:ext uri="{BB962C8B-B14F-4D97-AF65-F5344CB8AC3E}">
        <p14:creationId xmlns:p14="http://schemas.microsoft.com/office/powerpoint/2010/main" val="242434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16</a:t>
            </a:fld>
            <a:endParaRPr lang="en-US" dirty="0"/>
          </a:p>
        </p:txBody>
      </p:sp>
    </p:spTree>
    <p:extLst>
      <p:ext uri="{BB962C8B-B14F-4D97-AF65-F5344CB8AC3E}">
        <p14:creationId xmlns:p14="http://schemas.microsoft.com/office/powerpoint/2010/main" val="30150022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17</a:t>
            </a:fld>
            <a:endParaRPr lang="en-US" dirty="0"/>
          </a:p>
        </p:txBody>
      </p:sp>
    </p:spTree>
    <p:extLst>
      <p:ext uri="{BB962C8B-B14F-4D97-AF65-F5344CB8AC3E}">
        <p14:creationId xmlns:p14="http://schemas.microsoft.com/office/powerpoint/2010/main" val="3337920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18</a:t>
            </a:fld>
            <a:endParaRPr lang="en-US" dirty="0"/>
          </a:p>
        </p:txBody>
      </p:sp>
    </p:spTree>
    <p:extLst>
      <p:ext uri="{BB962C8B-B14F-4D97-AF65-F5344CB8AC3E}">
        <p14:creationId xmlns:p14="http://schemas.microsoft.com/office/powerpoint/2010/main" val="15124592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19</a:t>
            </a:fld>
            <a:endParaRPr lang="en-US" dirty="0"/>
          </a:p>
        </p:txBody>
      </p:sp>
    </p:spTree>
    <p:extLst>
      <p:ext uri="{BB962C8B-B14F-4D97-AF65-F5344CB8AC3E}">
        <p14:creationId xmlns:p14="http://schemas.microsoft.com/office/powerpoint/2010/main" val="4222582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20</a:t>
            </a:fld>
            <a:endParaRPr lang="en-US" dirty="0"/>
          </a:p>
        </p:txBody>
      </p:sp>
    </p:spTree>
    <p:extLst>
      <p:ext uri="{BB962C8B-B14F-4D97-AF65-F5344CB8AC3E}">
        <p14:creationId xmlns:p14="http://schemas.microsoft.com/office/powerpoint/2010/main" val="7938343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21</a:t>
            </a:fld>
            <a:endParaRPr lang="en-US" dirty="0"/>
          </a:p>
        </p:txBody>
      </p:sp>
    </p:spTree>
    <p:extLst>
      <p:ext uri="{BB962C8B-B14F-4D97-AF65-F5344CB8AC3E}">
        <p14:creationId xmlns:p14="http://schemas.microsoft.com/office/powerpoint/2010/main" val="9717844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22</a:t>
            </a:fld>
            <a:endParaRPr lang="en-US" dirty="0"/>
          </a:p>
        </p:txBody>
      </p:sp>
    </p:spTree>
    <p:extLst>
      <p:ext uri="{BB962C8B-B14F-4D97-AF65-F5344CB8AC3E}">
        <p14:creationId xmlns:p14="http://schemas.microsoft.com/office/powerpoint/2010/main" val="1831114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5</a:t>
            </a:fld>
            <a:endParaRPr lang="en-US" dirty="0"/>
          </a:p>
        </p:txBody>
      </p:sp>
    </p:spTree>
    <p:extLst>
      <p:ext uri="{BB962C8B-B14F-4D97-AF65-F5344CB8AC3E}">
        <p14:creationId xmlns:p14="http://schemas.microsoft.com/office/powerpoint/2010/main" val="20578470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23</a:t>
            </a:fld>
            <a:endParaRPr lang="en-US" dirty="0"/>
          </a:p>
        </p:txBody>
      </p:sp>
    </p:spTree>
    <p:extLst>
      <p:ext uri="{BB962C8B-B14F-4D97-AF65-F5344CB8AC3E}">
        <p14:creationId xmlns:p14="http://schemas.microsoft.com/office/powerpoint/2010/main" val="35533832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24</a:t>
            </a:fld>
            <a:endParaRPr lang="en-US" dirty="0"/>
          </a:p>
        </p:txBody>
      </p:sp>
    </p:spTree>
    <p:extLst>
      <p:ext uri="{BB962C8B-B14F-4D97-AF65-F5344CB8AC3E}">
        <p14:creationId xmlns:p14="http://schemas.microsoft.com/office/powerpoint/2010/main" val="6190204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25</a:t>
            </a:fld>
            <a:endParaRPr lang="en-US" dirty="0"/>
          </a:p>
        </p:txBody>
      </p:sp>
    </p:spTree>
    <p:extLst>
      <p:ext uri="{BB962C8B-B14F-4D97-AF65-F5344CB8AC3E}">
        <p14:creationId xmlns:p14="http://schemas.microsoft.com/office/powerpoint/2010/main" val="296637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26</a:t>
            </a:fld>
            <a:endParaRPr lang="en-US" dirty="0"/>
          </a:p>
        </p:txBody>
      </p:sp>
    </p:spTree>
    <p:extLst>
      <p:ext uri="{BB962C8B-B14F-4D97-AF65-F5344CB8AC3E}">
        <p14:creationId xmlns:p14="http://schemas.microsoft.com/office/powerpoint/2010/main" val="19080305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27</a:t>
            </a:fld>
            <a:endParaRPr lang="en-US" dirty="0"/>
          </a:p>
        </p:txBody>
      </p:sp>
    </p:spTree>
    <p:extLst>
      <p:ext uri="{BB962C8B-B14F-4D97-AF65-F5344CB8AC3E}">
        <p14:creationId xmlns:p14="http://schemas.microsoft.com/office/powerpoint/2010/main" val="16773311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28</a:t>
            </a:fld>
            <a:endParaRPr lang="en-US" dirty="0"/>
          </a:p>
        </p:txBody>
      </p:sp>
    </p:spTree>
    <p:extLst>
      <p:ext uri="{BB962C8B-B14F-4D97-AF65-F5344CB8AC3E}">
        <p14:creationId xmlns:p14="http://schemas.microsoft.com/office/powerpoint/2010/main" val="28426027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29</a:t>
            </a:fld>
            <a:endParaRPr lang="en-US" dirty="0"/>
          </a:p>
        </p:txBody>
      </p:sp>
    </p:spTree>
    <p:extLst>
      <p:ext uri="{BB962C8B-B14F-4D97-AF65-F5344CB8AC3E}">
        <p14:creationId xmlns:p14="http://schemas.microsoft.com/office/powerpoint/2010/main" val="34818536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30</a:t>
            </a:fld>
            <a:endParaRPr lang="en-US" dirty="0"/>
          </a:p>
        </p:txBody>
      </p:sp>
    </p:spTree>
    <p:extLst>
      <p:ext uri="{BB962C8B-B14F-4D97-AF65-F5344CB8AC3E}">
        <p14:creationId xmlns:p14="http://schemas.microsoft.com/office/powerpoint/2010/main" val="12967545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31</a:t>
            </a:fld>
            <a:endParaRPr lang="en-US" dirty="0"/>
          </a:p>
        </p:txBody>
      </p:sp>
    </p:spTree>
    <p:extLst>
      <p:ext uri="{BB962C8B-B14F-4D97-AF65-F5344CB8AC3E}">
        <p14:creationId xmlns:p14="http://schemas.microsoft.com/office/powerpoint/2010/main" val="3397573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32</a:t>
            </a:fld>
            <a:endParaRPr lang="en-US" dirty="0"/>
          </a:p>
        </p:txBody>
      </p:sp>
    </p:spTree>
    <p:extLst>
      <p:ext uri="{BB962C8B-B14F-4D97-AF65-F5344CB8AC3E}">
        <p14:creationId xmlns:p14="http://schemas.microsoft.com/office/powerpoint/2010/main" val="849349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6</a:t>
            </a:fld>
            <a:endParaRPr lang="en-US" dirty="0"/>
          </a:p>
        </p:txBody>
      </p:sp>
    </p:spTree>
    <p:extLst>
      <p:ext uri="{BB962C8B-B14F-4D97-AF65-F5344CB8AC3E}">
        <p14:creationId xmlns:p14="http://schemas.microsoft.com/office/powerpoint/2010/main" val="2062206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33</a:t>
            </a:fld>
            <a:endParaRPr lang="en-US" dirty="0"/>
          </a:p>
        </p:txBody>
      </p:sp>
    </p:spTree>
    <p:extLst>
      <p:ext uri="{BB962C8B-B14F-4D97-AF65-F5344CB8AC3E}">
        <p14:creationId xmlns:p14="http://schemas.microsoft.com/office/powerpoint/2010/main" val="9575308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34</a:t>
            </a:fld>
            <a:endParaRPr lang="en-US" dirty="0"/>
          </a:p>
        </p:txBody>
      </p:sp>
    </p:spTree>
    <p:extLst>
      <p:ext uri="{BB962C8B-B14F-4D97-AF65-F5344CB8AC3E}">
        <p14:creationId xmlns:p14="http://schemas.microsoft.com/office/powerpoint/2010/main" val="17507388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F108F-23CD-4284-B686-4E3CDE4D45C0}" type="slidenum">
              <a:rPr lang="en-US" smtClean="0"/>
              <a:t>35</a:t>
            </a:fld>
            <a:endParaRPr lang="en-US"/>
          </a:p>
        </p:txBody>
      </p:sp>
    </p:spTree>
    <p:extLst>
      <p:ext uri="{BB962C8B-B14F-4D97-AF65-F5344CB8AC3E}">
        <p14:creationId xmlns:p14="http://schemas.microsoft.com/office/powerpoint/2010/main" val="8399867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36</a:t>
            </a:fld>
            <a:endParaRPr lang="en-US" dirty="0"/>
          </a:p>
        </p:txBody>
      </p:sp>
    </p:spTree>
    <p:extLst>
      <p:ext uri="{BB962C8B-B14F-4D97-AF65-F5344CB8AC3E}">
        <p14:creationId xmlns:p14="http://schemas.microsoft.com/office/powerpoint/2010/main" val="23712541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37</a:t>
            </a:fld>
            <a:endParaRPr lang="en-US" dirty="0"/>
          </a:p>
        </p:txBody>
      </p:sp>
    </p:spTree>
    <p:extLst>
      <p:ext uri="{BB962C8B-B14F-4D97-AF65-F5344CB8AC3E}">
        <p14:creationId xmlns:p14="http://schemas.microsoft.com/office/powerpoint/2010/main" val="25944657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38</a:t>
            </a:fld>
            <a:endParaRPr lang="en-US" dirty="0"/>
          </a:p>
        </p:txBody>
      </p:sp>
    </p:spTree>
    <p:extLst>
      <p:ext uri="{BB962C8B-B14F-4D97-AF65-F5344CB8AC3E}">
        <p14:creationId xmlns:p14="http://schemas.microsoft.com/office/powerpoint/2010/main" val="28078647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39</a:t>
            </a:fld>
            <a:endParaRPr lang="en-US" dirty="0"/>
          </a:p>
        </p:txBody>
      </p:sp>
    </p:spTree>
    <p:extLst>
      <p:ext uri="{BB962C8B-B14F-4D97-AF65-F5344CB8AC3E}">
        <p14:creationId xmlns:p14="http://schemas.microsoft.com/office/powerpoint/2010/main" val="38100463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40</a:t>
            </a:fld>
            <a:endParaRPr lang="en-US" dirty="0"/>
          </a:p>
        </p:txBody>
      </p:sp>
    </p:spTree>
    <p:extLst>
      <p:ext uri="{BB962C8B-B14F-4D97-AF65-F5344CB8AC3E}">
        <p14:creationId xmlns:p14="http://schemas.microsoft.com/office/powerpoint/2010/main" val="14413117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41</a:t>
            </a:fld>
            <a:endParaRPr lang="en-US" dirty="0"/>
          </a:p>
        </p:txBody>
      </p:sp>
    </p:spTree>
    <p:extLst>
      <p:ext uri="{BB962C8B-B14F-4D97-AF65-F5344CB8AC3E}">
        <p14:creationId xmlns:p14="http://schemas.microsoft.com/office/powerpoint/2010/main" val="29516459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42</a:t>
            </a:fld>
            <a:endParaRPr lang="en-US" dirty="0"/>
          </a:p>
        </p:txBody>
      </p:sp>
    </p:spTree>
    <p:extLst>
      <p:ext uri="{BB962C8B-B14F-4D97-AF65-F5344CB8AC3E}">
        <p14:creationId xmlns:p14="http://schemas.microsoft.com/office/powerpoint/2010/main" val="1485468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7</a:t>
            </a:fld>
            <a:endParaRPr lang="en-US" dirty="0"/>
          </a:p>
        </p:txBody>
      </p:sp>
    </p:spTree>
    <p:extLst>
      <p:ext uri="{BB962C8B-B14F-4D97-AF65-F5344CB8AC3E}">
        <p14:creationId xmlns:p14="http://schemas.microsoft.com/office/powerpoint/2010/main" val="31738753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43</a:t>
            </a:fld>
            <a:endParaRPr lang="en-US" dirty="0"/>
          </a:p>
        </p:txBody>
      </p:sp>
    </p:spTree>
    <p:extLst>
      <p:ext uri="{BB962C8B-B14F-4D97-AF65-F5344CB8AC3E}">
        <p14:creationId xmlns:p14="http://schemas.microsoft.com/office/powerpoint/2010/main" val="24855856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44</a:t>
            </a:fld>
            <a:endParaRPr lang="en-US" dirty="0"/>
          </a:p>
        </p:txBody>
      </p:sp>
    </p:spTree>
    <p:extLst>
      <p:ext uri="{BB962C8B-B14F-4D97-AF65-F5344CB8AC3E}">
        <p14:creationId xmlns:p14="http://schemas.microsoft.com/office/powerpoint/2010/main" val="25185818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45</a:t>
            </a:fld>
            <a:endParaRPr lang="en-US" dirty="0"/>
          </a:p>
        </p:txBody>
      </p:sp>
    </p:spTree>
    <p:extLst>
      <p:ext uri="{BB962C8B-B14F-4D97-AF65-F5344CB8AC3E}">
        <p14:creationId xmlns:p14="http://schemas.microsoft.com/office/powerpoint/2010/main" val="35516139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46</a:t>
            </a:fld>
            <a:endParaRPr lang="en-US" dirty="0"/>
          </a:p>
        </p:txBody>
      </p:sp>
    </p:spTree>
    <p:extLst>
      <p:ext uri="{BB962C8B-B14F-4D97-AF65-F5344CB8AC3E}">
        <p14:creationId xmlns:p14="http://schemas.microsoft.com/office/powerpoint/2010/main" val="12930720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401634" y="9024280"/>
            <a:ext cx="78547" cy="231336"/>
          </a:xfrm>
        </p:spPr>
        <p:txBody>
          <a:bodyPr/>
          <a:lstStyle/>
          <a:p>
            <a:pPr>
              <a:defRPr/>
            </a:pPr>
            <a:fld id="{DBA2C2E2-0E08-480B-A22D-C2F2EBF6A27D}" type="slidenum">
              <a:rPr lang="en-US" smtClean="0"/>
              <a:pPr>
                <a:defRPr/>
              </a:pPr>
              <a:t>47</a:t>
            </a:fld>
            <a:endParaRPr lang="en-US" dirty="0"/>
          </a:p>
        </p:txBody>
      </p:sp>
    </p:spTree>
    <p:extLst>
      <p:ext uri="{BB962C8B-B14F-4D97-AF65-F5344CB8AC3E}">
        <p14:creationId xmlns:p14="http://schemas.microsoft.com/office/powerpoint/2010/main" val="90228330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48</a:t>
            </a:fld>
            <a:endParaRPr lang="en-US" dirty="0"/>
          </a:p>
        </p:txBody>
      </p:sp>
    </p:spTree>
    <p:extLst>
      <p:ext uri="{BB962C8B-B14F-4D97-AF65-F5344CB8AC3E}">
        <p14:creationId xmlns:p14="http://schemas.microsoft.com/office/powerpoint/2010/main" val="1076149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8</a:t>
            </a:fld>
            <a:endParaRPr lang="en-US" dirty="0"/>
          </a:p>
        </p:txBody>
      </p:sp>
    </p:spTree>
    <p:extLst>
      <p:ext uri="{BB962C8B-B14F-4D97-AF65-F5344CB8AC3E}">
        <p14:creationId xmlns:p14="http://schemas.microsoft.com/office/powerpoint/2010/main" val="1491897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9</a:t>
            </a:fld>
            <a:endParaRPr lang="en-US" dirty="0"/>
          </a:p>
        </p:txBody>
      </p:sp>
    </p:spTree>
    <p:extLst>
      <p:ext uri="{BB962C8B-B14F-4D97-AF65-F5344CB8AC3E}">
        <p14:creationId xmlns:p14="http://schemas.microsoft.com/office/powerpoint/2010/main" val="871222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10</a:t>
            </a:fld>
            <a:endParaRPr lang="en-US" dirty="0"/>
          </a:p>
        </p:txBody>
      </p:sp>
    </p:spTree>
    <p:extLst>
      <p:ext uri="{BB962C8B-B14F-4D97-AF65-F5344CB8AC3E}">
        <p14:creationId xmlns:p14="http://schemas.microsoft.com/office/powerpoint/2010/main" val="3475131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11</a:t>
            </a:fld>
            <a:endParaRPr lang="en-US" dirty="0"/>
          </a:p>
        </p:txBody>
      </p:sp>
    </p:spTree>
    <p:extLst>
      <p:ext uri="{BB962C8B-B14F-4D97-AF65-F5344CB8AC3E}">
        <p14:creationId xmlns:p14="http://schemas.microsoft.com/office/powerpoint/2010/main" val="3254285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12</a:t>
            </a:fld>
            <a:endParaRPr lang="en-US" dirty="0"/>
          </a:p>
        </p:txBody>
      </p:sp>
    </p:spTree>
    <p:extLst>
      <p:ext uri="{BB962C8B-B14F-4D97-AF65-F5344CB8AC3E}">
        <p14:creationId xmlns:p14="http://schemas.microsoft.com/office/powerpoint/2010/main" val="1703803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4A6AA-2A92-4085-9AAD-87FC8F5B47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6B5B21-9605-4BFC-B712-4B09354CB7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4DCBE4-0818-43C7-8A8B-DE939833C1FF}"/>
              </a:ext>
            </a:extLst>
          </p:cNvPr>
          <p:cNvSpPr>
            <a:spLocks noGrp="1"/>
          </p:cNvSpPr>
          <p:nvPr>
            <p:ph type="dt" sz="half" idx="10"/>
          </p:nvPr>
        </p:nvSpPr>
        <p:spPr/>
        <p:txBody>
          <a:bodyPr/>
          <a:lstStyle/>
          <a:p>
            <a:fld id="{8EDD7453-CECD-4983-B7C3-61120753D806}" type="datetimeFigureOut">
              <a:rPr lang="en-US" smtClean="0"/>
              <a:t>9/25/2018</a:t>
            </a:fld>
            <a:endParaRPr lang="en-US"/>
          </a:p>
        </p:txBody>
      </p:sp>
      <p:sp>
        <p:nvSpPr>
          <p:cNvPr id="5" name="Footer Placeholder 4">
            <a:extLst>
              <a:ext uri="{FF2B5EF4-FFF2-40B4-BE49-F238E27FC236}">
                <a16:creationId xmlns:a16="http://schemas.microsoft.com/office/drawing/2014/main" id="{272D2AD6-5FE2-479A-9B20-8073E185E6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B6AE94-E6EE-4229-A26E-EE3BE4879B2D}"/>
              </a:ext>
            </a:extLst>
          </p:cNvPr>
          <p:cNvSpPr>
            <a:spLocks noGrp="1"/>
          </p:cNvSpPr>
          <p:nvPr>
            <p:ph type="sldNum" sz="quarter" idx="12"/>
          </p:nvPr>
        </p:nvSpPr>
        <p:spPr/>
        <p:txBody>
          <a:bodyPr/>
          <a:lstStyle/>
          <a:p>
            <a:fld id="{9C0F7B08-CA3B-4C99-B17F-D582BAB0A72A}" type="slidenum">
              <a:rPr lang="en-US" smtClean="0"/>
              <a:t>‹#›</a:t>
            </a:fld>
            <a:endParaRPr lang="en-US"/>
          </a:p>
        </p:txBody>
      </p:sp>
    </p:spTree>
    <p:extLst>
      <p:ext uri="{BB962C8B-B14F-4D97-AF65-F5344CB8AC3E}">
        <p14:creationId xmlns:p14="http://schemas.microsoft.com/office/powerpoint/2010/main" val="2581288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1E247-EA27-4FD4-87F6-53978BD9D9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D81297-4DA6-4C3C-B7D8-6432352E61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674AEE-E2AB-49E8-B03D-C30045E4F7AD}"/>
              </a:ext>
            </a:extLst>
          </p:cNvPr>
          <p:cNvSpPr>
            <a:spLocks noGrp="1"/>
          </p:cNvSpPr>
          <p:nvPr>
            <p:ph type="dt" sz="half" idx="10"/>
          </p:nvPr>
        </p:nvSpPr>
        <p:spPr/>
        <p:txBody>
          <a:bodyPr/>
          <a:lstStyle/>
          <a:p>
            <a:fld id="{8EDD7453-CECD-4983-B7C3-61120753D806}" type="datetimeFigureOut">
              <a:rPr lang="en-US" smtClean="0"/>
              <a:t>9/25/2018</a:t>
            </a:fld>
            <a:endParaRPr lang="en-US"/>
          </a:p>
        </p:txBody>
      </p:sp>
      <p:sp>
        <p:nvSpPr>
          <p:cNvPr id="5" name="Footer Placeholder 4">
            <a:extLst>
              <a:ext uri="{FF2B5EF4-FFF2-40B4-BE49-F238E27FC236}">
                <a16:creationId xmlns:a16="http://schemas.microsoft.com/office/drawing/2014/main" id="{D26CC66D-95F2-46E5-9768-17A9125925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06896B-0D70-4386-BE82-E0FA7B1AA2D7}"/>
              </a:ext>
            </a:extLst>
          </p:cNvPr>
          <p:cNvSpPr>
            <a:spLocks noGrp="1"/>
          </p:cNvSpPr>
          <p:nvPr>
            <p:ph type="sldNum" sz="quarter" idx="12"/>
          </p:nvPr>
        </p:nvSpPr>
        <p:spPr/>
        <p:txBody>
          <a:bodyPr/>
          <a:lstStyle/>
          <a:p>
            <a:fld id="{9C0F7B08-CA3B-4C99-B17F-D582BAB0A72A}" type="slidenum">
              <a:rPr lang="en-US" smtClean="0"/>
              <a:t>‹#›</a:t>
            </a:fld>
            <a:endParaRPr lang="en-US"/>
          </a:p>
        </p:txBody>
      </p:sp>
    </p:spTree>
    <p:extLst>
      <p:ext uri="{BB962C8B-B14F-4D97-AF65-F5344CB8AC3E}">
        <p14:creationId xmlns:p14="http://schemas.microsoft.com/office/powerpoint/2010/main" val="206061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41B948-9BA5-4F12-95E1-E80AA08BB5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D8FFB1-5C03-4A78-8431-EF6862FB6CE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087CE7-C9E4-43D9-BFD6-2D13058F75DE}"/>
              </a:ext>
            </a:extLst>
          </p:cNvPr>
          <p:cNvSpPr>
            <a:spLocks noGrp="1"/>
          </p:cNvSpPr>
          <p:nvPr>
            <p:ph type="dt" sz="half" idx="10"/>
          </p:nvPr>
        </p:nvSpPr>
        <p:spPr/>
        <p:txBody>
          <a:bodyPr/>
          <a:lstStyle/>
          <a:p>
            <a:fld id="{8EDD7453-CECD-4983-B7C3-61120753D806}" type="datetimeFigureOut">
              <a:rPr lang="en-US" smtClean="0"/>
              <a:t>9/25/2018</a:t>
            </a:fld>
            <a:endParaRPr lang="en-US"/>
          </a:p>
        </p:txBody>
      </p:sp>
      <p:sp>
        <p:nvSpPr>
          <p:cNvPr id="5" name="Footer Placeholder 4">
            <a:extLst>
              <a:ext uri="{FF2B5EF4-FFF2-40B4-BE49-F238E27FC236}">
                <a16:creationId xmlns:a16="http://schemas.microsoft.com/office/drawing/2014/main" id="{8F0E2CA9-BAE0-43AA-A8B3-61D48BFEE7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D2D33-2CD8-490D-B2C0-05BF498B1CA9}"/>
              </a:ext>
            </a:extLst>
          </p:cNvPr>
          <p:cNvSpPr>
            <a:spLocks noGrp="1"/>
          </p:cNvSpPr>
          <p:nvPr>
            <p:ph type="sldNum" sz="quarter" idx="12"/>
          </p:nvPr>
        </p:nvSpPr>
        <p:spPr/>
        <p:txBody>
          <a:bodyPr/>
          <a:lstStyle/>
          <a:p>
            <a:fld id="{9C0F7B08-CA3B-4C99-B17F-D582BAB0A72A}" type="slidenum">
              <a:rPr lang="en-US" smtClean="0"/>
              <a:t>‹#›</a:t>
            </a:fld>
            <a:endParaRPr lang="en-US"/>
          </a:p>
        </p:txBody>
      </p:sp>
    </p:spTree>
    <p:extLst>
      <p:ext uri="{BB962C8B-B14F-4D97-AF65-F5344CB8AC3E}">
        <p14:creationId xmlns:p14="http://schemas.microsoft.com/office/powerpoint/2010/main" val="1318127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First Level No Bullet">
    <p:spTree>
      <p:nvGrpSpPr>
        <p:cNvPr id="1" name=""/>
        <p:cNvGrpSpPr/>
        <p:nvPr/>
      </p:nvGrpSpPr>
      <p:grpSpPr>
        <a:xfrm>
          <a:off x="0" y="0"/>
          <a:ext cx="0" cy="0"/>
          <a:chOff x="0" y="0"/>
          <a:chExt cx="0" cy="0"/>
        </a:xfrm>
      </p:grpSpPr>
      <p:cxnSp>
        <p:nvCxnSpPr>
          <p:cNvPr id="45" name="Rule"/>
          <p:cNvCxnSpPr/>
          <p:nvPr userDrawn="1"/>
        </p:nvCxnSpPr>
        <p:spPr>
          <a:xfrm>
            <a:off x="916517" y="1487424"/>
            <a:ext cx="11275483"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p:cNvSpPr>
            <a:spLocks noGrp="1"/>
          </p:cNvSpPr>
          <p:nvPr userDrawn="1">
            <p:ph type="title"/>
          </p:nvPr>
        </p:nvSpPr>
        <p:spPr>
          <a:xfrm>
            <a:off x="916518" y="882533"/>
            <a:ext cx="10966449" cy="492443"/>
          </a:xfrm>
        </p:spPr>
        <p:txBody>
          <a:bodyPr/>
          <a:lstStyle>
            <a:lvl1pPr>
              <a:defRPr>
                <a:solidFill>
                  <a:schemeClr val="bg2">
                    <a:lumMod val="75000"/>
                  </a:schemeClr>
                </a:solidFill>
              </a:defRPr>
            </a:lvl1pPr>
          </a:lstStyle>
          <a:p>
            <a:r>
              <a:rPr lang="en-US"/>
              <a:t>Click to edit Master title style</a:t>
            </a:r>
            <a:endParaRPr lang="en-US" dirty="0"/>
          </a:p>
        </p:txBody>
      </p:sp>
      <p:sp>
        <p:nvSpPr>
          <p:cNvPr id="3" name="Content"/>
          <p:cNvSpPr>
            <a:spLocks noGrp="1"/>
          </p:cNvSpPr>
          <p:nvPr userDrawn="1">
            <p:ph idx="1"/>
          </p:nvPr>
        </p:nvSpPr>
        <p:spPr>
          <a:xfrm>
            <a:off x="916518" y="1611467"/>
            <a:ext cx="10966449" cy="4714531"/>
          </a:xfrm>
        </p:spPr>
        <p:txBody>
          <a:bodyPr/>
          <a:lstStyle>
            <a:lvl1pPr marL="0" indent="0">
              <a:buNone/>
              <a:defRPr>
                <a:solidFill>
                  <a:schemeClr val="tx2"/>
                </a:solidFill>
                <a:latin typeface="+mn-lt"/>
                <a:cs typeface="Franklin Gothic Book" pitchFamily="34" charset="0"/>
              </a:defRPr>
            </a:lvl1pPr>
            <a:lvl2pPr marL="230188" indent="-230188">
              <a:buFont typeface="Arial" pitchFamily="34" charset="0"/>
              <a:buChar char="•"/>
              <a:defRPr>
                <a:solidFill>
                  <a:schemeClr val="tx2"/>
                </a:solidFill>
                <a:latin typeface="+mn-lt"/>
              </a:defRPr>
            </a:lvl2pPr>
            <a:lvl3pPr marL="465138" indent="-228600">
              <a:buFont typeface="Arial" panose="020B0604020202020204" pitchFamily="34" charset="0"/>
              <a:buChar char="–"/>
              <a:defRPr>
                <a:solidFill>
                  <a:schemeClr val="tx2"/>
                </a:solidFill>
                <a:latin typeface="+mn-lt"/>
              </a:defRPr>
            </a:lvl3pPr>
            <a:lvl4pPr marL="685800" indent="-228600">
              <a:buFont typeface="Arial" panose="020B0604020202020204" pitchFamily="34" charset="0"/>
              <a:buChar char="»"/>
              <a:defRPr>
                <a:solidFill>
                  <a:schemeClr val="tx2"/>
                </a:solidFill>
                <a:latin typeface="+mn-lt"/>
              </a:defRPr>
            </a:lvl4pPr>
            <a:lvl5pPr marL="912813" indent="-228600">
              <a:buFont typeface="Arial" panose="020B0604020202020204" pitchFamily="34" charset="0"/>
              <a:buChar char="•"/>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Slide Number"/>
          <p:cNvSpPr>
            <a:spLocks noGrp="1"/>
          </p:cNvSpPr>
          <p:nvPr userDrawn="1">
            <p:ph type="sldNum" sz="quarter" idx="10"/>
          </p:nvPr>
        </p:nvSpPr>
        <p:spPr>
          <a:xfrm>
            <a:off x="11741903" y="6666758"/>
            <a:ext cx="141064" cy="138499"/>
          </a:xfrm>
        </p:spPr>
        <p:txBody>
          <a:bodyPr/>
          <a:lstStyle>
            <a:lvl1pPr>
              <a:defRPr>
                <a:solidFill>
                  <a:schemeClr val="bg2">
                    <a:lumMod val="75000"/>
                  </a:schemeClr>
                </a:solidFill>
              </a:defRPr>
            </a:lvl1p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3369322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995D9-8E63-4F74-AE81-813B79B8A2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C0C314-DBB8-4E44-BF8D-D6D30EB162F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85AFBA-6595-4B35-8B62-7CE6BF4CA07F}"/>
              </a:ext>
            </a:extLst>
          </p:cNvPr>
          <p:cNvSpPr>
            <a:spLocks noGrp="1"/>
          </p:cNvSpPr>
          <p:nvPr>
            <p:ph type="dt" sz="half" idx="10"/>
          </p:nvPr>
        </p:nvSpPr>
        <p:spPr/>
        <p:txBody>
          <a:bodyPr/>
          <a:lstStyle/>
          <a:p>
            <a:fld id="{8EDD7453-CECD-4983-B7C3-61120753D806}" type="datetimeFigureOut">
              <a:rPr lang="en-US" smtClean="0"/>
              <a:t>9/25/2018</a:t>
            </a:fld>
            <a:endParaRPr lang="en-US"/>
          </a:p>
        </p:txBody>
      </p:sp>
      <p:sp>
        <p:nvSpPr>
          <p:cNvPr id="5" name="Footer Placeholder 4">
            <a:extLst>
              <a:ext uri="{FF2B5EF4-FFF2-40B4-BE49-F238E27FC236}">
                <a16:creationId xmlns:a16="http://schemas.microsoft.com/office/drawing/2014/main" id="{0C82272B-BA05-4568-8079-A5F79044C7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CEA98A-5A7B-44CB-931A-3C8D5EBB8A02}"/>
              </a:ext>
            </a:extLst>
          </p:cNvPr>
          <p:cNvSpPr>
            <a:spLocks noGrp="1"/>
          </p:cNvSpPr>
          <p:nvPr>
            <p:ph type="sldNum" sz="quarter" idx="12"/>
          </p:nvPr>
        </p:nvSpPr>
        <p:spPr/>
        <p:txBody>
          <a:bodyPr/>
          <a:lstStyle/>
          <a:p>
            <a:fld id="{9C0F7B08-CA3B-4C99-B17F-D582BAB0A72A}" type="slidenum">
              <a:rPr lang="en-US" smtClean="0"/>
              <a:t>‹#›</a:t>
            </a:fld>
            <a:endParaRPr lang="en-US"/>
          </a:p>
        </p:txBody>
      </p:sp>
    </p:spTree>
    <p:extLst>
      <p:ext uri="{BB962C8B-B14F-4D97-AF65-F5344CB8AC3E}">
        <p14:creationId xmlns:p14="http://schemas.microsoft.com/office/powerpoint/2010/main" val="1929999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6CEC7-7680-4064-9F92-0675784CD1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2E7021-C755-4F40-AB56-373E879E9D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070C22-4914-47FE-9538-FDB763A05E5D}"/>
              </a:ext>
            </a:extLst>
          </p:cNvPr>
          <p:cNvSpPr>
            <a:spLocks noGrp="1"/>
          </p:cNvSpPr>
          <p:nvPr>
            <p:ph type="dt" sz="half" idx="10"/>
          </p:nvPr>
        </p:nvSpPr>
        <p:spPr/>
        <p:txBody>
          <a:bodyPr/>
          <a:lstStyle/>
          <a:p>
            <a:fld id="{8EDD7453-CECD-4983-B7C3-61120753D806}" type="datetimeFigureOut">
              <a:rPr lang="en-US" smtClean="0"/>
              <a:t>9/25/2018</a:t>
            </a:fld>
            <a:endParaRPr lang="en-US"/>
          </a:p>
        </p:txBody>
      </p:sp>
      <p:sp>
        <p:nvSpPr>
          <p:cNvPr id="5" name="Footer Placeholder 4">
            <a:extLst>
              <a:ext uri="{FF2B5EF4-FFF2-40B4-BE49-F238E27FC236}">
                <a16:creationId xmlns:a16="http://schemas.microsoft.com/office/drawing/2014/main" id="{A467625C-D17E-4DB2-9A69-8E8985FF3D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F5A04-F909-4D58-91AA-7E57B7214998}"/>
              </a:ext>
            </a:extLst>
          </p:cNvPr>
          <p:cNvSpPr>
            <a:spLocks noGrp="1"/>
          </p:cNvSpPr>
          <p:nvPr>
            <p:ph type="sldNum" sz="quarter" idx="12"/>
          </p:nvPr>
        </p:nvSpPr>
        <p:spPr/>
        <p:txBody>
          <a:bodyPr/>
          <a:lstStyle/>
          <a:p>
            <a:fld id="{9C0F7B08-CA3B-4C99-B17F-D582BAB0A72A}" type="slidenum">
              <a:rPr lang="en-US" smtClean="0"/>
              <a:t>‹#›</a:t>
            </a:fld>
            <a:endParaRPr lang="en-US"/>
          </a:p>
        </p:txBody>
      </p:sp>
    </p:spTree>
    <p:extLst>
      <p:ext uri="{BB962C8B-B14F-4D97-AF65-F5344CB8AC3E}">
        <p14:creationId xmlns:p14="http://schemas.microsoft.com/office/powerpoint/2010/main" val="314426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6EBFB-3342-498F-A278-CC54CF8A04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1D71D2-448C-46D9-8877-B2DEE7C575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E6470A-F962-4044-90DD-2873BCB2264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C3E329-0D98-4461-A43E-2FFC63A5BEB2}"/>
              </a:ext>
            </a:extLst>
          </p:cNvPr>
          <p:cNvSpPr>
            <a:spLocks noGrp="1"/>
          </p:cNvSpPr>
          <p:nvPr>
            <p:ph type="dt" sz="half" idx="10"/>
          </p:nvPr>
        </p:nvSpPr>
        <p:spPr/>
        <p:txBody>
          <a:bodyPr/>
          <a:lstStyle/>
          <a:p>
            <a:fld id="{8EDD7453-CECD-4983-B7C3-61120753D806}" type="datetimeFigureOut">
              <a:rPr lang="en-US" smtClean="0"/>
              <a:t>9/25/2018</a:t>
            </a:fld>
            <a:endParaRPr lang="en-US"/>
          </a:p>
        </p:txBody>
      </p:sp>
      <p:sp>
        <p:nvSpPr>
          <p:cNvPr id="6" name="Footer Placeholder 5">
            <a:extLst>
              <a:ext uri="{FF2B5EF4-FFF2-40B4-BE49-F238E27FC236}">
                <a16:creationId xmlns:a16="http://schemas.microsoft.com/office/drawing/2014/main" id="{919D8ADA-A303-49BE-8F1B-D6A241D489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BBAA29-6CDC-422A-99EF-095CC1459049}"/>
              </a:ext>
            </a:extLst>
          </p:cNvPr>
          <p:cNvSpPr>
            <a:spLocks noGrp="1"/>
          </p:cNvSpPr>
          <p:nvPr>
            <p:ph type="sldNum" sz="quarter" idx="12"/>
          </p:nvPr>
        </p:nvSpPr>
        <p:spPr/>
        <p:txBody>
          <a:bodyPr/>
          <a:lstStyle/>
          <a:p>
            <a:fld id="{9C0F7B08-CA3B-4C99-B17F-D582BAB0A72A}" type="slidenum">
              <a:rPr lang="en-US" smtClean="0"/>
              <a:t>‹#›</a:t>
            </a:fld>
            <a:endParaRPr lang="en-US"/>
          </a:p>
        </p:txBody>
      </p:sp>
    </p:spTree>
    <p:extLst>
      <p:ext uri="{BB962C8B-B14F-4D97-AF65-F5344CB8AC3E}">
        <p14:creationId xmlns:p14="http://schemas.microsoft.com/office/powerpoint/2010/main" val="17954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B9D2C-8F6D-4375-915F-5DF1F88ECE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BF9EF9-53A4-4D20-AC3A-870AB6282D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504BF2-7C13-41B8-8F0B-0679C215654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CE5894-3AE1-487A-9F0B-58FC11F32A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2223A53-9505-453E-BA0D-9763E635325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F00EFB-00E8-4679-9E54-69F2BC5EDB4D}"/>
              </a:ext>
            </a:extLst>
          </p:cNvPr>
          <p:cNvSpPr>
            <a:spLocks noGrp="1"/>
          </p:cNvSpPr>
          <p:nvPr>
            <p:ph type="dt" sz="half" idx="10"/>
          </p:nvPr>
        </p:nvSpPr>
        <p:spPr/>
        <p:txBody>
          <a:bodyPr/>
          <a:lstStyle/>
          <a:p>
            <a:fld id="{8EDD7453-CECD-4983-B7C3-61120753D806}" type="datetimeFigureOut">
              <a:rPr lang="en-US" smtClean="0"/>
              <a:t>9/25/2018</a:t>
            </a:fld>
            <a:endParaRPr lang="en-US"/>
          </a:p>
        </p:txBody>
      </p:sp>
      <p:sp>
        <p:nvSpPr>
          <p:cNvPr id="8" name="Footer Placeholder 7">
            <a:extLst>
              <a:ext uri="{FF2B5EF4-FFF2-40B4-BE49-F238E27FC236}">
                <a16:creationId xmlns:a16="http://schemas.microsoft.com/office/drawing/2014/main" id="{C1A8272D-7EE7-4BBC-928F-9AC64FD71F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09299E6-329D-494A-8B68-989D8920877C}"/>
              </a:ext>
            </a:extLst>
          </p:cNvPr>
          <p:cNvSpPr>
            <a:spLocks noGrp="1"/>
          </p:cNvSpPr>
          <p:nvPr>
            <p:ph type="sldNum" sz="quarter" idx="12"/>
          </p:nvPr>
        </p:nvSpPr>
        <p:spPr/>
        <p:txBody>
          <a:bodyPr/>
          <a:lstStyle/>
          <a:p>
            <a:fld id="{9C0F7B08-CA3B-4C99-B17F-D582BAB0A72A}" type="slidenum">
              <a:rPr lang="en-US" smtClean="0"/>
              <a:t>‹#›</a:t>
            </a:fld>
            <a:endParaRPr lang="en-US"/>
          </a:p>
        </p:txBody>
      </p:sp>
    </p:spTree>
    <p:extLst>
      <p:ext uri="{BB962C8B-B14F-4D97-AF65-F5344CB8AC3E}">
        <p14:creationId xmlns:p14="http://schemas.microsoft.com/office/powerpoint/2010/main" val="3803486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86D77-6800-44BC-82E6-A0E536E125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08140D-D5ED-4DC2-AD05-32874338848A}"/>
              </a:ext>
            </a:extLst>
          </p:cNvPr>
          <p:cNvSpPr>
            <a:spLocks noGrp="1"/>
          </p:cNvSpPr>
          <p:nvPr>
            <p:ph type="dt" sz="half" idx="10"/>
          </p:nvPr>
        </p:nvSpPr>
        <p:spPr/>
        <p:txBody>
          <a:bodyPr/>
          <a:lstStyle/>
          <a:p>
            <a:fld id="{8EDD7453-CECD-4983-B7C3-61120753D806}" type="datetimeFigureOut">
              <a:rPr lang="en-US" smtClean="0"/>
              <a:t>9/25/2018</a:t>
            </a:fld>
            <a:endParaRPr lang="en-US"/>
          </a:p>
        </p:txBody>
      </p:sp>
      <p:sp>
        <p:nvSpPr>
          <p:cNvPr id="4" name="Footer Placeholder 3">
            <a:extLst>
              <a:ext uri="{FF2B5EF4-FFF2-40B4-BE49-F238E27FC236}">
                <a16:creationId xmlns:a16="http://schemas.microsoft.com/office/drawing/2014/main" id="{6B6B7445-8425-428F-9F70-07D7D42EF5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2FD529-B73B-4219-A954-B58B3F702692}"/>
              </a:ext>
            </a:extLst>
          </p:cNvPr>
          <p:cNvSpPr>
            <a:spLocks noGrp="1"/>
          </p:cNvSpPr>
          <p:nvPr>
            <p:ph type="sldNum" sz="quarter" idx="12"/>
          </p:nvPr>
        </p:nvSpPr>
        <p:spPr/>
        <p:txBody>
          <a:bodyPr/>
          <a:lstStyle/>
          <a:p>
            <a:fld id="{9C0F7B08-CA3B-4C99-B17F-D582BAB0A72A}" type="slidenum">
              <a:rPr lang="en-US" smtClean="0"/>
              <a:t>‹#›</a:t>
            </a:fld>
            <a:endParaRPr lang="en-US"/>
          </a:p>
        </p:txBody>
      </p:sp>
    </p:spTree>
    <p:extLst>
      <p:ext uri="{BB962C8B-B14F-4D97-AF65-F5344CB8AC3E}">
        <p14:creationId xmlns:p14="http://schemas.microsoft.com/office/powerpoint/2010/main" val="2327360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0884A3-2F23-4461-82DE-3120BC18E534}"/>
              </a:ext>
            </a:extLst>
          </p:cNvPr>
          <p:cNvSpPr>
            <a:spLocks noGrp="1"/>
          </p:cNvSpPr>
          <p:nvPr>
            <p:ph type="dt" sz="half" idx="10"/>
          </p:nvPr>
        </p:nvSpPr>
        <p:spPr/>
        <p:txBody>
          <a:bodyPr/>
          <a:lstStyle/>
          <a:p>
            <a:fld id="{8EDD7453-CECD-4983-B7C3-61120753D806}" type="datetimeFigureOut">
              <a:rPr lang="en-US" smtClean="0"/>
              <a:t>9/25/2018</a:t>
            </a:fld>
            <a:endParaRPr lang="en-US"/>
          </a:p>
        </p:txBody>
      </p:sp>
      <p:sp>
        <p:nvSpPr>
          <p:cNvPr id="3" name="Footer Placeholder 2">
            <a:extLst>
              <a:ext uri="{FF2B5EF4-FFF2-40B4-BE49-F238E27FC236}">
                <a16:creationId xmlns:a16="http://schemas.microsoft.com/office/drawing/2014/main" id="{7BFF747B-3473-4B76-BB96-59D264A1CF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4D614E-6769-4BC8-BD5B-2EF3E2C82535}"/>
              </a:ext>
            </a:extLst>
          </p:cNvPr>
          <p:cNvSpPr>
            <a:spLocks noGrp="1"/>
          </p:cNvSpPr>
          <p:nvPr>
            <p:ph type="sldNum" sz="quarter" idx="12"/>
          </p:nvPr>
        </p:nvSpPr>
        <p:spPr/>
        <p:txBody>
          <a:bodyPr/>
          <a:lstStyle/>
          <a:p>
            <a:fld id="{9C0F7B08-CA3B-4C99-B17F-D582BAB0A72A}" type="slidenum">
              <a:rPr lang="en-US" smtClean="0"/>
              <a:t>‹#›</a:t>
            </a:fld>
            <a:endParaRPr lang="en-US"/>
          </a:p>
        </p:txBody>
      </p:sp>
    </p:spTree>
    <p:extLst>
      <p:ext uri="{BB962C8B-B14F-4D97-AF65-F5344CB8AC3E}">
        <p14:creationId xmlns:p14="http://schemas.microsoft.com/office/powerpoint/2010/main" val="179605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B9FE2-747B-4E20-A511-967DCB5AF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9A855B-828A-4352-A468-72357BAE38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54B220-AEF3-4B9B-801E-123163AA1D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421A8B-7B8C-41E0-9C28-873D0D511D17}"/>
              </a:ext>
            </a:extLst>
          </p:cNvPr>
          <p:cNvSpPr>
            <a:spLocks noGrp="1"/>
          </p:cNvSpPr>
          <p:nvPr>
            <p:ph type="dt" sz="half" idx="10"/>
          </p:nvPr>
        </p:nvSpPr>
        <p:spPr/>
        <p:txBody>
          <a:bodyPr/>
          <a:lstStyle/>
          <a:p>
            <a:fld id="{8EDD7453-CECD-4983-B7C3-61120753D806}" type="datetimeFigureOut">
              <a:rPr lang="en-US" smtClean="0"/>
              <a:t>9/25/2018</a:t>
            </a:fld>
            <a:endParaRPr lang="en-US"/>
          </a:p>
        </p:txBody>
      </p:sp>
      <p:sp>
        <p:nvSpPr>
          <p:cNvPr id="6" name="Footer Placeholder 5">
            <a:extLst>
              <a:ext uri="{FF2B5EF4-FFF2-40B4-BE49-F238E27FC236}">
                <a16:creationId xmlns:a16="http://schemas.microsoft.com/office/drawing/2014/main" id="{F2B7ACAE-95D0-4454-BD57-7396639001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C7BE59-A5D4-438F-BF1B-25A507828562}"/>
              </a:ext>
            </a:extLst>
          </p:cNvPr>
          <p:cNvSpPr>
            <a:spLocks noGrp="1"/>
          </p:cNvSpPr>
          <p:nvPr>
            <p:ph type="sldNum" sz="quarter" idx="12"/>
          </p:nvPr>
        </p:nvSpPr>
        <p:spPr/>
        <p:txBody>
          <a:bodyPr/>
          <a:lstStyle/>
          <a:p>
            <a:fld id="{9C0F7B08-CA3B-4C99-B17F-D582BAB0A72A}" type="slidenum">
              <a:rPr lang="en-US" smtClean="0"/>
              <a:t>‹#›</a:t>
            </a:fld>
            <a:endParaRPr lang="en-US"/>
          </a:p>
        </p:txBody>
      </p:sp>
    </p:spTree>
    <p:extLst>
      <p:ext uri="{BB962C8B-B14F-4D97-AF65-F5344CB8AC3E}">
        <p14:creationId xmlns:p14="http://schemas.microsoft.com/office/powerpoint/2010/main" val="229131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4DE84-1545-4591-9375-811CF71F63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2AA172-E223-4D3D-813C-0F25D3F653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1D6359-3174-462E-B58F-DB10164F5D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A8C7ABE-5D06-4D7A-83CB-9A2015FC17DC}"/>
              </a:ext>
            </a:extLst>
          </p:cNvPr>
          <p:cNvSpPr>
            <a:spLocks noGrp="1"/>
          </p:cNvSpPr>
          <p:nvPr>
            <p:ph type="dt" sz="half" idx="10"/>
          </p:nvPr>
        </p:nvSpPr>
        <p:spPr/>
        <p:txBody>
          <a:bodyPr/>
          <a:lstStyle/>
          <a:p>
            <a:fld id="{8EDD7453-CECD-4983-B7C3-61120753D806}" type="datetimeFigureOut">
              <a:rPr lang="en-US" smtClean="0"/>
              <a:t>9/25/2018</a:t>
            </a:fld>
            <a:endParaRPr lang="en-US"/>
          </a:p>
        </p:txBody>
      </p:sp>
      <p:sp>
        <p:nvSpPr>
          <p:cNvPr id="6" name="Footer Placeholder 5">
            <a:extLst>
              <a:ext uri="{FF2B5EF4-FFF2-40B4-BE49-F238E27FC236}">
                <a16:creationId xmlns:a16="http://schemas.microsoft.com/office/drawing/2014/main" id="{9B320617-FFBE-4D62-B8C0-67B5A4908B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C86FEE-F65D-4DB1-BF42-9591B10C6B63}"/>
              </a:ext>
            </a:extLst>
          </p:cNvPr>
          <p:cNvSpPr>
            <a:spLocks noGrp="1"/>
          </p:cNvSpPr>
          <p:nvPr>
            <p:ph type="sldNum" sz="quarter" idx="12"/>
          </p:nvPr>
        </p:nvSpPr>
        <p:spPr/>
        <p:txBody>
          <a:bodyPr/>
          <a:lstStyle/>
          <a:p>
            <a:fld id="{9C0F7B08-CA3B-4C99-B17F-D582BAB0A72A}" type="slidenum">
              <a:rPr lang="en-US" smtClean="0"/>
              <a:t>‹#›</a:t>
            </a:fld>
            <a:endParaRPr lang="en-US"/>
          </a:p>
        </p:txBody>
      </p:sp>
    </p:spTree>
    <p:extLst>
      <p:ext uri="{BB962C8B-B14F-4D97-AF65-F5344CB8AC3E}">
        <p14:creationId xmlns:p14="http://schemas.microsoft.com/office/powerpoint/2010/main" val="537643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ACC09E-297A-4A81-817D-50ADBB0D1C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9CA398-BD5A-4AB3-9EAC-696FF2AC45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9E23D2-D951-41F9-A100-FA0586388F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D7453-CECD-4983-B7C3-61120753D806}" type="datetimeFigureOut">
              <a:rPr lang="en-US" smtClean="0"/>
              <a:t>9/25/2018</a:t>
            </a:fld>
            <a:endParaRPr lang="en-US"/>
          </a:p>
        </p:txBody>
      </p:sp>
      <p:sp>
        <p:nvSpPr>
          <p:cNvPr id="5" name="Footer Placeholder 4">
            <a:extLst>
              <a:ext uri="{FF2B5EF4-FFF2-40B4-BE49-F238E27FC236}">
                <a16:creationId xmlns:a16="http://schemas.microsoft.com/office/drawing/2014/main" id="{972193E1-D302-4709-9284-0542A33AF4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4D53BF-0EDC-4F49-9FD3-7C01ED9EAC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F7B08-CA3B-4C99-B17F-D582BAB0A72A}" type="slidenum">
              <a:rPr lang="en-US" smtClean="0"/>
              <a:t>‹#›</a:t>
            </a:fld>
            <a:endParaRPr lang="en-US"/>
          </a:p>
        </p:txBody>
      </p:sp>
    </p:spTree>
    <p:extLst>
      <p:ext uri="{BB962C8B-B14F-4D97-AF65-F5344CB8AC3E}">
        <p14:creationId xmlns:p14="http://schemas.microsoft.com/office/powerpoint/2010/main" val="1540103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chart" Target="../charts/chart7.xml"/><Relationship Id="rId5" Type="http://schemas.openxmlformats.org/officeDocument/2006/relationships/image" Target="../media/image1.jpeg"/><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chart" Target="../charts/chart1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chart" Target="../charts/chart16.xml"/><Relationship Id="rId5" Type="http://schemas.openxmlformats.org/officeDocument/2006/relationships/chart" Target="../charts/chart15.xml"/><Relationship Id="rId4" Type="http://schemas.openxmlformats.org/officeDocument/2006/relationships/chart" Target="../charts/chart14.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chart" Target="../charts/chart19.xml"/><Relationship Id="rId5" Type="http://schemas.openxmlformats.org/officeDocument/2006/relationships/chart" Target="../charts/chart18.xml"/><Relationship Id="rId4" Type="http://schemas.openxmlformats.org/officeDocument/2006/relationships/chart" Target="../charts/chart1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chart" Target="../charts/chart22.xml"/><Relationship Id="rId5" Type="http://schemas.openxmlformats.org/officeDocument/2006/relationships/chart" Target="../charts/chart21.xml"/><Relationship Id="rId4" Type="http://schemas.openxmlformats.org/officeDocument/2006/relationships/chart" Target="../charts/chart20.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chart" Target="../charts/chart25.xml"/><Relationship Id="rId5" Type="http://schemas.openxmlformats.org/officeDocument/2006/relationships/chart" Target="../charts/chart24.xml"/><Relationship Id="rId4" Type="http://schemas.openxmlformats.org/officeDocument/2006/relationships/chart" Target="../charts/chart23.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chart" Target="../charts/chart28.xml"/><Relationship Id="rId5" Type="http://schemas.openxmlformats.org/officeDocument/2006/relationships/chart" Target="../charts/chart27.xml"/><Relationship Id="rId4" Type="http://schemas.openxmlformats.org/officeDocument/2006/relationships/chart" Target="../charts/chart26.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4" Type="http://schemas.openxmlformats.org/officeDocument/2006/relationships/chart" Target="../charts/chart3.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chart" Target="../charts/chart31.xml"/><Relationship Id="rId5" Type="http://schemas.openxmlformats.org/officeDocument/2006/relationships/chart" Target="../charts/chart30.xml"/><Relationship Id="rId4" Type="http://schemas.openxmlformats.org/officeDocument/2006/relationships/chart" Target="../charts/chart29.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chart" Target="../charts/chart34.xml"/><Relationship Id="rId5" Type="http://schemas.openxmlformats.org/officeDocument/2006/relationships/chart" Target="../charts/chart33.xml"/><Relationship Id="rId4" Type="http://schemas.openxmlformats.org/officeDocument/2006/relationships/chart" Target="../charts/chart3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chart" Target="../charts/chart37.xml"/><Relationship Id="rId5" Type="http://schemas.openxmlformats.org/officeDocument/2006/relationships/chart" Target="../charts/chart36.xml"/><Relationship Id="rId4" Type="http://schemas.openxmlformats.org/officeDocument/2006/relationships/chart" Target="../charts/chart35.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6.xml"/><Relationship Id="rId5" Type="http://schemas.openxmlformats.org/officeDocument/2006/relationships/hyperlink" Target="https://health.gov/communication/literacy/quickguide/factsbasic.htm" TargetMode="External"/><Relationship Id="rId4" Type="http://schemas.openxmlformats.org/officeDocument/2006/relationships/hyperlink" Target="https://www.cdc.gov/healthliteracy/learn/index.html"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chart" Target="../charts/chart38.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chart" Target="../charts/chart41.xml"/><Relationship Id="rId5" Type="http://schemas.openxmlformats.org/officeDocument/2006/relationships/chart" Target="../charts/chart40.xml"/><Relationship Id="rId4" Type="http://schemas.openxmlformats.org/officeDocument/2006/relationships/chart" Target="../charts/chart39.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chart" Target="../charts/chart44.xml"/><Relationship Id="rId5" Type="http://schemas.openxmlformats.org/officeDocument/2006/relationships/chart" Target="../charts/chart43.xml"/><Relationship Id="rId4" Type="http://schemas.openxmlformats.org/officeDocument/2006/relationships/chart" Target="../charts/chart4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chart" Target="../charts/chart47.xml"/><Relationship Id="rId5" Type="http://schemas.openxmlformats.org/officeDocument/2006/relationships/chart" Target="../charts/chart46.xml"/><Relationship Id="rId4" Type="http://schemas.openxmlformats.org/officeDocument/2006/relationships/chart" Target="../charts/chart45.xml"/></Relationships>
</file>

<file path=ppt/slides/_rels/slide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chart" Target="../charts/chart50.xml"/><Relationship Id="rId5" Type="http://schemas.openxmlformats.org/officeDocument/2006/relationships/chart" Target="../charts/chart49.xml"/><Relationship Id="rId4" Type="http://schemas.openxmlformats.org/officeDocument/2006/relationships/chart" Target="../charts/chart48.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chart" Target="../charts/chart53.xml"/><Relationship Id="rId5" Type="http://schemas.openxmlformats.org/officeDocument/2006/relationships/chart" Target="../charts/chart52.xml"/><Relationship Id="rId4" Type="http://schemas.openxmlformats.org/officeDocument/2006/relationships/chart" Target="../charts/chart5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chart" Target="../charts/chart56.xml"/><Relationship Id="rId5" Type="http://schemas.openxmlformats.org/officeDocument/2006/relationships/chart" Target="../charts/chart55.xml"/><Relationship Id="rId4" Type="http://schemas.openxmlformats.org/officeDocument/2006/relationships/chart" Target="../charts/chart54.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6.xml"/><Relationship Id="rId6" Type="http://schemas.openxmlformats.org/officeDocument/2006/relationships/chart" Target="../charts/chart59.xml"/><Relationship Id="rId5" Type="http://schemas.openxmlformats.org/officeDocument/2006/relationships/chart" Target="../charts/chart58.xml"/><Relationship Id="rId4" Type="http://schemas.openxmlformats.org/officeDocument/2006/relationships/chart" Target="../charts/chart57.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6.xml"/><Relationship Id="rId6" Type="http://schemas.openxmlformats.org/officeDocument/2006/relationships/chart" Target="../charts/chart62.xml"/><Relationship Id="rId5" Type="http://schemas.openxmlformats.org/officeDocument/2006/relationships/chart" Target="../charts/chart61.xml"/><Relationship Id="rId4" Type="http://schemas.openxmlformats.org/officeDocument/2006/relationships/chart" Target="../charts/chart6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6.xml"/><Relationship Id="rId5" Type="http://schemas.openxmlformats.org/officeDocument/2006/relationships/hyperlink" Target="https://health.gov/communication/literacy/quickguide/factsbasic.htm" TargetMode="External"/><Relationship Id="rId4" Type="http://schemas.openxmlformats.org/officeDocument/2006/relationships/chart" Target="../charts/chart63.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6.xml"/><Relationship Id="rId4" Type="http://schemas.openxmlformats.org/officeDocument/2006/relationships/chart" Target="../charts/chart64.xml"/></Relationships>
</file>

<file path=ppt/slides/_rels/slide4.xml.rels><?xml version="1.0" encoding="UTF-8" standalone="yes"?>
<Relationships xmlns="http://schemas.openxmlformats.org/package/2006/relationships"><Relationship Id="rId3" Type="http://schemas.openxmlformats.org/officeDocument/2006/relationships/hyperlink" Target="https://www.oecd-ilibrary.org/education/numeracy-practices-and-numeracy-skills-among-adults_8f19fc9f-e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6.xml"/><Relationship Id="rId4" Type="http://schemas.openxmlformats.org/officeDocument/2006/relationships/chart" Target="../charts/chart65.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6.xml"/><Relationship Id="rId4" Type="http://schemas.openxmlformats.org/officeDocument/2006/relationships/chart" Target="../charts/chart66.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6.xml"/><Relationship Id="rId4" Type="http://schemas.openxmlformats.org/officeDocument/2006/relationships/chart" Target="../charts/chart67.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19225" y="1743074"/>
            <a:ext cx="9363075" cy="1495425"/>
          </a:xfrm>
          <a:solidFill>
            <a:schemeClr val="bg1">
              <a:lumMod val="85000"/>
            </a:schemeClr>
          </a:solidFill>
          <a:ln>
            <a:solidFill>
              <a:srgbClr val="4F81BD"/>
            </a:solidFill>
            <a:prstDash val="solid"/>
          </a:ln>
        </p:spPr>
        <p:txBody>
          <a:bodyPr>
            <a:normAutofit/>
          </a:bodyPr>
          <a:lstStyle/>
          <a:p>
            <a:r>
              <a:rPr lang="en-US" sz="4400" cap="none" dirty="0">
                <a:latin typeface="Calibri" panose="020F0502020204030204" pitchFamily="34" charset="0"/>
                <a:cs typeface="Calibri" panose="020F0502020204030204" pitchFamily="34" charset="0"/>
              </a:rPr>
              <a:t>Examining Skills and Health </a:t>
            </a:r>
            <a:br>
              <a:rPr lang="en-US" sz="4400" cap="none" dirty="0">
                <a:latin typeface="Calibri" panose="020F0502020204030204" pitchFamily="34" charset="0"/>
                <a:cs typeface="Calibri" panose="020F0502020204030204" pitchFamily="34" charset="0"/>
              </a:rPr>
            </a:br>
            <a:r>
              <a:rPr lang="en-US" sz="4400" cap="none" dirty="0">
                <a:latin typeface="Calibri" panose="020F0502020204030204" pitchFamily="34" charset="0"/>
                <a:cs typeface="Calibri" panose="020F0502020204030204" pitchFamily="34" charset="0"/>
              </a:rPr>
              <a:t>Outcomes of Older Adults</a:t>
            </a:r>
            <a:endParaRPr lang="en-US" sz="4400" dirty="0">
              <a:latin typeface="Calibri" panose="020F0502020204030204" pitchFamily="34" charset="0"/>
              <a:cs typeface="Calibri" panose="020F0502020204030204" pitchFamily="34" charset="0"/>
            </a:endParaRPr>
          </a:p>
        </p:txBody>
      </p:sp>
      <p:sp>
        <p:nvSpPr>
          <p:cNvPr id="7" name="Subtitle 6"/>
          <p:cNvSpPr>
            <a:spLocks noGrp="1"/>
          </p:cNvSpPr>
          <p:nvPr>
            <p:ph type="subTitle" idx="1"/>
          </p:nvPr>
        </p:nvSpPr>
        <p:spPr>
          <a:xfrm>
            <a:off x="3009900" y="3695700"/>
            <a:ext cx="6400800" cy="2108200"/>
          </a:xfrm>
        </p:spPr>
        <p:txBody>
          <a:bodyPr>
            <a:normAutofit/>
          </a:bodyPr>
          <a:lstStyle/>
          <a:p>
            <a:r>
              <a:rPr lang="en-US" sz="3200" cap="none" dirty="0">
                <a:solidFill>
                  <a:schemeClr val="bg1">
                    <a:lumMod val="50000"/>
                  </a:schemeClr>
                </a:solidFill>
              </a:rPr>
              <a:t>What Sources of Health Information Do U.S. Older Adults Use?</a:t>
            </a:r>
          </a:p>
        </p:txBody>
      </p:sp>
      <p:pic>
        <p:nvPicPr>
          <p:cNvPr id="1026"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5" y="610870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0661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0E5A2C46-7D8F-4A31-9764-A19B525F57DF}"/>
              </a:ext>
            </a:extLst>
          </p:cNvPr>
          <p:cNvGraphicFramePr>
            <a:graphicFrameLocks/>
          </p:cNvGraphicFramePr>
          <p:nvPr>
            <p:extLst>
              <p:ext uri="{D42A27DB-BD31-4B8C-83A1-F6EECF244321}">
                <p14:modId xmlns:p14="http://schemas.microsoft.com/office/powerpoint/2010/main" val="3120112928"/>
              </p:ext>
            </p:extLst>
          </p:nvPr>
        </p:nvGraphicFramePr>
        <p:xfrm>
          <a:off x="4486557" y="1600199"/>
          <a:ext cx="3216965" cy="3657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CD08C348-DFEA-4056-8DF0-AA3ABCAF6AB2}"/>
              </a:ext>
            </a:extLst>
          </p:cNvPr>
          <p:cNvGraphicFramePr>
            <a:graphicFrameLocks/>
          </p:cNvGraphicFramePr>
          <p:nvPr>
            <p:extLst>
              <p:ext uri="{D42A27DB-BD31-4B8C-83A1-F6EECF244321}">
                <p14:modId xmlns:p14="http://schemas.microsoft.com/office/powerpoint/2010/main" val="3676560577"/>
              </p:ext>
            </p:extLst>
          </p:nvPr>
        </p:nvGraphicFramePr>
        <p:xfrm>
          <a:off x="1259989" y="1518566"/>
          <a:ext cx="3216965" cy="3736661"/>
        </p:xfrm>
        <a:graphic>
          <a:graphicData uri="http://schemas.openxmlformats.org/drawingml/2006/chart">
            <c:chart xmlns:c="http://schemas.openxmlformats.org/drawingml/2006/chart" xmlns:r="http://schemas.openxmlformats.org/officeDocument/2006/relationships" r:id="rId4"/>
          </a:graphicData>
        </a:graphic>
      </p:graphicFrame>
      <p:sp>
        <p:nvSpPr>
          <p:cNvPr id="3" name="Title 2"/>
          <p:cNvSpPr>
            <a:spLocks noGrp="1"/>
          </p:cNvSpPr>
          <p:nvPr>
            <p:ph type="title"/>
          </p:nvPr>
        </p:nvSpPr>
        <p:spPr>
          <a:xfrm>
            <a:off x="209550" y="232327"/>
            <a:ext cx="11544300" cy="1139273"/>
          </a:xfrm>
          <a:solidFill>
            <a:schemeClr val="bg1">
              <a:lumMod val="85000"/>
            </a:schemeClr>
          </a:solidFill>
          <a:ln>
            <a:solidFill>
              <a:srgbClr val="4F81BD"/>
            </a:solidFill>
          </a:ln>
        </p:spPr>
        <p:txBody>
          <a:bodyPr>
            <a:noAutofit/>
          </a:bodyPr>
          <a:lstStyle/>
          <a:p>
            <a:pPr algn="ctr"/>
            <a:r>
              <a:rPr lang="en-US" sz="2800" dirty="0">
                <a:latin typeface="Calibri" panose="020F0502020204030204" pitchFamily="34" charset="0"/>
                <a:cs typeface="Calibri" panose="020F0502020204030204" pitchFamily="34" charset="0"/>
              </a:rPr>
              <a:t>White older adults (55-74) had higher scores than adults in other race/ethnicity groups – Black, Hispanic, and Other - on all three PIAAC skills</a:t>
            </a:r>
            <a:endParaRPr lang="en-US" sz="2800" dirty="0">
              <a:solidFill>
                <a:srgbClr val="00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10</a:t>
            </a:fld>
            <a:endParaRPr lang="en-US" dirty="0"/>
          </a:p>
        </p:txBody>
      </p:sp>
      <p:pic>
        <p:nvPicPr>
          <p:cNvPr id="95" name="Picture 3" descr="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Chart 6">
            <a:extLst>
              <a:ext uri="{FF2B5EF4-FFF2-40B4-BE49-F238E27FC236}">
                <a16:creationId xmlns:a16="http://schemas.microsoft.com/office/drawing/2014/main" id="{812E4DDA-9E99-4C55-9152-4DC29EFC6CFA}"/>
              </a:ext>
            </a:extLst>
          </p:cNvPr>
          <p:cNvGraphicFramePr>
            <a:graphicFrameLocks/>
          </p:cNvGraphicFramePr>
          <p:nvPr>
            <p:extLst>
              <p:ext uri="{D42A27DB-BD31-4B8C-83A1-F6EECF244321}">
                <p14:modId xmlns:p14="http://schemas.microsoft.com/office/powerpoint/2010/main" val="2902964211"/>
              </p:ext>
            </p:extLst>
          </p:nvPr>
        </p:nvGraphicFramePr>
        <p:xfrm>
          <a:off x="7713125" y="1597799"/>
          <a:ext cx="3216966" cy="3657600"/>
        </p:xfrm>
        <a:graphic>
          <a:graphicData uri="http://schemas.openxmlformats.org/drawingml/2006/chart">
            <c:chart xmlns:c="http://schemas.openxmlformats.org/drawingml/2006/chart" xmlns:r="http://schemas.openxmlformats.org/officeDocument/2006/relationships" r:id="rId6"/>
          </a:graphicData>
        </a:graphic>
      </p:graphicFrame>
      <p:sp>
        <p:nvSpPr>
          <p:cNvPr id="8" name="Rectangle 7">
            <a:extLst>
              <a:ext uri="{FF2B5EF4-FFF2-40B4-BE49-F238E27FC236}">
                <a16:creationId xmlns:a16="http://schemas.microsoft.com/office/drawing/2014/main" id="{FF9DFE9E-B98E-42CC-BC3C-343D70B8E7FF}"/>
              </a:ext>
            </a:extLst>
          </p:cNvPr>
          <p:cNvSpPr/>
          <p:nvPr/>
        </p:nvSpPr>
        <p:spPr>
          <a:xfrm>
            <a:off x="5019963" y="2159555"/>
            <a:ext cx="624066" cy="309567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22269E9B-80B6-4C7C-9897-9DDF5445592F}"/>
              </a:ext>
            </a:extLst>
          </p:cNvPr>
          <p:cNvSpPr/>
          <p:nvPr/>
        </p:nvSpPr>
        <p:spPr>
          <a:xfrm>
            <a:off x="8245506" y="2159554"/>
            <a:ext cx="624066" cy="309567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F0100171-0D8A-451A-B8D1-9012AFE6DF04}"/>
              </a:ext>
            </a:extLst>
          </p:cNvPr>
          <p:cNvSpPr txBox="1"/>
          <p:nvPr/>
        </p:nvSpPr>
        <p:spPr>
          <a:xfrm>
            <a:off x="3861979" y="5673853"/>
            <a:ext cx="4466119"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White</a:t>
            </a:r>
          </a:p>
        </p:txBody>
      </p:sp>
      <p:sp>
        <p:nvSpPr>
          <p:cNvPr id="14" name="Rectangle 13">
            <a:extLst>
              <a:ext uri="{FF2B5EF4-FFF2-40B4-BE49-F238E27FC236}">
                <a16:creationId xmlns:a16="http://schemas.microsoft.com/office/drawing/2014/main" id="{D4CC5351-00AB-401F-8FC5-2AC18D5AB36D}"/>
              </a:ext>
            </a:extLst>
          </p:cNvPr>
          <p:cNvSpPr/>
          <p:nvPr/>
        </p:nvSpPr>
        <p:spPr>
          <a:xfrm>
            <a:off x="1801972" y="2114781"/>
            <a:ext cx="624066" cy="309567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00842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9550" y="232327"/>
            <a:ext cx="11830050" cy="1072597"/>
          </a:xfrm>
          <a:solidFill>
            <a:schemeClr val="bg1">
              <a:lumMod val="85000"/>
            </a:schemeClr>
          </a:solidFill>
          <a:ln>
            <a:solidFill>
              <a:srgbClr val="4F81BD"/>
            </a:solidFill>
          </a:ln>
        </p:spPr>
        <p:txBody>
          <a:bodyPr>
            <a:noAutofit/>
          </a:bodyPr>
          <a:lstStyle/>
          <a:p>
            <a:pPr algn="ctr"/>
            <a:r>
              <a:rPr lang="en-US" sz="2800" dirty="0">
                <a:latin typeface="Calibri" panose="020F0502020204030204" pitchFamily="34" charset="0"/>
                <a:cs typeface="Calibri" panose="020F0502020204030204" pitchFamily="34" charset="0"/>
              </a:rPr>
              <a:t>There were no gender differences in literacy or problem solving among older adults (55-74), but males had higher numeracy scores than females</a:t>
            </a:r>
            <a:endParaRPr lang="en-US" sz="2800" dirty="0">
              <a:solidFill>
                <a:srgbClr val="00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9863291" y="6366847"/>
            <a:ext cx="2133600" cy="365125"/>
          </a:xfrm>
          <a:prstGeom prst="rect">
            <a:avLst/>
          </a:prstGeom>
        </p:spPr>
        <p:txBody>
          <a:bodyPr/>
          <a:lstStyle/>
          <a:p>
            <a:pPr algn="r">
              <a:defRPr/>
            </a:pPr>
            <a:fld id="{CB2B57F1-B685-442E-AF28-85E8A6C2BA58}" type="slidenum">
              <a:rPr lang="en-US"/>
              <a:pPr algn="r">
                <a:defRPr/>
              </a:pPr>
              <a:t>11</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Chart 5">
            <a:extLst>
              <a:ext uri="{FF2B5EF4-FFF2-40B4-BE49-F238E27FC236}">
                <a16:creationId xmlns:a16="http://schemas.microsoft.com/office/drawing/2014/main" id="{C3E2B3D7-B0E4-4581-8A9A-EEC5C50F0F7A}"/>
              </a:ext>
            </a:extLst>
          </p:cNvPr>
          <p:cNvGraphicFramePr>
            <a:graphicFrameLocks/>
          </p:cNvGraphicFramePr>
          <p:nvPr>
            <p:extLst/>
          </p:nvPr>
        </p:nvGraphicFramePr>
        <p:xfrm>
          <a:off x="1261908" y="1602601"/>
          <a:ext cx="3216965"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B7A821FE-B337-4460-B652-0EC6047784C8}"/>
              </a:ext>
            </a:extLst>
          </p:cNvPr>
          <p:cNvGraphicFramePr>
            <a:graphicFrameLocks/>
          </p:cNvGraphicFramePr>
          <p:nvPr>
            <p:extLst>
              <p:ext uri="{D42A27DB-BD31-4B8C-83A1-F6EECF244321}">
                <p14:modId xmlns:p14="http://schemas.microsoft.com/office/powerpoint/2010/main" val="2008183389"/>
              </p:ext>
            </p:extLst>
          </p:nvPr>
        </p:nvGraphicFramePr>
        <p:xfrm>
          <a:off x="4486557" y="1600199"/>
          <a:ext cx="3216965" cy="3657600"/>
        </p:xfrm>
        <a:graphic>
          <a:graphicData uri="http://schemas.openxmlformats.org/drawingml/2006/chart">
            <c:chart xmlns:c="http://schemas.openxmlformats.org/drawingml/2006/chart" xmlns:r="http://schemas.openxmlformats.org/officeDocument/2006/relationships" r:id="rId5"/>
          </a:graphicData>
        </a:graphic>
      </p:graphicFrame>
      <p:sp>
        <p:nvSpPr>
          <p:cNvPr id="9" name="Rectangle 8">
            <a:extLst>
              <a:ext uri="{FF2B5EF4-FFF2-40B4-BE49-F238E27FC236}">
                <a16:creationId xmlns:a16="http://schemas.microsoft.com/office/drawing/2014/main" id="{FFEB62E9-E6FC-4247-B219-E3C847BBB62F}"/>
              </a:ext>
            </a:extLst>
          </p:cNvPr>
          <p:cNvSpPr/>
          <p:nvPr/>
        </p:nvSpPr>
        <p:spPr>
          <a:xfrm>
            <a:off x="5030907" y="2177143"/>
            <a:ext cx="1204435" cy="307825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0" name="Chart 9">
            <a:extLst>
              <a:ext uri="{FF2B5EF4-FFF2-40B4-BE49-F238E27FC236}">
                <a16:creationId xmlns:a16="http://schemas.microsoft.com/office/drawing/2014/main" id="{056776FD-93A6-4DED-89EA-5C721400FEC9}"/>
              </a:ext>
            </a:extLst>
          </p:cNvPr>
          <p:cNvGraphicFramePr>
            <a:graphicFrameLocks/>
          </p:cNvGraphicFramePr>
          <p:nvPr>
            <p:extLst/>
          </p:nvPr>
        </p:nvGraphicFramePr>
        <p:xfrm>
          <a:off x="7713125" y="1597799"/>
          <a:ext cx="3216966" cy="3657600"/>
        </p:xfrm>
        <a:graphic>
          <a:graphicData uri="http://schemas.openxmlformats.org/drawingml/2006/chart">
            <c:chart xmlns:c="http://schemas.openxmlformats.org/drawingml/2006/chart" xmlns:r="http://schemas.openxmlformats.org/officeDocument/2006/relationships" r:id="rId6"/>
          </a:graphicData>
        </a:graphic>
      </p:graphicFrame>
      <p:sp>
        <p:nvSpPr>
          <p:cNvPr id="11" name="TextBox 10">
            <a:extLst>
              <a:ext uri="{FF2B5EF4-FFF2-40B4-BE49-F238E27FC236}">
                <a16:creationId xmlns:a16="http://schemas.microsoft.com/office/drawing/2014/main" id="{7A2C2792-A390-4EC3-B55D-9A436102E5C2}"/>
              </a:ext>
            </a:extLst>
          </p:cNvPr>
          <p:cNvSpPr txBox="1"/>
          <p:nvPr/>
        </p:nvSpPr>
        <p:spPr>
          <a:xfrm>
            <a:off x="5739617" y="2504051"/>
            <a:ext cx="267287" cy="307777"/>
          </a:xfrm>
          <a:prstGeom prst="rect">
            <a:avLst/>
          </a:prstGeom>
          <a:noFill/>
        </p:spPr>
        <p:txBody>
          <a:bodyPr wrap="square" rtlCol="0">
            <a:spAutoFit/>
          </a:bodyPr>
          <a:lstStyle/>
          <a:p>
            <a:r>
              <a:rPr lang="en-US" sz="1400" dirty="0"/>
              <a:t>*</a:t>
            </a:r>
          </a:p>
        </p:txBody>
      </p:sp>
      <p:sp>
        <p:nvSpPr>
          <p:cNvPr id="12" name="TextBox 11">
            <a:extLst>
              <a:ext uri="{FF2B5EF4-FFF2-40B4-BE49-F238E27FC236}">
                <a16:creationId xmlns:a16="http://schemas.microsoft.com/office/drawing/2014/main" id="{70B93A71-8BBB-4287-9549-28A2748C72AF}"/>
              </a:ext>
            </a:extLst>
          </p:cNvPr>
          <p:cNvSpPr txBox="1"/>
          <p:nvPr/>
        </p:nvSpPr>
        <p:spPr>
          <a:xfrm>
            <a:off x="3867549" y="5633918"/>
            <a:ext cx="4454979"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female</a:t>
            </a:r>
          </a:p>
        </p:txBody>
      </p:sp>
    </p:spTree>
    <p:extLst>
      <p:ext uri="{BB962C8B-B14F-4D97-AF65-F5344CB8AC3E}">
        <p14:creationId xmlns:p14="http://schemas.microsoft.com/office/powerpoint/2010/main" val="1851084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9550" y="232328"/>
            <a:ext cx="11830050" cy="1084810"/>
          </a:xfrm>
          <a:solidFill>
            <a:schemeClr val="bg1">
              <a:lumMod val="85000"/>
            </a:schemeClr>
          </a:solidFill>
          <a:ln>
            <a:solidFill>
              <a:srgbClr val="4F81BD"/>
            </a:solidFill>
          </a:ln>
        </p:spPr>
        <p:txBody>
          <a:bodyPr>
            <a:noAutofit/>
          </a:bodyPr>
          <a:lstStyle/>
          <a:p>
            <a:pPr algn="ctr"/>
            <a:r>
              <a:rPr lang="en-US" sz="2800" dirty="0">
                <a:latin typeface="Calibri" panose="020F0502020204030204" pitchFamily="34" charset="0"/>
                <a:cs typeface="Calibri" panose="020F0502020204030204" pitchFamily="34" charset="0"/>
              </a:rPr>
              <a:t>Older adults age 55 to 74 born in the U.S. score higher than non-native older adults on all three PIAAC skills.</a:t>
            </a:r>
            <a:endParaRPr lang="en-US" sz="2800" dirty="0">
              <a:solidFill>
                <a:srgbClr val="00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9834679" y="6366847"/>
            <a:ext cx="2133600" cy="365125"/>
          </a:xfrm>
          <a:prstGeom prst="rect">
            <a:avLst/>
          </a:prstGeom>
        </p:spPr>
        <p:txBody>
          <a:bodyPr/>
          <a:lstStyle/>
          <a:p>
            <a:pPr algn="r">
              <a:defRPr/>
            </a:pPr>
            <a:fld id="{CB2B57F1-B685-442E-AF28-85E8A6C2BA58}" type="slidenum">
              <a:rPr lang="en-US"/>
              <a:pPr algn="r">
                <a:defRPr/>
              </a:pPr>
              <a:t>12</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4">
            <a:extLst>
              <a:ext uri="{FF2B5EF4-FFF2-40B4-BE49-F238E27FC236}">
                <a16:creationId xmlns:a16="http://schemas.microsoft.com/office/drawing/2014/main" id="{F5E31154-4BCA-4909-BD4B-FBFD5C89B715}"/>
              </a:ext>
            </a:extLst>
          </p:cNvPr>
          <p:cNvGraphicFramePr>
            <a:graphicFrameLocks/>
          </p:cNvGraphicFramePr>
          <p:nvPr>
            <p:extLst/>
          </p:nvPr>
        </p:nvGraphicFramePr>
        <p:xfrm>
          <a:off x="1261908" y="1602601"/>
          <a:ext cx="3216965"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7932B0AF-CD20-43E9-AEF8-DF9F61B106A1}"/>
              </a:ext>
            </a:extLst>
          </p:cNvPr>
          <p:cNvGraphicFramePr>
            <a:graphicFrameLocks/>
          </p:cNvGraphicFramePr>
          <p:nvPr>
            <p:extLst/>
          </p:nvPr>
        </p:nvGraphicFramePr>
        <p:xfrm>
          <a:off x="4486557" y="1600199"/>
          <a:ext cx="3216965" cy="365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a:extLst>
              <a:ext uri="{FF2B5EF4-FFF2-40B4-BE49-F238E27FC236}">
                <a16:creationId xmlns:a16="http://schemas.microsoft.com/office/drawing/2014/main" id="{31484B3F-FA09-4DC2-BD77-BE13D9F435D5}"/>
              </a:ext>
            </a:extLst>
          </p:cNvPr>
          <p:cNvGraphicFramePr>
            <a:graphicFrameLocks/>
          </p:cNvGraphicFramePr>
          <p:nvPr>
            <p:extLst>
              <p:ext uri="{D42A27DB-BD31-4B8C-83A1-F6EECF244321}">
                <p14:modId xmlns:p14="http://schemas.microsoft.com/office/powerpoint/2010/main" val="3198581555"/>
              </p:ext>
            </p:extLst>
          </p:nvPr>
        </p:nvGraphicFramePr>
        <p:xfrm>
          <a:off x="7779722" y="1600199"/>
          <a:ext cx="3216966" cy="3657600"/>
        </p:xfrm>
        <a:graphic>
          <a:graphicData uri="http://schemas.openxmlformats.org/drawingml/2006/chart">
            <c:chart xmlns:c="http://schemas.openxmlformats.org/drawingml/2006/chart" xmlns:r="http://schemas.openxmlformats.org/officeDocument/2006/relationships" r:id="rId6"/>
          </a:graphicData>
        </a:graphic>
      </p:graphicFrame>
      <p:sp>
        <p:nvSpPr>
          <p:cNvPr id="8" name="TextBox 7">
            <a:extLst>
              <a:ext uri="{FF2B5EF4-FFF2-40B4-BE49-F238E27FC236}">
                <a16:creationId xmlns:a16="http://schemas.microsoft.com/office/drawing/2014/main" id="{94DDA4D3-0577-4BD4-8A12-2D5A038EB716}"/>
              </a:ext>
            </a:extLst>
          </p:cNvPr>
          <p:cNvSpPr txBox="1"/>
          <p:nvPr/>
        </p:nvSpPr>
        <p:spPr>
          <a:xfrm>
            <a:off x="3747126" y="5540860"/>
            <a:ext cx="4695825"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U.S. Native</a:t>
            </a:r>
          </a:p>
        </p:txBody>
      </p:sp>
    </p:spTree>
    <p:extLst>
      <p:ext uri="{BB962C8B-B14F-4D97-AF65-F5344CB8AC3E}">
        <p14:creationId xmlns:p14="http://schemas.microsoft.com/office/powerpoint/2010/main" val="2373955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9746" y="1423621"/>
            <a:ext cx="10563225" cy="2187087"/>
          </a:xfrm>
          <a:solidFill>
            <a:schemeClr val="bg1">
              <a:lumMod val="85000"/>
            </a:schemeClr>
          </a:solidFill>
          <a:ln>
            <a:solidFill>
              <a:srgbClr val="4F81BD"/>
            </a:solidFill>
          </a:ln>
        </p:spPr>
        <p:txBody>
          <a:bodyPr>
            <a:normAutofit/>
          </a:bodyPr>
          <a:lstStyle/>
          <a:p>
            <a:pPr algn="ctr"/>
            <a:r>
              <a:rPr lang="en-US" sz="3600" b="1" dirty="0"/>
              <a:t>Are there differences in skills across subgroups of older adults by selected socioeconomic characteristics?</a:t>
            </a:r>
          </a:p>
        </p:txBody>
      </p:sp>
      <p:sp>
        <p:nvSpPr>
          <p:cNvPr id="4" name="Slide Number Placeholder 3"/>
          <p:cNvSpPr>
            <a:spLocks noGrp="1"/>
          </p:cNvSpPr>
          <p:nvPr>
            <p:ph type="sldNum" sz="quarter" idx="12"/>
          </p:nvPr>
        </p:nvSpPr>
        <p:spPr>
          <a:xfrm>
            <a:off x="9867900" y="6366847"/>
            <a:ext cx="2133600" cy="365125"/>
          </a:xfrm>
          <a:prstGeom prst="rect">
            <a:avLst/>
          </a:prstGeom>
        </p:spPr>
        <p:txBody>
          <a:bodyPr/>
          <a:lstStyle/>
          <a:p>
            <a:pPr algn="r">
              <a:defRPr/>
            </a:pPr>
            <a:fld id="{CB2B57F1-B685-442E-AF28-85E8A6C2BA58}" type="slidenum">
              <a:rPr lang="en-US"/>
              <a:pPr algn="r">
                <a:defRPr/>
              </a:pPr>
              <a:t>13</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1031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14</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
            <a:extLst>
              <a:ext uri="{FF2B5EF4-FFF2-40B4-BE49-F238E27FC236}">
                <a16:creationId xmlns:a16="http://schemas.microsoft.com/office/drawing/2014/main" id="{04D156F2-61EC-49F2-9B7B-CCD6D8272B15}"/>
              </a:ext>
            </a:extLst>
          </p:cNvPr>
          <p:cNvSpPr txBox="1">
            <a:spLocks/>
          </p:cNvSpPr>
          <p:nvPr/>
        </p:nvSpPr>
        <p:spPr>
          <a:xfrm>
            <a:off x="209550" y="222803"/>
            <a:ext cx="11830050" cy="994154"/>
          </a:xfrm>
          <a:prstGeom prst="rect">
            <a:avLst/>
          </a:prstGeom>
          <a:solidFill>
            <a:schemeClr val="bg1">
              <a:lumMod val="85000"/>
            </a:schemeClr>
          </a:solidFill>
          <a:ln>
            <a:solidFill>
              <a:srgbClr val="4F81BD"/>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latin typeface="Calibri" panose="020F0502020204030204" pitchFamily="34" charset="0"/>
                <a:cs typeface="Calibri" panose="020F0502020204030204" pitchFamily="34" charset="0"/>
              </a:rPr>
              <a:t>Older adults (55-65) in the top income quintile had higher scores on all three PIAAC skills than those in lower income quintiles </a:t>
            </a:r>
            <a:endParaRPr lang="en-US" sz="2800" dirty="0">
              <a:solidFill>
                <a:srgbClr val="000000"/>
              </a:solidFill>
              <a:latin typeface="Calibri" panose="020F0502020204030204" pitchFamily="34" charset="0"/>
              <a:cs typeface="Calibri" panose="020F0502020204030204" pitchFamily="34" charset="0"/>
            </a:endParaRPr>
          </a:p>
        </p:txBody>
      </p:sp>
      <p:graphicFrame>
        <p:nvGraphicFramePr>
          <p:cNvPr id="10" name="Chart 9">
            <a:extLst>
              <a:ext uri="{FF2B5EF4-FFF2-40B4-BE49-F238E27FC236}">
                <a16:creationId xmlns:a16="http://schemas.microsoft.com/office/drawing/2014/main" id="{CC2B95C0-0A6E-4F03-9221-EB468850F78D}"/>
              </a:ext>
            </a:extLst>
          </p:cNvPr>
          <p:cNvGraphicFramePr>
            <a:graphicFrameLocks/>
          </p:cNvGraphicFramePr>
          <p:nvPr>
            <p:extLst>
              <p:ext uri="{D42A27DB-BD31-4B8C-83A1-F6EECF244321}">
                <p14:modId xmlns:p14="http://schemas.microsoft.com/office/powerpoint/2010/main" val="617492342"/>
              </p:ext>
            </p:extLst>
          </p:nvPr>
        </p:nvGraphicFramePr>
        <p:xfrm>
          <a:off x="212578" y="1600199"/>
          <a:ext cx="3216965"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73CE46F2-534C-4050-A942-5A97AC0F0C87}"/>
              </a:ext>
            </a:extLst>
          </p:cNvPr>
          <p:cNvGraphicFramePr>
            <a:graphicFrameLocks/>
          </p:cNvGraphicFramePr>
          <p:nvPr>
            <p:extLst>
              <p:ext uri="{D42A27DB-BD31-4B8C-83A1-F6EECF244321}">
                <p14:modId xmlns:p14="http://schemas.microsoft.com/office/powerpoint/2010/main" val="2822458293"/>
              </p:ext>
            </p:extLst>
          </p:nvPr>
        </p:nvGraphicFramePr>
        <p:xfrm>
          <a:off x="3429543" y="1600199"/>
          <a:ext cx="3216965" cy="365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a:extLst>
              <a:ext uri="{FF2B5EF4-FFF2-40B4-BE49-F238E27FC236}">
                <a16:creationId xmlns:a16="http://schemas.microsoft.com/office/drawing/2014/main" id="{A8F7C052-9752-4F8D-B4E3-3D6D657BBBDA}"/>
              </a:ext>
            </a:extLst>
          </p:cNvPr>
          <p:cNvGraphicFramePr>
            <a:graphicFrameLocks/>
          </p:cNvGraphicFramePr>
          <p:nvPr>
            <p:extLst>
              <p:ext uri="{D42A27DB-BD31-4B8C-83A1-F6EECF244321}">
                <p14:modId xmlns:p14="http://schemas.microsoft.com/office/powerpoint/2010/main" val="375871001"/>
              </p:ext>
            </p:extLst>
          </p:nvPr>
        </p:nvGraphicFramePr>
        <p:xfrm>
          <a:off x="6656111" y="1597799"/>
          <a:ext cx="3216966" cy="3657600"/>
        </p:xfrm>
        <a:graphic>
          <a:graphicData uri="http://schemas.openxmlformats.org/drawingml/2006/chart">
            <c:chart xmlns:c="http://schemas.openxmlformats.org/drawingml/2006/chart" xmlns:r="http://schemas.openxmlformats.org/officeDocument/2006/relationships" r:id="rId6"/>
          </a:graphicData>
        </a:graphic>
      </p:graphicFrame>
      <p:grpSp>
        <p:nvGrpSpPr>
          <p:cNvPr id="13" name="Group 12">
            <a:extLst>
              <a:ext uri="{FF2B5EF4-FFF2-40B4-BE49-F238E27FC236}">
                <a16:creationId xmlns:a16="http://schemas.microsoft.com/office/drawing/2014/main" id="{D29201C6-AE0C-4079-BEE0-DC786329030C}"/>
              </a:ext>
            </a:extLst>
          </p:cNvPr>
          <p:cNvGrpSpPr/>
          <p:nvPr/>
        </p:nvGrpSpPr>
        <p:grpSpPr>
          <a:xfrm>
            <a:off x="9969686" y="2547715"/>
            <a:ext cx="2027679" cy="2126884"/>
            <a:chOff x="10177142" y="2683334"/>
            <a:chExt cx="2027679" cy="2126884"/>
          </a:xfrm>
        </p:grpSpPr>
        <p:grpSp>
          <p:nvGrpSpPr>
            <p:cNvPr id="14" name="Group 13">
              <a:extLst>
                <a:ext uri="{FF2B5EF4-FFF2-40B4-BE49-F238E27FC236}">
                  <a16:creationId xmlns:a16="http://schemas.microsoft.com/office/drawing/2014/main" id="{4CCA7DDE-873C-4B80-A61D-C2828CD03B1D}"/>
                </a:ext>
              </a:extLst>
            </p:cNvPr>
            <p:cNvGrpSpPr/>
            <p:nvPr/>
          </p:nvGrpSpPr>
          <p:grpSpPr>
            <a:xfrm>
              <a:off x="10177142" y="2683334"/>
              <a:ext cx="1580467" cy="317383"/>
              <a:chOff x="1543574" y="5888662"/>
              <a:chExt cx="1580467" cy="317383"/>
            </a:xfrm>
          </p:grpSpPr>
          <p:sp>
            <p:nvSpPr>
              <p:cNvPr id="27" name="Rectangle 26">
                <a:extLst>
                  <a:ext uri="{FF2B5EF4-FFF2-40B4-BE49-F238E27FC236}">
                    <a16:creationId xmlns:a16="http://schemas.microsoft.com/office/drawing/2014/main" id="{C34589B3-A34C-4D19-AD3D-8C71281E2886}"/>
                  </a:ext>
                </a:extLst>
              </p:cNvPr>
              <p:cNvSpPr/>
              <p:nvPr/>
            </p:nvSpPr>
            <p:spPr>
              <a:xfrm>
                <a:off x="1543574" y="5914239"/>
                <a:ext cx="291806" cy="291806"/>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90835AE9-2411-46C7-B295-C07B5ADD5826}"/>
                  </a:ext>
                </a:extLst>
              </p:cNvPr>
              <p:cNvSpPr txBox="1"/>
              <p:nvPr/>
            </p:nvSpPr>
            <p:spPr>
              <a:xfrm>
                <a:off x="1794382" y="5888662"/>
                <a:ext cx="1329659" cy="307777"/>
              </a:xfrm>
              <a:prstGeom prst="rect">
                <a:avLst/>
              </a:prstGeom>
              <a:noFill/>
            </p:spPr>
            <p:txBody>
              <a:bodyPr wrap="none" rtlCol="0">
                <a:spAutoFit/>
              </a:bodyPr>
              <a:lstStyle/>
              <a:p>
                <a:r>
                  <a:rPr lang="en-US" sz="1400" dirty="0">
                    <a:solidFill>
                      <a:srgbClr val="595959"/>
                    </a:solidFill>
                    <a:latin typeface="Calibri" panose="020F0502020204030204" pitchFamily="34" charset="0"/>
                  </a:rPr>
                  <a:t>Bottom quintile</a:t>
                </a:r>
              </a:p>
            </p:txBody>
          </p:sp>
        </p:grpSp>
        <p:grpSp>
          <p:nvGrpSpPr>
            <p:cNvPr id="15" name="Group 14">
              <a:extLst>
                <a:ext uri="{FF2B5EF4-FFF2-40B4-BE49-F238E27FC236}">
                  <a16:creationId xmlns:a16="http://schemas.microsoft.com/office/drawing/2014/main" id="{068F0190-691D-46E0-9EBC-1E7D9B6B167C}"/>
                </a:ext>
              </a:extLst>
            </p:cNvPr>
            <p:cNvGrpSpPr/>
            <p:nvPr/>
          </p:nvGrpSpPr>
          <p:grpSpPr>
            <a:xfrm>
              <a:off x="10177142" y="3120982"/>
              <a:ext cx="2018959" cy="307777"/>
              <a:chOff x="1543574" y="5898268"/>
              <a:chExt cx="2018959" cy="307777"/>
            </a:xfrm>
          </p:grpSpPr>
          <p:sp>
            <p:nvSpPr>
              <p:cNvPr id="25" name="Rectangle 24">
                <a:extLst>
                  <a:ext uri="{FF2B5EF4-FFF2-40B4-BE49-F238E27FC236}">
                    <a16:creationId xmlns:a16="http://schemas.microsoft.com/office/drawing/2014/main" id="{31B70FEA-65F8-44EA-939A-260AC847F1F0}"/>
                  </a:ext>
                </a:extLst>
              </p:cNvPr>
              <p:cNvSpPr/>
              <p:nvPr/>
            </p:nvSpPr>
            <p:spPr>
              <a:xfrm>
                <a:off x="1543574" y="5914239"/>
                <a:ext cx="291806" cy="291806"/>
              </a:xfrm>
              <a:prstGeom prst="rect">
                <a:avLst/>
              </a:prstGeom>
              <a:solidFill>
                <a:schemeClr val="tx1">
                  <a:lumMod val="75000"/>
                  <a:lumOff val="25000"/>
                </a:schemeClr>
              </a:solidFill>
              <a:ln w="95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1E379E19-5233-493F-83B3-BE65AAE9C2A4}"/>
                  </a:ext>
                </a:extLst>
              </p:cNvPr>
              <p:cNvSpPr txBox="1"/>
              <p:nvPr/>
            </p:nvSpPr>
            <p:spPr>
              <a:xfrm>
                <a:off x="1786854" y="5898268"/>
                <a:ext cx="1775679" cy="307777"/>
              </a:xfrm>
              <a:prstGeom prst="rect">
                <a:avLst/>
              </a:prstGeom>
              <a:noFill/>
            </p:spPr>
            <p:txBody>
              <a:bodyPr wrap="none" rtlCol="0">
                <a:spAutoFit/>
              </a:bodyPr>
              <a:lstStyle/>
              <a:p>
                <a:r>
                  <a:rPr lang="en-US" sz="1400" dirty="0">
                    <a:solidFill>
                      <a:srgbClr val="595959"/>
                    </a:solidFill>
                    <a:latin typeface="Calibri" panose="020F0502020204030204" pitchFamily="34" charset="0"/>
                  </a:rPr>
                  <a:t>Lower middle quintile</a:t>
                </a:r>
              </a:p>
            </p:txBody>
          </p:sp>
        </p:grpSp>
        <p:grpSp>
          <p:nvGrpSpPr>
            <p:cNvPr id="16" name="Group 15">
              <a:extLst>
                <a:ext uri="{FF2B5EF4-FFF2-40B4-BE49-F238E27FC236}">
                  <a16:creationId xmlns:a16="http://schemas.microsoft.com/office/drawing/2014/main" id="{9D5CE5C3-D405-45E5-B311-25FD6527A865}"/>
                </a:ext>
              </a:extLst>
            </p:cNvPr>
            <p:cNvGrpSpPr/>
            <p:nvPr/>
          </p:nvGrpSpPr>
          <p:grpSpPr>
            <a:xfrm>
              <a:off x="10177142" y="3583983"/>
              <a:ext cx="1541969" cy="307777"/>
              <a:chOff x="1543574" y="5898268"/>
              <a:chExt cx="1541969" cy="307777"/>
            </a:xfrm>
          </p:grpSpPr>
          <p:sp>
            <p:nvSpPr>
              <p:cNvPr id="23" name="Rectangle 22">
                <a:extLst>
                  <a:ext uri="{FF2B5EF4-FFF2-40B4-BE49-F238E27FC236}">
                    <a16:creationId xmlns:a16="http://schemas.microsoft.com/office/drawing/2014/main" id="{8F049778-B866-490B-8DC1-0E0116F87EE0}"/>
                  </a:ext>
                </a:extLst>
              </p:cNvPr>
              <p:cNvSpPr/>
              <p:nvPr/>
            </p:nvSpPr>
            <p:spPr>
              <a:xfrm>
                <a:off x="1543574" y="5914239"/>
                <a:ext cx="291806" cy="291806"/>
              </a:xfrm>
              <a:prstGeom prst="rect">
                <a:avLst/>
              </a:prstGeom>
              <a:solidFill>
                <a:schemeClr val="tx1">
                  <a:lumMod val="50000"/>
                  <a:lumOff val="50000"/>
                </a:schemeClr>
              </a:solidFill>
              <a:ln w="95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1D11C0A4-E799-488D-A688-68E16576339F}"/>
                  </a:ext>
                </a:extLst>
              </p:cNvPr>
              <p:cNvSpPr txBox="1"/>
              <p:nvPr/>
            </p:nvSpPr>
            <p:spPr>
              <a:xfrm>
                <a:off x="1786854" y="5898268"/>
                <a:ext cx="1298689" cy="307777"/>
              </a:xfrm>
              <a:prstGeom prst="rect">
                <a:avLst/>
              </a:prstGeom>
              <a:noFill/>
            </p:spPr>
            <p:txBody>
              <a:bodyPr wrap="none" rtlCol="0">
                <a:spAutoFit/>
              </a:bodyPr>
              <a:lstStyle/>
              <a:p>
                <a:r>
                  <a:rPr lang="en-US" sz="1400" dirty="0">
                    <a:solidFill>
                      <a:srgbClr val="595959"/>
                    </a:solidFill>
                    <a:latin typeface="Calibri" panose="020F0502020204030204" pitchFamily="34" charset="0"/>
                  </a:rPr>
                  <a:t>Middle quintile</a:t>
                </a:r>
              </a:p>
            </p:txBody>
          </p:sp>
        </p:grpSp>
        <p:grpSp>
          <p:nvGrpSpPr>
            <p:cNvPr id="17" name="Group 16">
              <a:extLst>
                <a:ext uri="{FF2B5EF4-FFF2-40B4-BE49-F238E27FC236}">
                  <a16:creationId xmlns:a16="http://schemas.microsoft.com/office/drawing/2014/main" id="{B99A74D8-6269-4001-8A05-DB52308093F7}"/>
                </a:ext>
              </a:extLst>
            </p:cNvPr>
            <p:cNvGrpSpPr/>
            <p:nvPr/>
          </p:nvGrpSpPr>
          <p:grpSpPr>
            <a:xfrm>
              <a:off x="10177142" y="4046984"/>
              <a:ext cx="2027679" cy="307777"/>
              <a:chOff x="1543574" y="5898268"/>
              <a:chExt cx="2027679" cy="307777"/>
            </a:xfrm>
          </p:grpSpPr>
          <p:sp>
            <p:nvSpPr>
              <p:cNvPr id="21" name="Rectangle 20">
                <a:extLst>
                  <a:ext uri="{FF2B5EF4-FFF2-40B4-BE49-F238E27FC236}">
                    <a16:creationId xmlns:a16="http://schemas.microsoft.com/office/drawing/2014/main" id="{37F1D18D-0858-4A0C-A673-211AD255F9A1}"/>
                  </a:ext>
                </a:extLst>
              </p:cNvPr>
              <p:cNvSpPr/>
              <p:nvPr/>
            </p:nvSpPr>
            <p:spPr>
              <a:xfrm>
                <a:off x="1543574" y="5914239"/>
                <a:ext cx="291806" cy="291806"/>
              </a:xfrm>
              <a:prstGeom prst="rect">
                <a:avLst/>
              </a:prstGeom>
              <a:solidFill>
                <a:schemeClr val="bg1">
                  <a:lumMod val="85000"/>
                </a:schemeClr>
              </a:solidFill>
              <a:ln w="952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F24A7545-648E-45A9-A890-DA9FCFF300B0}"/>
                  </a:ext>
                </a:extLst>
              </p:cNvPr>
              <p:cNvSpPr txBox="1"/>
              <p:nvPr/>
            </p:nvSpPr>
            <p:spPr>
              <a:xfrm>
                <a:off x="1786854" y="5898268"/>
                <a:ext cx="1784399" cy="307777"/>
              </a:xfrm>
              <a:prstGeom prst="rect">
                <a:avLst/>
              </a:prstGeom>
              <a:noFill/>
            </p:spPr>
            <p:txBody>
              <a:bodyPr wrap="none" rtlCol="0">
                <a:spAutoFit/>
              </a:bodyPr>
              <a:lstStyle/>
              <a:p>
                <a:r>
                  <a:rPr lang="en-US" sz="1400" dirty="0">
                    <a:solidFill>
                      <a:srgbClr val="595959"/>
                    </a:solidFill>
                    <a:latin typeface="Calibri" panose="020F0502020204030204" pitchFamily="34" charset="0"/>
                  </a:rPr>
                  <a:t>Upper middle quintile</a:t>
                </a:r>
              </a:p>
            </p:txBody>
          </p:sp>
        </p:grpSp>
        <p:grpSp>
          <p:nvGrpSpPr>
            <p:cNvPr id="18" name="Group 17">
              <a:extLst>
                <a:ext uri="{FF2B5EF4-FFF2-40B4-BE49-F238E27FC236}">
                  <a16:creationId xmlns:a16="http://schemas.microsoft.com/office/drawing/2014/main" id="{59D97BC2-7744-4D91-89D6-F55CC4DE90FE}"/>
                </a:ext>
              </a:extLst>
            </p:cNvPr>
            <p:cNvGrpSpPr/>
            <p:nvPr/>
          </p:nvGrpSpPr>
          <p:grpSpPr>
            <a:xfrm>
              <a:off x="10177142" y="4502441"/>
              <a:ext cx="1287156" cy="307777"/>
              <a:chOff x="1543574" y="5898268"/>
              <a:chExt cx="1287156" cy="307777"/>
            </a:xfrm>
          </p:grpSpPr>
          <p:sp>
            <p:nvSpPr>
              <p:cNvPr id="19" name="Rectangle 18">
                <a:extLst>
                  <a:ext uri="{FF2B5EF4-FFF2-40B4-BE49-F238E27FC236}">
                    <a16:creationId xmlns:a16="http://schemas.microsoft.com/office/drawing/2014/main" id="{C64DCDC1-7BF8-469B-AAB1-811170239B40}"/>
                  </a:ext>
                </a:extLst>
              </p:cNvPr>
              <p:cNvSpPr/>
              <p:nvPr/>
            </p:nvSpPr>
            <p:spPr>
              <a:xfrm>
                <a:off x="1543574" y="5914239"/>
                <a:ext cx="291806" cy="291806"/>
              </a:xfrm>
              <a:prstGeom prst="rect">
                <a:avLst/>
              </a:prstGeom>
              <a:solidFill>
                <a:schemeClr val="bg1"/>
              </a:solidFill>
              <a:ln w="95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88F2B315-CEF0-4CFB-B6D5-70AE146EEBF5}"/>
                  </a:ext>
                </a:extLst>
              </p:cNvPr>
              <p:cNvSpPr txBox="1"/>
              <p:nvPr/>
            </p:nvSpPr>
            <p:spPr>
              <a:xfrm>
                <a:off x="1786854" y="5898268"/>
                <a:ext cx="1043876" cy="307777"/>
              </a:xfrm>
              <a:prstGeom prst="rect">
                <a:avLst/>
              </a:prstGeom>
              <a:noFill/>
            </p:spPr>
            <p:txBody>
              <a:bodyPr wrap="none" rtlCol="0">
                <a:spAutoFit/>
              </a:bodyPr>
              <a:lstStyle/>
              <a:p>
                <a:r>
                  <a:rPr lang="en-US" sz="1400" dirty="0">
                    <a:solidFill>
                      <a:srgbClr val="595959"/>
                    </a:solidFill>
                    <a:latin typeface="Calibri" panose="020F0502020204030204" pitchFamily="34" charset="0"/>
                  </a:rPr>
                  <a:t>Top quintile</a:t>
                </a:r>
              </a:p>
            </p:txBody>
          </p:sp>
        </p:grpSp>
      </p:grpSp>
      <p:sp>
        <p:nvSpPr>
          <p:cNvPr id="29" name="TextBox 28">
            <a:extLst>
              <a:ext uri="{FF2B5EF4-FFF2-40B4-BE49-F238E27FC236}">
                <a16:creationId xmlns:a16="http://schemas.microsoft.com/office/drawing/2014/main" id="{43FC778C-2F61-4BDF-9B0A-0D91125E015B}"/>
              </a:ext>
            </a:extLst>
          </p:cNvPr>
          <p:cNvSpPr txBox="1"/>
          <p:nvPr/>
        </p:nvSpPr>
        <p:spPr>
          <a:xfrm>
            <a:off x="3678276" y="5636241"/>
            <a:ext cx="4835448"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top quintile </a:t>
            </a:r>
          </a:p>
        </p:txBody>
      </p:sp>
    </p:spTree>
    <p:extLst>
      <p:ext uri="{BB962C8B-B14F-4D97-AF65-F5344CB8AC3E}">
        <p14:creationId xmlns:p14="http://schemas.microsoft.com/office/powerpoint/2010/main" val="3984400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9550" y="232328"/>
            <a:ext cx="11830050" cy="986872"/>
          </a:xfrm>
          <a:solidFill>
            <a:schemeClr val="bg1">
              <a:lumMod val="85000"/>
            </a:schemeClr>
          </a:solidFill>
          <a:ln>
            <a:solidFill>
              <a:srgbClr val="4F81BD"/>
            </a:solidFill>
          </a:ln>
        </p:spPr>
        <p:txBody>
          <a:bodyPr>
            <a:noAutofit/>
          </a:bodyPr>
          <a:lstStyle/>
          <a:p>
            <a:pPr algn="ctr"/>
            <a:r>
              <a:rPr lang="en-US" sz="2800" dirty="0">
                <a:latin typeface="Calibri" panose="020F0502020204030204" pitchFamily="34" charset="0"/>
                <a:cs typeface="Calibri" panose="020F0502020204030204" pitchFamily="34" charset="0"/>
              </a:rPr>
              <a:t>Older adults (55-74) with higher levels of education had higher scores than those with lower levels of education on all three PIAAC skills  </a:t>
            </a:r>
            <a:endParaRPr lang="en-US" sz="2800" dirty="0">
              <a:solidFill>
                <a:srgbClr val="00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9928508" y="6366847"/>
            <a:ext cx="2133600" cy="365125"/>
          </a:xfrm>
          <a:prstGeom prst="rect">
            <a:avLst/>
          </a:prstGeom>
        </p:spPr>
        <p:txBody>
          <a:bodyPr/>
          <a:lstStyle/>
          <a:p>
            <a:pPr algn="r">
              <a:defRPr/>
            </a:pPr>
            <a:fld id="{CB2B57F1-B685-442E-AF28-85E8A6C2BA58}" type="slidenum">
              <a:rPr lang="en-US"/>
              <a:pPr algn="r">
                <a:defRPr/>
              </a:pPr>
              <a:t>15</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4">
            <a:extLst>
              <a:ext uri="{FF2B5EF4-FFF2-40B4-BE49-F238E27FC236}">
                <a16:creationId xmlns:a16="http://schemas.microsoft.com/office/drawing/2014/main" id="{B8220804-AF21-48BA-A97A-ABBBDC5295FA}"/>
              </a:ext>
            </a:extLst>
          </p:cNvPr>
          <p:cNvGraphicFramePr>
            <a:graphicFrameLocks/>
          </p:cNvGraphicFramePr>
          <p:nvPr>
            <p:extLst>
              <p:ext uri="{D42A27DB-BD31-4B8C-83A1-F6EECF244321}">
                <p14:modId xmlns:p14="http://schemas.microsoft.com/office/powerpoint/2010/main" val="1161202479"/>
              </p:ext>
            </p:extLst>
          </p:nvPr>
        </p:nvGraphicFramePr>
        <p:xfrm>
          <a:off x="252490" y="1716671"/>
          <a:ext cx="3216965"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FC58AB4B-E77F-4E0E-93BB-540F20296720}"/>
              </a:ext>
            </a:extLst>
          </p:cNvPr>
          <p:cNvGraphicFramePr>
            <a:graphicFrameLocks/>
          </p:cNvGraphicFramePr>
          <p:nvPr>
            <p:extLst>
              <p:ext uri="{D42A27DB-BD31-4B8C-83A1-F6EECF244321}">
                <p14:modId xmlns:p14="http://schemas.microsoft.com/office/powerpoint/2010/main" val="323657256"/>
              </p:ext>
            </p:extLst>
          </p:nvPr>
        </p:nvGraphicFramePr>
        <p:xfrm>
          <a:off x="3540029" y="1716671"/>
          <a:ext cx="3216965" cy="365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a:extLst>
              <a:ext uri="{FF2B5EF4-FFF2-40B4-BE49-F238E27FC236}">
                <a16:creationId xmlns:a16="http://schemas.microsoft.com/office/drawing/2014/main" id="{50EBECE0-59D6-4711-B91A-83245958F70F}"/>
              </a:ext>
            </a:extLst>
          </p:cNvPr>
          <p:cNvGraphicFramePr>
            <a:graphicFrameLocks/>
          </p:cNvGraphicFramePr>
          <p:nvPr>
            <p:extLst/>
          </p:nvPr>
        </p:nvGraphicFramePr>
        <p:xfrm>
          <a:off x="6615845" y="1716671"/>
          <a:ext cx="3216966" cy="3657600"/>
        </p:xfrm>
        <a:graphic>
          <a:graphicData uri="http://schemas.openxmlformats.org/drawingml/2006/chart">
            <c:chart xmlns:c="http://schemas.openxmlformats.org/drawingml/2006/chart" xmlns:r="http://schemas.openxmlformats.org/officeDocument/2006/relationships" r:id="rId6"/>
          </a:graphicData>
        </a:graphic>
      </p:graphicFrame>
      <p:grpSp>
        <p:nvGrpSpPr>
          <p:cNvPr id="11" name="Group 10">
            <a:extLst>
              <a:ext uri="{FF2B5EF4-FFF2-40B4-BE49-F238E27FC236}">
                <a16:creationId xmlns:a16="http://schemas.microsoft.com/office/drawing/2014/main" id="{E0FF71F6-9630-4D62-BF0B-653A057D0029}"/>
              </a:ext>
            </a:extLst>
          </p:cNvPr>
          <p:cNvGrpSpPr/>
          <p:nvPr/>
        </p:nvGrpSpPr>
        <p:grpSpPr>
          <a:xfrm>
            <a:off x="9993454" y="2672529"/>
            <a:ext cx="2046146" cy="2126884"/>
            <a:chOff x="10177142" y="2683334"/>
            <a:chExt cx="2046146" cy="2126884"/>
          </a:xfrm>
        </p:grpSpPr>
        <p:grpSp>
          <p:nvGrpSpPr>
            <p:cNvPr id="12" name="Group 11">
              <a:extLst>
                <a:ext uri="{FF2B5EF4-FFF2-40B4-BE49-F238E27FC236}">
                  <a16:creationId xmlns:a16="http://schemas.microsoft.com/office/drawing/2014/main" id="{820BDB3C-8339-4CF6-8306-CF33584AACAF}"/>
                </a:ext>
              </a:extLst>
            </p:cNvPr>
            <p:cNvGrpSpPr/>
            <p:nvPr/>
          </p:nvGrpSpPr>
          <p:grpSpPr>
            <a:xfrm>
              <a:off x="10177142" y="2683334"/>
              <a:ext cx="1754040" cy="317383"/>
              <a:chOff x="1543574" y="5888662"/>
              <a:chExt cx="1754040" cy="317383"/>
            </a:xfrm>
          </p:grpSpPr>
          <p:sp>
            <p:nvSpPr>
              <p:cNvPr id="25" name="Rectangle 24">
                <a:extLst>
                  <a:ext uri="{FF2B5EF4-FFF2-40B4-BE49-F238E27FC236}">
                    <a16:creationId xmlns:a16="http://schemas.microsoft.com/office/drawing/2014/main" id="{2B93F9E1-B76F-4F50-9A79-0930216C629D}"/>
                  </a:ext>
                </a:extLst>
              </p:cNvPr>
              <p:cNvSpPr/>
              <p:nvPr/>
            </p:nvSpPr>
            <p:spPr>
              <a:xfrm>
                <a:off x="1543574" y="5914239"/>
                <a:ext cx="291806" cy="291806"/>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49BA9E53-2CA7-4EC1-A7DE-79DB4011D30A}"/>
                  </a:ext>
                </a:extLst>
              </p:cNvPr>
              <p:cNvSpPr txBox="1"/>
              <p:nvPr/>
            </p:nvSpPr>
            <p:spPr>
              <a:xfrm>
                <a:off x="1794382" y="5888662"/>
                <a:ext cx="1503232" cy="307777"/>
              </a:xfrm>
              <a:prstGeom prst="rect">
                <a:avLst/>
              </a:prstGeom>
              <a:noFill/>
            </p:spPr>
            <p:txBody>
              <a:bodyPr wrap="none" rtlCol="0">
                <a:spAutoFit/>
              </a:bodyPr>
              <a:lstStyle/>
              <a:p>
                <a:r>
                  <a:rPr lang="en-US" sz="1400" dirty="0">
                    <a:solidFill>
                      <a:srgbClr val="595959"/>
                    </a:solidFill>
                    <a:latin typeface="Calibri" panose="020F0502020204030204" pitchFamily="34" charset="0"/>
                  </a:rPr>
                  <a:t>Below high school</a:t>
                </a:r>
              </a:p>
            </p:txBody>
          </p:sp>
        </p:grpSp>
        <p:grpSp>
          <p:nvGrpSpPr>
            <p:cNvPr id="13" name="Group 12">
              <a:extLst>
                <a:ext uri="{FF2B5EF4-FFF2-40B4-BE49-F238E27FC236}">
                  <a16:creationId xmlns:a16="http://schemas.microsoft.com/office/drawing/2014/main" id="{455CFEE1-2B11-4FD8-BAAB-146107B8647D}"/>
                </a:ext>
              </a:extLst>
            </p:cNvPr>
            <p:cNvGrpSpPr/>
            <p:nvPr/>
          </p:nvGrpSpPr>
          <p:grpSpPr>
            <a:xfrm>
              <a:off x="10177142" y="3120982"/>
              <a:ext cx="2046146" cy="307777"/>
              <a:chOff x="1543574" y="5898268"/>
              <a:chExt cx="2046146" cy="307777"/>
            </a:xfrm>
          </p:grpSpPr>
          <p:sp>
            <p:nvSpPr>
              <p:cNvPr id="23" name="Rectangle 22">
                <a:extLst>
                  <a:ext uri="{FF2B5EF4-FFF2-40B4-BE49-F238E27FC236}">
                    <a16:creationId xmlns:a16="http://schemas.microsoft.com/office/drawing/2014/main" id="{1222EE30-5F10-4F87-8C38-E965B9F5F943}"/>
                  </a:ext>
                </a:extLst>
              </p:cNvPr>
              <p:cNvSpPr/>
              <p:nvPr/>
            </p:nvSpPr>
            <p:spPr>
              <a:xfrm>
                <a:off x="1543574" y="5914239"/>
                <a:ext cx="291806" cy="291806"/>
              </a:xfrm>
              <a:prstGeom prst="rect">
                <a:avLst/>
              </a:prstGeom>
              <a:solidFill>
                <a:schemeClr val="tx1">
                  <a:lumMod val="75000"/>
                  <a:lumOff val="25000"/>
                </a:schemeClr>
              </a:solidFill>
              <a:ln w="95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689D76CA-4111-4282-AE08-AF25092F7850}"/>
                  </a:ext>
                </a:extLst>
              </p:cNvPr>
              <p:cNvSpPr txBox="1"/>
              <p:nvPr/>
            </p:nvSpPr>
            <p:spPr>
              <a:xfrm>
                <a:off x="1786854" y="5898268"/>
                <a:ext cx="1802866" cy="307777"/>
              </a:xfrm>
              <a:prstGeom prst="rect">
                <a:avLst/>
              </a:prstGeom>
              <a:noFill/>
            </p:spPr>
            <p:txBody>
              <a:bodyPr wrap="none" rtlCol="0">
                <a:spAutoFit/>
              </a:bodyPr>
              <a:lstStyle/>
              <a:p>
                <a:r>
                  <a:rPr lang="en-US" sz="1400" dirty="0">
                    <a:solidFill>
                      <a:srgbClr val="595959"/>
                    </a:solidFill>
                    <a:latin typeface="Calibri" panose="020F0502020204030204" pitchFamily="34" charset="0"/>
                  </a:rPr>
                  <a:t>High school credential</a:t>
                </a:r>
              </a:p>
            </p:txBody>
          </p:sp>
        </p:grpSp>
        <p:grpSp>
          <p:nvGrpSpPr>
            <p:cNvPr id="14" name="Group 13">
              <a:extLst>
                <a:ext uri="{FF2B5EF4-FFF2-40B4-BE49-F238E27FC236}">
                  <a16:creationId xmlns:a16="http://schemas.microsoft.com/office/drawing/2014/main" id="{348F010F-E269-47CE-B87B-CF8C9F2371FC}"/>
                </a:ext>
              </a:extLst>
            </p:cNvPr>
            <p:cNvGrpSpPr/>
            <p:nvPr/>
          </p:nvGrpSpPr>
          <p:grpSpPr>
            <a:xfrm>
              <a:off x="10177142" y="3583983"/>
              <a:ext cx="1754078" cy="307777"/>
              <a:chOff x="1543574" y="5898268"/>
              <a:chExt cx="1754078" cy="307777"/>
            </a:xfrm>
          </p:grpSpPr>
          <p:sp>
            <p:nvSpPr>
              <p:cNvPr id="21" name="Rectangle 20">
                <a:extLst>
                  <a:ext uri="{FF2B5EF4-FFF2-40B4-BE49-F238E27FC236}">
                    <a16:creationId xmlns:a16="http://schemas.microsoft.com/office/drawing/2014/main" id="{F681BCBB-EB1D-407A-AA43-0FD812391325}"/>
                  </a:ext>
                </a:extLst>
              </p:cNvPr>
              <p:cNvSpPr/>
              <p:nvPr/>
            </p:nvSpPr>
            <p:spPr>
              <a:xfrm>
                <a:off x="1543574" y="5914239"/>
                <a:ext cx="291806" cy="291806"/>
              </a:xfrm>
              <a:prstGeom prst="rect">
                <a:avLst/>
              </a:prstGeom>
              <a:solidFill>
                <a:schemeClr val="tx1">
                  <a:lumMod val="50000"/>
                  <a:lumOff val="50000"/>
                </a:schemeClr>
              </a:solidFill>
              <a:ln w="95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8B3CC9A8-0615-412F-BE78-F44F5DC309EB}"/>
                  </a:ext>
                </a:extLst>
              </p:cNvPr>
              <p:cNvSpPr txBox="1"/>
              <p:nvPr/>
            </p:nvSpPr>
            <p:spPr>
              <a:xfrm>
                <a:off x="1786854" y="5898268"/>
                <a:ext cx="1510798" cy="307777"/>
              </a:xfrm>
              <a:prstGeom prst="rect">
                <a:avLst/>
              </a:prstGeom>
              <a:noFill/>
            </p:spPr>
            <p:txBody>
              <a:bodyPr wrap="none" rtlCol="0">
                <a:spAutoFit/>
              </a:bodyPr>
              <a:lstStyle/>
              <a:p>
                <a:r>
                  <a:rPr lang="en-US" sz="1400" dirty="0">
                    <a:solidFill>
                      <a:srgbClr val="595959"/>
                    </a:solidFill>
                    <a:latin typeface="Calibri" panose="020F0502020204030204" pitchFamily="34" charset="0"/>
                  </a:rPr>
                  <a:t>Associates degree</a:t>
                </a:r>
              </a:p>
            </p:txBody>
          </p:sp>
        </p:grpSp>
        <p:grpSp>
          <p:nvGrpSpPr>
            <p:cNvPr id="15" name="Group 14">
              <a:extLst>
                <a:ext uri="{FF2B5EF4-FFF2-40B4-BE49-F238E27FC236}">
                  <a16:creationId xmlns:a16="http://schemas.microsoft.com/office/drawing/2014/main" id="{B85FA143-9982-4289-9B17-3D88EAD7BC04}"/>
                </a:ext>
              </a:extLst>
            </p:cNvPr>
            <p:cNvGrpSpPr/>
            <p:nvPr/>
          </p:nvGrpSpPr>
          <p:grpSpPr>
            <a:xfrm>
              <a:off x="10177142" y="4046984"/>
              <a:ext cx="1732214" cy="307777"/>
              <a:chOff x="1543574" y="5898268"/>
              <a:chExt cx="1732214" cy="307777"/>
            </a:xfrm>
          </p:grpSpPr>
          <p:sp>
            <p:nvSpPr>
              <p:cNvPr id="19" name="Rectangle 18">
                <a:extLst>
                  <a:ext uri="{FF2B5EF4-FFF2-40B4-BE49-F238E27FC236}">
                    <a16:creationId xmlns:a16="http://schemas.microsoft.com/office/drawing/2014/main" id="{D489423B-F618-43FC-A359-707C2AFAA09E}"/>
                  </a:ext>
                </a:extLst>
              </p:cNvPr>
              <p:cNvSpPr/>
              <p:nvPr/>
            </p:nvSpPr>
            <p:spPr>
              <a:xfrm>
                <a:off x="1543574" y="5914239"/>
                <a:ext cx="291806" cy="291806"/>
              </a:xfrm>
              <a:prstGeom prst="rect">
                <a:avLst/>
              </a:prstGeom>
              <a:solidFill>
                <a:schemeClr val="bg1">
                  <a:lumMod val="85000"/>
                </a:schemeClr>
              </a:solidFill>
              <a:ln w="952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4B0E3A4B-3836-47E3-8765-C0F5F1C4DF8F}"/>
                  </a:ext>
                </a:extLst>
              </p:cNvPr>
              <p:cNvSpPr txBox="1"/>
              <p:nvPr/>
            </p:nvSpPr>
            <p:spPr>
              <a:xfrm>
                <a:off x="1786854" y="5898268"/>
                <a:ext cx="1488934" cy="307777"/>
              </a:xfrm>
              <a:prstGeom prst="rect">
                <a:avLst/>
              </a:prstGeom>
              <a:noFill/>
            </p:spPr>
            <p:txBody>
              <a:bodyPr wrap="none" rtlCol="0">
                <a:spAutoFit/>
              </a:bodyPr>
              <a:lstStyle/>
              <a:p>
                <a:r>
                  <a:rPr lang="en-US" sz="1400" dirty="0">
                    <a:solidFill>
                      <a:srgbClr val="595959"/>
                    </a:solidFill>
                    <a:latin typeface="Calibri" panose="020F0502020204030204" pitchFamily="34" charset="0"/>
                  </a:rPr>
                  <a:t>Bachelor’s degree</a:t>
                </a:r>
              </a:p>
            </p:txBody>
          </p:sp>
        </p:grpSp>
        <p:grpSp>
          <p:nvGrpSpPr>
            <p:cNvPr id="16" name="Group 15">
              <a:extLst>
                <a:ext uri="{FF2B5EF4-FFF2-40B4-BE49-F238E27FC236}">
                  <a16:creationId xmlns:a16="http://schemas.microsoft.com/office/drawing/2014/main" id="{BD6ABC51-BB62-4E32-9CA0-F87C261C22D4}"/>
                </a:ext>
              </a:extLst>
            </p:cNvPr>
            <p:cNvGrpSpPr/>
            <p:nvPr/>
          </p:nvGrpSpPr>
          <p:grpSpPr>
            <a:xfrm>
              <a:off x="10177142" y="4502441"/>
              <a:ext cx="1659052" cy="307777"/>
              <a:chOff x="1543574" y="5898268"/>
              <a:chExt cx="1659052" cy="307777"/>
            </a:xfrm>
          </p:grpSpPr>
          <p:sp>
            <p:nvSpPr>
              <p:cNvPr id="17" name="Rectangle 16">
                <a:extLst>
                  <a:ext uri="{FF2B5EF4-FFF2-40B4-BE49-F238E27FC236}">
                    <a16:creationId xmlns:a16="http://schemas.microsoft.com/office/drawing/2014/main" id="{4EC26A03-6DBC-4220-9466-00B67D4C969F}"/>
                  </a:ext>
                </a:extLst>
              </p:cNvPr>
              <p:cNvSpPr/>
              <p:nvPr/>
            </p:nvSpPr>
            <p:spPr>
              <a:xfrm>
                <a:off x="1543574" y="5914239"/>
                <a:ext cx="291806" cy="291806"/>
              </a:xfrm>
              <a:prstGeom prst="rect">
                <a:avLst/>
              </a:prstGeom>
              <a:solidFill>
                <a:schemeClr val="bg1"/>
              </a:solidFill>
              <a:ln w="95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4016BE1A-E81E-4A1F-9B18-DB1C83BDB290}"/>
                  </a:ext>
                </a:extLst>
              </p:cNvPr>
              <p:cNvSpPr txBox="1"/>
              <p:nvPr/>
            </p:nvSpPr>
            <p:spPr>
              <a:xfrm>
                <a:off x="1786854" y="5898268"/>
                <a:ext cx="1415772" cy="307777"/>
              </a:xfrm>
              <a:prstGeom prst="rect">
                <a:avLst/>
              </a:prstGeom>
              <a:noFill/>
            </p:spPr>
            <p:txBody>
              <a:bodyPr wrap="none" rtlCol="0">
                <a:spAutoFit/>
              </a:bodyPr>
              <a:lstStyle/>
              <a:p>
                <a:r>
                  <a:rPr lang="en-US" sz="1400" dirty="0">
                    <a:solidFill>
                      <a:srgbClr val="595959"/>
                    </a:solidFill>
                    <a:latin typeface="Calibri" panose="020F0502020204030204" pitchFamily="34" charset="0"/>
                  </a:rPr>
                  <a:t>Graduate degree</a:t>
                </a:r>
              </a:p>
            </p:txBody>
          </p:sp>
        </p:grpSp>
      </p:grpSp>
      <p:sp>
        <p:nvSpPr>
          <p:cNvPr id="27" name="TextBox 26">
            <a:extLst>
              <a:ext uri="{FF2B5EF4-FFF2-40B4-BE49-F238E27FC236}">
                <a16:creationId xmlns:a16="http://schemas.microsoft.com/office/drawing/2014/main" id="{93A366F4-D971-4E69-BAA8-B010C3EEE714}"/>
              </a:ext>
            </a:extLst>
          </p:cNvPr>
          <p:cNvSpPr txBox="1"/>
          <p:nvPr/>
        </p:nvSpPr>
        <p:spPr>
          <a:xfrm>
            <a:off x="3540029" y="5656461"/>
            <a:ext cx="5103229"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Graduate degree</a:t>
            </a:r>
          </a:p>
        </p:txBody>
      </p:sp>
    </p:spTree>
    <p:extLst>
      <p:ext uri="{BB962C8B-B14F-4D97-AF65-F5344CB8AC3E}">
        <p14:creationId xmlns:p14="http://schemas.microsoft.com/office/powerpoint/2010/main" val="2295647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9550" y="232328"/>
            <a:ext cx="11830050" cy="973630"/>
          </a:xfrm>
          <a:solidFill>
            <a:schemeClr val="bg1">
              <a:lumMod val="85000"/>
            </a:schemeClr>
          </a:solidFill>
          <a:ln>
            <a:solidFill>
              <a:srgbClr val="4F81BD"/>
            </a:solidFill>
          </a:ln>
        </p:spPr>
        <p:txBody>
          <a:bodyPr>
            <a:noAutofit/>
          </a:bodyPr>
          <a:lstStyle/>
          <a:p>
            <a:pPr algn="ctr"/>
            <a:r>
              <a:rPr lang="en-US" sz="2800" dirty="0">
                <a:latin typeface="Calibri" panose="020F0502020204030204" pitchFamily="34" charset="0"/>
                <a:cs typeface="Calibri" panose="020F0502020204030204" pitchFamily="34" charset="0"/>
              </a:rPr>
              <a:t>Older adults (55-74) whose parents attained higher levels of education had higher scores on all three PIAAC skills</a:t>
            </a:r>
          </a:p>
        </p:txBody>
      </p:sp>
      <p:sp>
        <p:nvSpPr>
          <p:cNvPr id="4" name="Slide Number Placeholder 3"/>
          <p:cNvSpPr>
            <a:spLocks noGrp="1"/>
          </p:cNvSpPr>
          <p:nvPr>
            <p:ph type="sldNum" sz="quarter" idx="12"/>
          </p:nvPr>
        </p:nvSpPr>
        <p:spPr>
          <a:xfrm>
            <a:off x="9906000" y="6366847"/>
            <a:ext cx="2133600" cy="365125"/>
          </a:xfrm>
          <a:prstGeom prst="rect">
            <a:avLst/>
          </a:prstGeom>
        </p:spPr>
        <p:txBody>
          <a:bodyPr/>
          <a:lstStyle/>
          <a:p>
            <a:pPr algn="r">
              <a:defRPr/>
            </a:pPr>
            <a:fld id="{CB2B57F1-B685-442E-AF28-85E8A6C2BA58}" type="slidenum">
              <a:rPr lang="en-US"/>
              <a:pPr algn="r">
                <a:defRPr/>
              </a:pPr>
              <a:t>16</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A69DE1FE-0B6B-4CFF-BDFD-9641634650AA}"/>
              </a:ext>
            </a:extLst>
          </p:cNvPr>
          <p:cNvSpPr txBox="1"/>
          <p:nvPr/>
        </p:nvSpPr>
        <p:spPr>
          <a:xfrm>
            <a:off x="3203447" y="6131826"/>
            <a:ext cx="5785105"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College or Graduate Degree</a:t>
            </a:r>
          </a:p>
        </p:txBody>
      </p:sp>
      <p:grpSp>
        <p:nvGrpSpPr>
          <p:cNvPr id="2" name="Group 1">
            <a:extLst>
              <a:ext uri="{FF2B5EF4-FFF2-40B4-BE49-F238E27FC236}">
                <a16:creationId xmlns:a16="http://schemas.microsoft.com/office/drawing/2014/main" id="{2016E8BD-A007-4D6C-B61B-3B966D0C19E3}"/>
              </a:ext>
            </a:extLst>
          </p:cNvPr>
          <p:cNvGrpSpPr/>
          <p:nvPr/>
        </p:nvGrpSpPr>
        <p:grpSpPr>
          <a:xfrm>
            <a:off x="1029141" y="1327037"/>
            <a:ext cx="10318563" cy="4655206"/>
            <a:chOff x="1239453" y="1613327"/>
            <a:chExt cx="9848850" cy="3811125"/>
          </a:xfrm>
        </p:grpSpPr>
        <p:graphicFrame>
          <p:nvGraphicFramePr>
            <p:cNvPr id="5" name="Chart 4">
              <a:extLst>
                <a:ext uri="{FF2B5EF4-FFF2-40B4-BE49-F238E27FC236}">
                  <a16:creationId xmlns:a16="http://schemas.microsoft.com/office/drawing/2014/main" id="{0DE3E773-0669-4FFE-8DF1-136550512BC6}"/>
                </a:ext>
              </a:extLst>
            </p:cNvPr>
            <p:cNvGraphicFramePr>
              <a:graphicFrameLocks/>
            </p:cNvGraphicFramePr>
            <p:nvPr>
              <p:extLst>
                <p:ext uri="{D42A27DB-BD31-4B8C-83A1-F6EECF244321}">
                  <p14:modId xmlns:p14="http://schemas.microsoft.com/office/powerpoint/2010/main" val="3145274783"/>
                </p:ext>
              </p:extLst>
            </p:nvPr>
          </p:nvGraphicFramePr>
          <p:xfrm>
            <a:off x="1239453" y="1766852"/>
            <a:ext cx="3200400"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66B1D312-2265-4E1A-A533-854B53EC06B7}"/>
                </a:ext>
              </a:extLst>
            </p:cNvPr>
            <p:cNvGraphicFramePr>
              <a:graphicFrameLocks/>
            </p:cNvGraphicFramePr>
            <p:nvPr>
              <p:extLst>
                <p:ext uri="{D42A27DB-BD31-4B8C-83A1-F6EECF244321}">
                  <p14:modId xmlns:p14="http://schemas.microsoft.com/office/powerpoint/2010/main" val="2893646858"/>
                </p:ext>
              </p:extLst>
            </p:nvPr>
          </p:nvGraphicFramePr>
          <p:xfrm>
            <a:off x="4563678" y="1766852"/>
            <a:ext cx="3200400" cy="365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a:extLst>
                <a:ext uri="{FF2B5EF4-FFF2-40B4-BE49-F238E27FC236}">
                  <a16:creationId xmlns:a16="http://schemas.microsoft.com/office/drawing/2014/main" id="{1974DFE1-DA40-4BD2-8B8E-2D5F49AF5CB8}"/>
                </a:ext>
              </a:extLst>
            </p:cNvPr>
            <p:cNvGraphicFramePr>
              <a:graphicFrameLocks/>
            </p:cNvGraphicFramePr>
            <p:nvPr>
              <p:extLst>
                <p:ext uri="{D42A27DB-BD31-4B8C-83A1-F6EECF244321}">
                  <p14:modId xmlns:p14="http://schemas.microsoft.com/office/powerpoint/2010/main" val="376099990"/>
                </p:ext>
              </p:extLst>
            </p:nvPr>
          </p:nvGraphicFramePr>
          <p:xfrm>
            <a:off x="7887903" y="1766852"/>
            <a:ext cx="3200400" cy="3657600"/>
          </p:xfrm>
          <a:graphic>
            <a:graphicData uri="http://schemas.openxmlformats.org/drawingml/2006/chart">
              <c:chart xmlns:c="http://schemas.openxmlformats.org/drawingml/2006/chart" xmlns:r="http://schemas.openxmlformats.org/officeDocument/2006/relationships" r:id="rId6"/>
            </a:graphicData>
          </a:graphic>
        </p:graphicFrame>
        <p:sp>
          <p:nvSpPr>
            <p:cNvPr id="12" name="Rectangle 11">
              <a:extLst>
                <a:ext uri="{FF2B5EF4-FFF2-40B4-BE49-F238E27FC236}">
                  <a16:creationId xmlns:a16="http://schemas.microsoft.com/office/drawing/2014/main" id="{61A29EBB-0960-4415-BD62-C80FF57ADF51}"/>
                </a:ext>
              </a:extLst>
            </p:cNvPr>
            <p:cNvSpPr/>
            <p:nvPr/>
          </p:nvSpPr>
          <p:spPr>
            <a:xfrm>
              <a:off x="1857375" y="1613327"/>
              <a:ext cx="8505825" cy="461665"/>
            </a:xfrm>
            <a:prstGeom prst="rect">
              <a:avLst/>
            </a:prstGeom>
          </p:spPr>
          <p:txBody>
            <a:bodyPr wrap="square">
              <a:spAutoFit/>
            </a:bodyPr>
            <a:lstStyle/>
            <a:p>
              <a:pPr algn="ctr"/>
              <a:r>
                <a:rPr lang="en-US" i="1" dirty="0"/>
                <a:t>Highest level of education attained by a parent or guardian</a:t>
              </a:r>
            </a:p>
          </p:txBody>
        </p:sp>
      </p:grpSp>
    </p:spTree>
    <p:extLst>
      <p:ext uri="{BB962C8B-B14F-4D97-AF65-F5344CB8AC3E}">
        <p14:creationId xmlns:p14="http://schemas.microsoft.com/office/powerpoint/2010/main" val="3426810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9550" y="232328"/>
            <a:ext cx="11830050" cy="1348822"/>
          </a:xfrm>
          <a:solidFill>
            <a:schemeClr val="bg1">
              <a:lumMod val="85000"/>
            </a:schemeClr>
          </a:solidFill>
          <a:ln>
            <a:solidFill>
              <a:srgbClr val="4F81BD"/>
            </a:solidFill>
          </a:ln>
        </p:spPr>
        <p:txBody>
          <a:bodyPr>
            <a:noAutofit/>
          </a:bodyPr>
          <a:lstStyle/>
          <a:p>
            <a:pPr algn="ctr"/>
            <a:r>
              <a:rPr lang="en-US" sz="2800" dirty="0">
                <a:latin typeface="Calibri" panose="020F0502020204030204" pitchFamily="34" charset="0"/>
                <a:cs typeface="Calibri" panose="020F0502020204030204" pitchFamily="34" charset="0"/>
              </a:rPr>
              <a:t>There were no measurable difference between the scores of employed and unemployed older adults (55-74) in literacy or digital problem solving, but the employed had higher numeracy scores than the unemployed</a:t>
            </a:r>
            <a:endParaRPr lang="en-US" sz="2800" dirty="0">
              <a:solidFill>
                <a:srgbClr val="00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17</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4">
            <a:extLst>
              <a:ext uri="{FF2B5EF4-FFF2-40B4-BE49-F238E27FC236}">
                <a16:creationId xmlns:a16="http://schemas.microsoft.com/office/drawing/2014/main" id="{EF9A9CC4-ABB6-4FAB-A1CA-5D005A94DD44}"/>
              </a:ext>
            </a:extLst>
          </p:cNvPr>
          <p:cNvGraphicFramePr>
            <a:graphicFrameLocks/>
          </p:cNvGraphicFramePr>
          <p:nvPr>
            <p:extLst>
              <p:ext uri="{D42A27DB-BD31-4B8C-83A1-F6EECF244321}">
                <p14:modId xmlns:p14="http://schemas.microsoft.com/office/powerpoint/2010/main" val="3763675810"/>
              </p:ext>
            </p:extLst>
          </p:nvPr>
        </p:nvGraphicFramePr>
        <p:xfrm>
          <a:off x="1163253" y="1764506"/>
          <a:ext cx="3200400"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3456C81A-19A4-409F-ADAA-48A759F61766}"/>
              </a:ext>
            </a:extLst>
          </p:cNvPr>
          <p:cNvGraphicFramePr>
            <a:graphicFrameLocks/>
          </p:cNvGraphicFramePr>
          <p:nvPr>
            <p:extLst>
              <p:ext uri="{D42A27DB-BD31-4B8C-83A1-F6EECF244321}">
                <p14:modId xmlns:p14="http://schemas.microsoft.com/office/powerpoint/2010/main" val="2530023620"/>
              </p:ext>
            </p:extLst>
          </p:nvPr>
        </p:nvGraphicFramePr>
        <p:xfrm>
          <a:off x="4524375" y="1764506"/>
          <a:ext cx="3200400" cy="365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a:extLst>
              <a:ext uri="{FF2B5EF4-FFF2-40B4-BE49-F238E27FC236}">
                <a16:creationId xmlns:a16="http://schemas.microsoft.com/office/drawing/2014/main" id="{F9907542-C795-4B97-98B1-E4BBC30B6331}"/>
              </a:ext>
            </a:extLst>
          </p:cNvPr>
          <p:cNvGraphicFramePr>
            <a:graphicFrameLocks/>
          </p:cNvGraphicFramePr>
          <p:nvPr>
            <p:extLst>
              <p:ext uri="{D42A27DB-BD31-4B8C-83A1-F6EECF244321}">
                <p14:modId xmlns:p14="http://schemas.microsoft.com/office/powerpoint/2010/main" val="273840780"/>
              </p:ext>
            </p:extLst>
          </p:nvPr>
        </p:nvGraphicFramePr>
        <p:xfrm>
          <a:off x="7885497" y="1764506"/>
          <a:ext cx="3200400" cy="3657600"/>
        </p:xfrm>
        <a:graphic>
          <a:graphicData uri="http://schemas.openxmlformats.org/drawingml/2006/chart">
            <c:chart xmlns:c="http://schemas.openxmlformats.org/drawingml/2006/chart" xmlns:r="http://schemas.openxmlformats.org/officeDocument/2006/relationships" r:id="rId6"/>
          </a:graphicData>
        </a:graphic>
      </p:graphicFrame>
      <p:sp>
        <p:nvSpPr>
          <p:cNvPr id="8" name="TextBox 7">
            <a:extLst>
              <a:ext uri="{FF2B5EF4-FFF2-40B4-BE49-F238E27FC236}">
                <a16:creationId xmlns:a16="http://schemas.microsoft.com/office/drawing/2014/main" id="{11D78B63-EB31-4ACE-B699-0BD3BFC5D4B7}"/>
              </a:ext>
            </a:extLst>
          </p:cNvPr>
          <p:cNvSpPr txBox="1"/>
          <p:nvPr/>
        </p:nvSpPr>
        <p:spPr>
          <a:xfrm>
            <a:off x="3771900" y="5781377"/>
            <a:ext cx="4648200"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employed</a:t>
            </a:r>
          </a:p>
        </p:txBody>
      </p:sp>
    </p:spTree>
    <p:extLst>
      <p:ext uri="{BB962C8B-B14F-4D97-AF65-F5344CB8AC3E}">
        <p14:creationId xmlns:p14="http://schemas.microsoft.com/office/powerpoint/2010/main" val="218389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9746" y="1423621"/>
            <a:ext cx="10563225" cy="2187087"/>
          </a:xfrm>
          <a:solidFill>
            <a:schemeClr val="bg1">
              <a:lumMod val="85000"/>
            </a:schemeClr>
          </a:solidFill>
          <a:ln>
            <a:solidFill>
              <a:srgbClr val="4F81BD"/>
            </a:solidFill>
          </a:ln>
        </p:spPr>
        <p:txBody>
          <a:bodyPr>
            <a:normAutofit/>
          </a:bodyPr>
          <a:lstStyle/>
          <a:p>
            <a:pPr algn="ctr"/>
            <a:r>
              <a:rPr lang="en-US" sz="3600" b="1" dirty="0"/>
              <a:t>Are there differences in skills across subgroups of older adults by selected health characteristics?</a:t>
            </a:r>
          </a:p>
        </p:txBody>
      </p:sp>
      <p:sp>
        <p:nvSpPr>
          <p:cNvPr id="4" name="Slide Number Placeholder 3"/>
          <p:cNvSpPr>
            <a:spLocks noGrp="1"/>
          </p:cNvSpPr>
          <p:nvPr>
            <p:ph type="sldNum" sz="quarter" idx="12"/>
          </p:nvPr>
        </p:nvSpPr>
        <p:spPr>
          <a:xfrm>
            <a:off x="9867900" y="6366847"/>
            <a:ext cx="2133600" cy="365125"/>
          </a:xfrm>
          <a:prstGeom prst="rect">
            <a:avLst/>
          </a:prstGeom>
        </p:spPr>
        <p:txBody>
          <a:bodyPr/>
          <a:lstStyle/>
          <a:p>
            <a:pPr algn="r">
              <a:defRPr/>
            </a:pPr>
            <a:fld id="{CB2B57F1-B685-442E-AF28-85E8A6C2BA58}" type="slidenum">
              <a:rPr lang="en-US"/>
              <a:pPr algn="r">
                <a:defRPr/>
              </a:pPr>
              <a:t>18</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7637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8125" y="232328"/>
            <a:ext cx="11696700" cy="951298"/>
          </a:xfrm>
          <a:solidFill>
            <a:schemeClr val="bg1">
              <a:lumMod val="85000"/>
            </a:schemeClr>
          </a:solidFill>
          <a:ln>
            <a:solidFill>
              <a:srgbClr val="4F81BD"/>
            </a:solidFill>
          </a:ln>
        </p:spPr>
        <p:txBody>
          <a:bodyPr>
            <a:noAutofit/>
          </a:bodyPr>
          <a:lstStyle/>
          <a:p>
            <a:pPr algn="ctr"/>
            <a:r>
              <a:rPr lang="en-US" sz="2800" dirty="0">
                <a:latin typeface="Calibri" panose="020F0502020204030204" pitchFamily="34" charset="0"/>
                <a:cs typeface="Calibri" panose="020F0502020204030204" pitchFamily="34" charset="0"/>
              </a:rPr>
              <a:t>Older adults (55-74) who have difficulty seeing had lower scores on all        three PIAAC skills than those who do not</a:t>
            </a:r>
            <a:endParaRPr lang="en-US" sz="2800" dirty="0">
              <a:solidFill>
                <a:srgbClr val="00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19</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8035E0D5-EBC1-4C0A-B473-C0CBE2891A86}"/>
              </a:ext>
            </a:extLst>
          </p:cNvPr>
          <p:cNvSpPr txBox="1"/>
          <p:nvPr/>
        </p:nvSpPr>
        <p:spPr>
          <a:xfrm>
            <a:off x="679292" y="1303215"/>
            <a:ext cx="10833415" cy="830997"/>
          </a:xfrm>
          <a:prstGeom prst="rect">
            <a:avLst/>
          </a:prstGeom>
          <a:noFill/>
        </p:spPr>
        <p:txBody>
          <a:bodyPr wrap="none" rtlCol="0">
            <a:spAutoFit/>
          </a:bodyPr>
          <a:lstStyle/>
          <a:p>
            <a:pPr algn="ctr"/>
            <a:r>
              <a:rPr lang="en-US" i="1" dirty="0"/>
              <a:t>Do you have any difficulty seeing the words and letters in ordinary newspaper </a:t>
            </a:r>
          </a:p>
          <a:p>
            <a:pPr algn="ctr"/>
            <a:r>
              <a:rPr lang="en-US" i="1" dirty="0"/>
              <a:t>print even when wearing glasses or contact lenses if you usually wear them?</a:t>
            </a:r>
          </a:p>
        </p:txBody>
      </p:sp>
      <p:graphicFrame>
        <p:nvGraphicFramePr>
          <p:cNvPr id="6" name="Chart 5">
            <a:extLst>
              <a:ext uri="{FF2B5EF4-FFF2-40B4-BE49-F238E27FC236}">
                <a16:creationId xmlns:a16="http://schemas.microsoft.com/office/drawing/2014/main" id="{A835A4FD-7151-42DA-9FE4-21FB34F0F8E4}"/>
              </a:ext>
            </a:extLst>
          </p:cNvPr>
          <p:cNvGraphicFramePr>
            <a:graphicFrameLocks/>
          </p:cNvGraphicFramePr>
          <p:nvPr>
            <p:extLst>
              <p:ext uri="{D42A27DB-BD31-4B8C-83A1-F6EECF244321}">
                <p14:modId xmlns:p14="http://schemas.microsoft.com/office/powerpoint/2010/main" val="3295390081"/>
              </p:ext>
            </p:extLst>
          </p:nvPr>
        </p:nvGraphicFramePr>
        <p:xfrm>
          <a:off x="1214283" y="2158157"/>
          <a:ext cx="3216965"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CF466000-5A89-41F1-B55E-9EE716EE010C}"/>
              </a:ext>
            </a:extLst>
          </p:cNvPr>
          <p:cNvGraphicFramePr>
            <a:graphicFrameLocks/>
          </p:cNvGraphicFramePr>
          <p:nvPr>
            <p:extLst>
              <p:ext uri="{D42A27DB-BD31-4B8C-83A1-F6EECF244321}">
                <p14:modId xmlns:p14="http://schemas.microsoft.com/office/powerpoint/2010/main" val="2516895215"/>
              </p:ext>
            </p:extLst>
          </p:nvPr>
        </p:nvGraphicFramePr>
        <p:xfrm>
          <a:off x="4516092" y="2158157"/>
          <a:ext cx="3216965" cy="365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a:extLst>
              <a:ext uri="{FF2B5EF4-FFF2-40B4-BE49-F238E27FC236}">
                <a16:creationId xmlns:a16="http://schemas.microsoft.com/office/drawing/2014/main" id="{0732B968-1AB1-4B40-A46D-543BBE8E123D}"/>
              </a:ext>
            </a:extLst>
          </p:cNvPr>
          <p:cNvGraphicFramePr>
            <a:graphicFrameLocks/>
          </p:cNvGraphicFramePr>
          <p:nvPr>
            <p:extLst>
              <p:ext uri="{D42A27DB-BD31-4B8C-83A1-F6EECF244321}">
                <p14:modId xmlns:p14="http://schemas.microsoft.com/office/powerpoint/2010/main" val="1924753725"/>
              </p:ext>
            </p:extLst>
          </p:nvPr>
        </p:nvGraphicFramePr>
        <p:xfrm>
          <a:off x="7817901" y="2158157"/>
          <a:ext cx="3216966" cy="3657600"/>
        </p:xfrm>
        <a:graphic>
          <a:graphicData uri="http://schemas.openxmlformats.org/drawingml/2006/chart">
            <c:chart xmlns:c="http://schemas.openxmlformats.org/drawingml/2006/chart" xmlns:r="http://schemas.openxmlformats.org/officeDocument/2006/relationships" r:id="rId6"/>
          </a:graphicData>
        </a:graphic>
      </p:graphicFrame>
      <p:sp>
        <p:nvSpPr>
          <p:cNvPr id="9" name="TextBox 8">
            <a:extLst>
              <a:ext uri="{FF2B5EF4-FFF2-40B4-BE49-F238E27FC236}">
                <a16:creationId xmlns:a16="http://schemas.microsoft.com/office/drawing/2014/main" id="{EEEDBEAF-ADA4-4D30-9AE5-8D74D2401090}"/>
              </a:ext>
            </a:extLst>
          </p:cNvPr>
          <p:cNvSpPr txBox="1"/>
          <p:nvPr/>
        </p:nvSpPr>
        <p:spPr>
          <a:xfrm>
            <a:off x="3965652" y="5839702"/>
            <a:ext cx="4260695"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No</a:t>
            </a:r>
          </a:p>
        </p:txBody>
      </p:sp>
    </p:spTree>
    <p:extLst>
      <p:ext uri="{BB962C8B-B14F-4D97-AF65-F5344CB8AC3E}">
        <p14:creationId xmlns:p14="http://schemas.microsoft.com/office/powerpoint/2010/main" val="297076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9">
            <a:extLst>
              <a:ext uri="{FF2B5EF4-FFF2-40B4-BE49-F238E27FC236}">
                <a16:creationId xmlns:a16="http://schemas.microsoft.com/office/drawing/2014/main" id="{1FC5B9BF-9C1D-43C6-9ABF-820CE2CDCF29}"/>
              </a:ext>
            </a:extLst>
          </p:cNvPr>
          <p:cNvSpPr txBox="1">
            <a:spLocks/>
          </p:cNvSpPr>
          <p:nvPr/>
        </p:nvSpPr>
        <p:spPr>
          <a:xfrm>
            <a:off x="180975" y="313915"/>
            <a:ext cx="11830050" cy="651895"/>
          </a:xfrm>
          <a:prstGeom prst="rect">
            <a:avLst/>
          </a:prstGeom>
          <a:solidFill>
            <a:schemeClr val="bg1">
              <a:lumMod val="85000"/>
            </a:schemeClr>
          </a:solidFill>
          <a:ln>
            <a:solidFill>
              <a:srgbClr val="0070C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800" b="1" dirty="0"/>
              <a:t>Literacy, numeracy and digital problem solving skills of U.S. adults decline with age. </a:t>
            </a:r>
            <a:endParaRPr lang="en-US" sz="2800" b="1" dirty="0">
              <a:latin typeface="+mn-lt"/>
            </a:endParaRPr>
          </a:p>
        </p:txBody>
      </p:sp>
      <p:graphicFrame>
        <p:nvGraphicFramePr>
          <p:cNvPr id="7" name="Chart 6">
            <a:extLst>
              <a:ext uri="{FF2B5EF4-FFF2-40B4-BE49-F238E27FC236}">
                <a16:creationId xmlns:a16="http://schemas.microsoft.com/office/drawing/2014/main" id="{2E2FA2FE-A365-484F-A5F1-BEC1C7ACAF9F}"/>
              </a:ext>
            </a:extLst>
          </p:cNvPr>
          <p:cNvGraphicFramePr>
            <a:graphicFrameLocks/>
          </p:cNvGraphicFramePr>
          <p:nvPr>
            <p:extLst>
              <p:ext uri="{D42A27DB-BD31-4B8C-83A1-F6EECF244321}">
                <p14:modId xmlns:p14="http://schemas.microsoft.com/office/powerpoint/2010/main" val="3450786220"/>
              </p:ext>
            </p:extLst>
          </p:nvPr>
        </p:nvGraphicFramePr>
        <p:xfrm>
          <a:off x="466725" y="1922499"/>
          <a:ext cx="3657600" cy="365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0FE28F02-8D28-479F-90DB-F10D7C2A08AB}"/>
              </a:ext>
            </a:extLst>
          </p:cNvPr>
          <p:cNvGraphicFramePr>
            <a:graphicFrameLocks/>
          </p:cNvGraphicFramePr>
          <p:nvPr>
            <p:extLst>
              <p:ext uri="{D42A27DB-BD31-4B8C-83A1-F6EECF244321}">
                <p14:modId xmlns:p14="http://schemas.microsoft.com/office/powerpoint/2010/main" val="272946690"/>
              </p:ext>
            </p:extLst>
          </p:nvPr>
        </p:nvGraphicFramePr>
        <p:xfrm>
          <a:off x="4305300" y="1908212"/>
          <a:ext cx="3657600" cy="3657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DB20E935-86A3-4757-A830-740B0561BC10}"/>
              </a:ext>
            </a:extLst>
          </p:cNvPr>
          <p:cNvGraphicFramePr>
            <a:graphicFrameLocks/>
          </p:cNvGraphicFramePr>
          <p:nvPr>
            <p:extLst>
              <p:ext uri="{D42A27DB-BD31-4B8C-83A1-F6EECF244321}">
                <p14:modId xmlns:p14="http://schemas.microsoft.com/office/powerpoint/2010/main" val="1162803519"/>
              </p:ext>
            </p:extLst>
          </p:nvPr>
        </p:nvGraphicFramePr>
        <p:xfrm>
          <a:off x="8067675" y="1898687"/>
          <a:ext cx="3657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a:extLst>
              <a:ext uri="{FF2B5EF4-FFF2-40B4-BE49-F238E27FC236}">
                <a16:creationId xmlns:a16="http://schemas.microsoft.com/office/drawing/2014/main" id="{3B212697-4ADC-478E-B7E4-D9E7AB6CED41}"/>
              </a:ext>
            </a:extLst>
          </p:cNvPr>
          <p:cNvSpPr txBox="1"/>
          <p:nvPr/>
        </p:nvSpPr>
        <p:spPr>
          <a:xfrm>
            <a:off x="3915310" y="5905757"/>
            <a:ext cx="4437579"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66-74</a:t>
            </a:r>
          </a:p>
        </p:txBody>
      </p:sp>
    </p:spTree>
    <p:extLst>
      <p:ext uri="{BB962C8B-B14F-4D97-AF65-F5344CB8AC3E}">
        <p14:creationId xmlns:p14="http://schemas.microsoft.com/office/powerpoint/2010/main" val="2136134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08448"/>
            <a:ext cx="11887200" cy="1097438"/>
          </a:xfrm>
          <a:solidFill>
            <a:schemeClr val="bg1">
              <a:lumMod val="85000"/>
            </a:schemeClr>
          </a:solidFill>
          <a:ln>
            <a:solidFill>
              <a:srgbClr val="4F81BD"/>
            </a:solidFill>
          </a:ln>
        </p:spPr>
        <p:txBody>
          <a:bodyPr>
            <a:noAutofit/>
          </a:bodyPr>
          <a:lstStyle/>
          <a:p>
            <a:pPr algn="ctr"/>
            <a:r>
              <a:rPr lang="en-US" sz="2700" dirty="0">
                <a:latin typeface="Calibri" panose="020F0502020204030204" pitchFamily="34" charset="0"/>
                <a:cs typeface="Calibri" panose="020F0502020204030204" pitchFamily="34" charset="0"/>
              </a:rPr>
              <a:t>Older adults (55-74) who have difficulty hearing score lower in literacy, but not measurably different in numeracy or digital problem solving, than those who do not</a:t>
            </a:r>
            <a:endParaRPr lang="en-US" sz="2700" dirty="0">
              <a:solidFill>
                <a:srgbClr val="00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20</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612C44BE-B42C-465A-9242-08281DB0D5AD}"/>
              </a:ext>
            </a:extLst>
          </p:cNvPr>
          <p:cNvSpPr txBox="1"/>
          <p:nvPr/>
        </p:nvSpPr>
        <p:spPr>
          <a:xfrm>
            <a:off x="851334" y="1431021"/>
            <a:ext cx="10546477" cy="830997"/>
          </a:xfrm>
          <a:prstGeom prst="rect">
            <a:avLst/>
          </a:prstGeom>
          <a:noFill/>
        </p:spPr>
        <p:txBody>
          <a:bodyPr wrap="none" rtlCol="0">
            <a:spAutoFit/>
          </a:bodyPr>
          <a:lstStyle/>
          <a:p>
            <a:pPr algn="ctr"/>
            <a:r>
              <a:rPr lang="en-US" i="1" dirty="0"/>
              <a:t>Do you have any difficulty hearing what is said in a normal conversation </a:t>
            </a:r>
          </a:p>
          <a:p>
            <a:pPr algn="ctr"/>
            <a:r>
              <a:rPr lang="en-US" i="1" dirty="0"/>
              <a:t>with another person even when using a hearing aid if you usually wear one?</a:t>
            </a:r>
          </a:p>
        </p:txBody>
      </p:sp>
      <p:graphicFrame>
        <p:nvGraphicFramePr>
          <p:cNvPr id="6" name="Chart 5">
            <a:extLst>
              <a:ext uri="{FF2B5EF4-FFF2-40B4-BE49-F238E27FC236}">
                <a16:creationId xmlns:a16="http://schemas.microsoft.com/office/drawing/2014/main" id="{697CBEF1-51CE-41DB-9D5F-FF0F4C256735}"/>
              </a:ext>
            </a:extLst>
          </p:cNvPr>
          <p:cNvGraphicFramePr>
            <a:graphicFrameLocks/>
          </p:cNvGraphicFramePr>
          <p:nvPr>
            <p:extLst>
              <p:ext uri="{D42A27DB-BD31-4B8C-83A1-F6EECF244321}">
                <p14:modId xmlns:p14="http://schemas.microsoft.com/office/powerpoint/2010/main" val="1045320438"/>
              </p:ext>
            </p:extLst>
          </p:nvPr>
        </p:nvGraphicFramePr>
        <p:xfrm>
          <a:off x="1099983" y="2086193"/>
          <a:ext cx="3216965"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5BEFCDD5-2706-4B40-B08C-A59D44D67813}"/>
              </a:ext>
            </a:extLst>
          </p:cNvPr>
          <p:cNvGraphicFramePr>
            <a:graphicFrameLocks/>
          </p:cNvGraphicFramePr>
          <p:nvPr>
            <p:extLst>
              <p:ext uri="{D42A27DB-BD31-4B8C-83A1-F6EECF244321}">
                <p14:modId xmlns:p14="http://schemas.microsoft.com/office/powerpoint/2010/main" val="1285755159"/>
              </p:ext>
            </p:extLst>
          </p:nvPr>
        </p:nvGraphicFramePr>
        <p:xfrm>
          <a:off x="4516091" y="2086193"/>
          <a:ext cx="3216965" cy="365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a:extLst>
              <a:ext uri="{FF2B5EF4-FFF2-40B4-BE49-F238E27FC236}">
                <a16:creationId xmlns:a16="http://schemas.microsoft.com/office/drawing/2014/main" id="{A8F491D9-72C1-4170-83F6-B02CE268DC28}"/>
              </a:ext>
            </a:extLst>
          </p:cNvPr>
          <p:cNvGraphicFramePr>
            <a:graphicFrameLocks/>
          </p:cNvGraphicFramePr>
          <p:nvPr>
            <p:extLst>
              <p:ext uri="{D42A27DB-BD31-4B8C-83A1-F6EECF244321}">
                <p14:modId xmlns:p14="http://schemas.microsoft.com/office/powerpoint/2010/main" val="3523138436"/>
              </p:ext>
            </p:extLst>
          </p:nvPr>
        </p:nvGraphicFramePr>
        <p:xfrm>
          <a:off x="7932199" y="2086193"/>
          <a:ext cx="3216966" cy="3657600"/>
        </p:xfrm>
        <a:graphic>
          <a:graphicData uri="http://schemas.openxmlformats.org/drawingml/2006/chart">
            <c:chart xmlns:c="http://schemas.openxmlformats.org/drawingml/2006/chart" xmlns:r="http://schemas.openxmlformats.org/officeDocument/2006/relationships" r:id="rId6"/>
          </a:graphicData>
        </a:graphic>
      </p:graphicFrame>
      <p:sp>
        <p:nvSpPr>
          <p:cNvPr id="9" name="TextBox 8">
            <a:extLst>
              <a:ext uri="{FF2B5EF4-FFF2-40B4-BE49-F238E27FC236}">
                <a16:creationId xmlns:a16="http://schemas.microsoft.com/office/drawing/2014/main" id="{52A31842-A37E-4351-86A2-F48A4606E860}"/>
              </a:ext>
            </a:extLst>
          </p:cNvPr>
          <p:cNvSpPr txBox="1"/>
          <p:nvPr/>
        </p:nvSpPr>
        <p:spPr>
          <a:xfrm>
            <a:off x="3987274" y="5803720"/>
            <a:ext cx="4217452"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No</a:t>
            </a:r>
          </a:p>
        </p:txBody>
      </p:sp>
    </p:spTree>
    <p:extLst>
      <p:ext uri="{BB962C8B-B14F-4D97-AF65-F5344CB8AC3E}">
        <p14:creationId xmlns:p14="http://schemas.microsoft.com/office/powerpoint/2010/main" val="3500875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9550" y="159557"/>
            <a:ext cx="11830050" cy="1273991"/>
          </a:xfrm>
          <a:solidFill>
            <a:schemeClr val="bg1">
              <a:lumMod val="85000"/>
            </a:schemeClr>
          </a:solidFill>
          <a:ln>
            <a:solidFill>
              <a:srgbClr val="4F81BD"/>
            </a:solidFill>
          </a:ln>
        </p:spPr>
        <p:txBody>
          <a:bodyPr>
            <a:noAutofit/>
          </a:bodyPr>
          <a:lstStyle/>
          <a:p>
            <a:pPr algn="ctr"/>
            <a:r>
              <a:rPr lang="en-US" sz="2800" dirty="0">
                <a:latin typeface="Calibri" panose="020F0502020204030204" pitchFamily="34" charset="0"/>
                <a:cs typeface="Calibri" panose="020F0502020204030204" pitchFamily="34" charset="0"/>
              </a:rPr>
              <a:t>Older adults (55-74) who have a learning disability score lower in literacy and numeracy, but not measurably different in digital problem solving, than those who do not</a:t>
            </a:r>
            <a:endParaRPr lang="en-US" sz="2800" dirty="0">
              <a:solidFill>
                <a:srgbClr val="00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21</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A97ED807-0BBE-41EA-BF7A-03943B58C202}"/>
              </a:ext>
            </a:extLst>
          </p:cNvPr>
          <p:cNvSpPr txBox="1"/>
          <p:nvPr/>
        </p:nvSpPr>
        <p:spPr>
          <a:xfrm>
            <a:off x="1032944" y="1495553"/>
            <a:ext cx="10411826" cy="461665"/>
          </a:xfrm>
          <a:prstGeom prst="rect">
            <a:avLst/>
          </a:prstGeom>
          <a:noFill/>
        </p:spPr>
        <p:txBody>
          <a:bodyPr wrap="none" rtlCol="0">
            <a:spAutoFit/>
          </a:bodyPr>
          <a:lstStyle/>
          <a:p>
            <a:pPr algn="ctr"/>
            <a:r>
              <a:rPr lang="en-US" i="1" dirty="0"/>
              <a:t>Have you ever been diagnosed or identified as having a learning disability?</a:t>
            </a:r>
          </a:p>
        </p:txBody>
      </p:sp>
      <p:graphicFrame>
        <p:nvGraphicFramePr>
          <p:cNvPr id="6" name="Chart 5">
            <a:extLst>
              <a:ext uri="{FF2B5EF4-FFF2-40B4-BE49-F238E27FC236}">
                <a16:creationId xmlns:a16="http://schemas.microsoft.com/office/drawing/2014/main" id="{13E795CA-43C5-4C95-B22C-9F53931454C3}"/>
              </a:ext>
            </a:extLst>
          </p:cNvPr>
          <p:cNvGraphicFramePr>
            <a:graphicFrameLocks/>
          </p:cNvGraphicFramePr>
          <p:nvPr>
            <p:extLst>
              <p:ext uri="{D42A27DB-BD31-4B8C-83A1-F6EECF244321}">
                <p14:modId xmlns:p14="http://schemas.microsoft.com/office/powerpoint/2010/main" val="1883874633"/>
              </p:ext>
            </p:extLst>
          </p:nvPr>
        </p:nvGraphicFramePr>
        <p:xfrm>
          <a:off x="1157133" y="1726386"/>
          <a:ext cx="3216965"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EDFD99B0-67E6-4A68-8321-AB9D783A931E}"/>
              </a:ext>
            </a:extLst>
          </p:cNvPr>
          <p:cNvGraphicFramePr>
            <a:graphicFrameLocks/>
          </p:cNvGraphicFramePr>
          <p:nvPr>
            <p:extLst>
              <p:ext uri="{D42A27DB-BD31-4B8C-83A1-F6EECF244321}">
                <p14:modId xmlns:p14="http://schemas.microsoft.com/office/powerpoint/2010/main" val="906101854"/>
              </p:ext>
            </p:extLst>
          </p:nvPr>
        </p:nvGraphicFramePr>
        <p:xfrm>
          <a:off x="4630375" y="1766852"/>
          <a:ext cx="3216965" cy="365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a:extLst>
              <a:ext uri="{FF2B5EF4-FFF2-40B4-BE49-F238E27FC236}">
                <a16:creationId xmlns:a16="http://schemas.microsoft.com/office/drawing/2014/main" id="{A9477F52-3611-4AEB-927C-539BB2BA1A0A}"/>
              </a:ext>
            </a:extLst>
          </p:cNvPr>
          <p:cNvGraphicFramePr>
            <a:graphicFrameLocks/>
          </p:cNvGraphicFramePr>
          <p:nvPr>
            <p:extLst>
              <p:ext uri="{D42A27DB-BD31-4B8C-83A1-F6EECF244321}">
                <p14:modId xmlns:p14="http://schemas.microsoft.com/office/powerpoint/2010/main" val="3514894119"/>
              </p:ext>
            </p:extLst>
          </p:nvPr>
        </p:nvGraphicFramePr>
        <p:xfrm>
          <a:off x="8103617" y="1766852"/>
          <a:ext cx="3216966" cy="3657600"/>
        </p:xfrm>
        <a:graphic>
          <a:graphicData uri="http://schemas.openxmlformats.org/drawingml/2006/chart">
            <c:chart xmlns:c="http://schemas.openxmlformats.org/drawingml/2006/chart" xmlns:r="http://schemas.openxmlformats.org/officeDocument/2006/relationships" r:id="rId6"/>
          </a:graphicData>
        </a:graphic>
      </p:graphicFrame>
      <p:sp>
        <p:nvSpPr>
          <p:cNvPr id="9" name="TextBox 8">
            <a:extLst>
              <a:ext uri="{FF2B5EF4-FFF2-40B4-BE49-F238E27FC236}">
                <a16:creationId xmlns:a16="http://schemas.microsoft.com/office/drawing/2014/main" id="{FA4817AB-91F9-447B-85CD-E6101C8EDF77}"/>
              </a:ext>
            </a:extLst>
          </p:cNvPr>
          <p:cNvSpPr txBox="1"/>
          <p:nvPr/>
        </p:nvSpPr>
        <p:spPr>
          <a:xfrm>
            <a:off x="3958699" y="5523525"/>
            <a:ext cx="4274602"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No</a:t>
            </a:r>
          </a:p>
        </p:txBody>
      </p:sp>
    </p:spTree>
    <p:extLst>
      <p:ext uri="{BB962C8B-B14F-4D97-AF65-F5344CB8AC3E}">
        <p14:creationId xmlns:p14="http://schemas.microsoft.com/office/powerpoint/2010/main" val="3266038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9550" y="232327"/>
            <a:ext cx="11830050" cy="1114029"/>
          </a:xfrm>
          <a:solidFill>
            <a:schemeClr val="bg1">
              <a:lumMod val="85000"/>
            </a:schemeClr>
          </a:solidFill>
          <a:ln>
            <a:solidFill>
              <a:srgbClr val="4F81BD"/>
            </a:solidFill>
          </a:ln>
        </p:spPr>
        <p:txBody>
          <a:bodyPr>
            <a:noAutofit/>
          </a:bodyPr>
          <a:lstStyle/>
          <a:p>
            <a:pPr algn="ctr"/>
            <a:r>
              <a:rPr lang="en-US" sz="2800" dirty="0">
                <a:latin typeface="Calibri" panose="020F0502020204030204" pitchFamily="34" charset="0"/>
                <a:cs typeface="Calibri" panose="020F0502020204030204" pitchFamily="34" charset="0"/>
              </a:rPr>
              <a:t>Older adults (55-74) who reported having excellent health outperformed those who report having good, fair, or poor health in all three PIAAC skills</a:t>
            </a:r>
            <a:endParaRPr lang="en-US" sz="2800" dirty="0">
              <a:solidFill>
                <a:srgbClr val="00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22</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4">
            <a:extLst>
              <a:ext uri="{FF2B5EF4-FFF2-40B4-BE49-F238E27FC236}">
                <a16:creationId xmlns:a16="http://schemas.microsoft.com/office/drawing/2014/main" id="{AD55CC07-A693-40DE-8274-3D79866D1B66}"/>
              </a:ext>
            </a:extLst>
          </p:cNvPr>
          <p:cNvGraphicFramePr>
            <a:graphicFrameLocks/>
          </p:cNvGraphicFramePr>
          <p:nvPr>
            <p:extLst>
              <p:ext uri="{D42A27DB-BD31-4B8C-83A1-F6EECF244321}">
                <p14:modId xmlns:p14="http://schemas.microsoft.com/office/powerpoint/2010/main" val="1006276459"/>
              </p:ext>
            </p:extLst>
          </p:nvPr>
        </p:nvGraphicFramePr>
        <p:xfrm>
          <a:off x="805807" y="2156310"/>
          <a:ext cx="3657600"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88997E6B-495A-417C-89EA-DF015E8A0CA7}"/>
              </a:ext>
            </a:extLst>
          </p:cNvPr>
          <p:cNvGraphicFramePr>
            <a:graphicFrameLocks/>
          </p:cNvGraphicFramePr>
          <p:nvPr>
            <p:extLst>
              <p:ext uri="{D42A27DB-BD31-4B8C-83A1-F6EECF244321}">
                <p14:modId xmlns:p14="http://schemas.microsoft.com/office/powerpoint/2010/main" val="3316445119"/>
              </p:ext>
            </p:extLst>
          </p:nvPr>
        </p:nvGraphicFramePr>
        <p:xfrm>
          <a:off x="4463407" y="2147775"/>
          <a:ext cx="3657600" cy="365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a:extLst>
              <a:ext uri="{FF2B5EF4-FFF2-40B4-BE49-F238E27FC236}">
                <a16:creationId xmlns:a16="http://schemas.microsoft.com/office/drawing/2014/main" id="{A9647DB1-8E33-41EF-83F0-3CF1A4AEF58C}"/>
              </a:ext>
            </a:extLst>
          </p:cNvPr>
          <p:cNvGraphicFramePr>
            <a:graphicFrameLocks/>
          </p:cNvGraphicFramePr>
          <p:nvPr>
            <p:extLst>
              <p:ext uri="{D42A27DB-BD31-4B8C-83A1-F6EECF244321}">
                <p14:modId xmlns:p14="http://schemas.microsoft.com/office/powerpoint/2010/main" val="446850476"/>
              </p:ext>
            </p:extLst>
          </p:nvPr>
        </p:nvGraphicFramePr>
        <p:xfrm>
          <a:off x="8121007" y="2156310"/>
          <a:ext cx="3657600" cy="3657600"/>
        </p:xfrm>
        <a:graphic>
          <a:graphicData uri="http://schemas.openxmlformats.org/drawingml/2006/chart">
            <c:chart xmlns:c="http://schemas.openxmlformats.org/drawingml/2006/chart" xmlns:r="http://schemas.openxmlformats.org/officeDocument/2006/relationships" r:id="rId6"/>
          </a:graphicData>
        </a:graphic>
      </p:graphicFrame>
      <p:sp>
        <p:nvSpPr>
          <p:cNvPr id="8" name="Rectangle 7">
            <a:extLst>
              <a:ext uri="{FF2B5EF4-FFF2-40B4-BE49-F238E27FC236}">
                <a16:creationId xmlns:a16="http://schemas.microsoft.com/office/drawing/2014/main" id="{ECA1ADFD-767F-4EA8-A975-7F13464F7C39}"/>
              </a:ext>
            </a:extLst>
          </p:cNvPr>
          <p:cNvSpPr/>
          <p:nvPr/>
        </p:nvSpPr>
        <p:spPr>
          <a:xfrm>
            <a:off x="1313703" y="2582361"/>
            <a:ext cx="647085" cy="309567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82028411-B799-4B37-918A-8D6D6F74FDEA}"/>
              </a:ext>
            </a:extLst>
          </p:cNvPr>
          <p:cNvSpPr/>
          <p:nvPr/>
        </p:nvSpPr>
        <p:spPr>
          <a:xfrm>
            <a:off x="4971303" y="2582360"/>
            <a:ext cx="647085" cy="309567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966174A-B809-407D-A4DE-8CBF428310BE}"/>
              </a:ext>
            </a:extLst>
          </p:cNvPr>
          <p:cNvSpPr/>
          <p:nvPr/>
        </p:nvSpPr>
        <p:spPr>
          <a:xfrm>
            <a:off x="8628903" y="2582359"/>
            <a:ext cx="647085" cy="309567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75BF3F2B-75FE-4158-BF2A-1EC26E04C8F6}"/>
              </a:ext>
            </a:extLst>
          </p:cNvPr>
          <p:cNvSpPr txBox="1"/>
          <p:nvPr/>
        </p:nvSpPr>
        <p:spPr>
          <a:xfrm>
            <a:off x="604287" y="1645721"/>
            <a:ext cx="11173893" cy="461665"/>
          </a:xfrm>
          <a:prstGeom prst="rect">
            <a:avLst/>
          </a:prstGeom>
          <a:noFill/>
        </p:spPr>
        <p:txBody>
          <a:bodyPr wrap="none" rtlCol="0">
            <a:spAutoFit/>
          </a:bodyPr>
          <a:lstStyle/>
          <a:p>
            <a:pPr algn="ctr"/>
            <a:r>
              <a:rPr lang="en-US" i="1" dirty="0"/>
              <a:t>In general, would you say your health is excellent, very good, good, fair, or poor?</a:t>
            </a:r>
          </a:p>
        </p:txBody>
      </p:sp>
      <p:sp>
        <p:nvSpPr>
          <p:cNvPr id="13" name="TextBox 12">
            <a:extLst>
              <a:ext uri="{FF2B5EF4-FFF2-40B4-BE49-F238E27FC236}">
                <a16:creationId xmlns:a16="http://schemas.microsoft.com/office/drawing/2014/main" id="{53C8C0F8-2B13-4BDD-97E7-9EB4D9E068C8}"/>
              </a:ext>
            </a:extLst>
          </p:cNvPr>
          <p:cNvSpPr txBox="1"/>
          <p:nvPr/>
        </p:nvSpPr>
        <p:spPr>
          <a:xfrm>
            <a:off x="3788342" y="5838779"/>
            <a:ext cx="4615315"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Excellent</a:t>
            </a:r>
          </a:p>
        </p:txBody>
      </p:sp>
    </p:spTree>
    <p:extLst>
      <p:ext uri="{BB962C8B-B14F-4D97-AF65-F5344CB8AC3E}">
        <p14:creationId xmlns:p14="http://schemas.microsoft.com/office/powerpoint/2010/main" val="2931569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9550" y="150267"/>
            <a:ext cx="11830050" cy="1127548"/>
          </a:xfrm>
          <a:solidFill>
            <a:schemeClr val="bg1">
              <a:lumMod val="85000"/>
            </a:schemeClr>
          </a:solidFill>
          <a:ln>
            <a:solidFill>
              <a:srgbClr val="4F81BD"/>
            </a:solidFill>
          </a:ln>
        </p:spPr>
        <p:txBody>
          <a:bodyPr>
            <a:normAutofit/>
          </a:bodyPr>
          <a:lstStyle/>
          <a:p>
            <a:pPr algn="ctr"/>
            <a:r>
              <a:rPr lang="en-US" sz="3200" b="1" dirty="0"/>
              <a:t>Are there differences in skills across subgroups of older adults by selected demographic, socioeconomic, and health characteristics?</a:t>
            </a:r>
          </a:p>
        </p:txBody>
      </p:sp>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23</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182081"/>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8A7D9FA6-6DE4-494C-903D-3B8DF5903E1F}"/>
              </a:ext>
            </a:extLst>
          </p:cNvPr>
          <p:cNvSpPr/>
          <p:nvPr/>
        </p:nvSpPr>
        <p:spPr>
          <a:xfrm>
            <a:off x="555380" y="1232749"/>
            <a:ext cx="11325225" cy="4893647"/>
          </a:xfrm>
          <a:prstGeom prst="rect">
            <a:avLst/>
          </a:prstGeom>
        </p:spPr>
        <p:txBody>
          <a:bodyPr wrap="square">
            <a:spAutoFit/>
          </a:bodyPr>
          <a:lstStyle/>
          <a:p>
            <a:endParaRPr lang="en-US" dirty="0"/>
          </a:p>
          <a:p>
            <a:pPr marL="342900" indent="-342900">
              <a:buFont typeface="Arial" panose="020B0604020202020204" pitchFamily="34" charset="0"/>
              <a:buChar char="•"/>
            </a:pPr>
            <a:r>
              <a:rPr lang="en-US" sz="2400" dirty="0"/>
              <a:t>Whites and U.S. native older adults have higher scores than other race/ethnicity groups and non-native older adults, respectively, </a:t>
            </a:r>
            <a:r>
              <a:rPr lang="en-US" sz="2400" b="1" dirty="0"/>
              <a:t>on all three PIAAC skills</a:t>
            </a:r>
            <a:r>
              <a:rPr lang="en-US" sz="2400" dirty="0"/>
              <a:t>.</a:t>
            </a:r>
          </a:p>
          <a:p>
            <a:pPr marL="285750" indent="-285750">
              <a:buFont typeface="Arial" panose="020B0604020202020204" pitchFamily="34" charset="0"/>
              <a:buChar char="•"/>
            </a:pPr>
            <a:endParaRPr lang="en-US" dirty="0"/>
          </a:p>
          <a:p>
            <a:pPr marL="342900" indent="-342900">
              <a:buFont typeface="Arial" panose="020B0604020202020204" pitchFamily="34" charset="0"/>
              <a:buChar char="•"/>
            </a:pPr>
            <a:r>
              <a:rPr lang="en-US" sz="2400" dirty="0"/>
              <a:t>Higher levels of respondent’s education, as well as higher levels of education of their parents, are associated with higher scores </a:t>
            </a:r>
            <a:r>
              <a:rPr lang="en-US" sz="2400" b="1" dirty="0"/>
              <a:t>on all three PIAAC skills.</a:t>
            </a:r>
          </a:p>
          <a:p>
            <a:pPr marL="285750" indent="-285750">
              <a:buFont typeface="Arial" panose="020B0604020202020204" pitchFamily="34" charset="0"/>
              <a:buChar char="•"/>
            </a:pPr>
            <a:endParaRPr lang="en-US" b="1" dirty="0"/>
          </a:p>
          <a:p>
            <a:pPr marL="342900" indent="-342900">
              <a:buFont typeface="Arial" panose="020B0604020202020204" pitchFamily="34" charset="0"/>
              <a:buChar char="•"/>
            </a:pPr>
            <a:r>
              <a:rPr lang="en-US" sz="2400" dirty="0"/>
              <a:t>No measurable score differences are observed between genders and employed vs. unemployed older adults (55-74) in literacy or digital problem solving, but both males and employed older adults have </a:t>
            </a:r>
            <a:r>
              <a:rPr lang="en-US" sz="2400" b="1" dirty="0"/>
              <a:t>higher numeracy scores </a:t>
            </a:r>
            <a:r>
              <a:rPr lang="en-US" sz="2400" dirty="0"/>
              <a:t>than females and the unemployed.</a:t>
            </a:r>
          </a:p>
          <a:p>
            <a:pPr marL="285750" indent="-285750">
              <a:buFont typeface="Arial" panose="020B0604020202020204" pitchFamily="34" charset="0"/>
              <a:buChar char="•"/>
            </a:pPr>
            <a:endParaRPr lang="en-US" dirty="0"/>
          </a:p>
          <a:p>
            <a:pPr marL="342900" indent="-342900">
              <a:buFont typeface="Arial" panose="020B0604020202020204" pitchFamily="34" charset="0"/>
              <a:buChar char="•"/>
            </a:pPr>
            <a:r>
              <a:rPr lang="en-US" sz="2400" dirty="0"/>
              <a:t>Older adults who report having excellent health have higher skills on average </a:t>
            </a:r>
            <a:r>
              <a:rPr lang="en-US" sz="2400" b="1" dirty="0"/>
              <a:t>on all three PIAAC skills </a:t>
            </a:r>
            <a:r>
              <a:rPr lang="en-US" sz="2400" dirty="0"/>
              <a:t>than adults who report their health as good, fair, or poor.</a:t>
            </a:r>
          </a:p>
        </p:txBody>
      </p:sp>
    </p:spTree>
    <p:extLst>
      <p:ext uri="{BB962C8B-B14F-4D97-AF65-F5344CB8AC3E}">
        <p14:creationId xmlns:p14="http://schemas.microsoft.com/office/powerpoint/2010/main" val="380245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19174" y="2097364"/>
            <a:ext cx="10153651" cy="2663272"/>
          </a:xfrm>
          <a:solidFill>
            <a:schemeClr val="bg1">
              <a:lumMod val="85000"/>
            </a:schemeClr>
          </a:solidFill>
          <a:ln>
            <a:solidFill>
              <a:srgbClr val="4F81BD"/>
            </a:solidFill>
          </a:ln>
        </p:spPr>
        <p:txBody>
          <a:bodyPr tIns="0">
            <a:noAutofit/>
          </a:bodyPr>
          <a:lstStyle/>
          <a:p>
            <a:pPr algn="ctr"/>
            <a:r>
              <a:rPr lang="en-US" sz="3600" dirty="0">
                <a:latin typeface="Calibri" panose="020F0502020204030204" pitchFamily="34" charset="0"/>
                <a:cs typeface="Calibri" panose="020F0502020204030204" pitchFamily="34" charset="0"/>
              </a:rPr>
              <a:t>Are literacy skills associated with age-recommended preventive health measures when controlling for education, employment, and U.S. nativity?</a:t>
            </a:r>
            <a:endParaRPr lang="en-US" sz="3600" dirty="0">
              <a:solidFill>
                <a:srgbClr val="00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24</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90533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9550" y="185369"/>
            <a:ext cx="11830050" cy="855654"/>
          </a:xfrm>
          <a:solidFill>
            <a:schemeClr val="bg1">
              <a:lumMod val="85000"/>
            </a:schemeClr>
          </a:solidFill>
          <a:ln>
            <a:solidFill>
              <a:srgbClr val="4F81BD"/>
            </a:solidFill>
          </a:ln>
        </p:spPr>
        <p:txBody>
          <a:bodyPr lIns="182880">
            <a:normAutofit/>
          </a:bodyPr>
          <a:lstStyle/>
          <a:p>
            <a:r>
              <a:rPr lang="en-US" sz="2800" b="1" dirty="0"/>
              <a:t>How literacy and health preventative measures are related</a:t>
            </a:r>
            <a:endParaRPr lang="en-US" sz="2800" dirty="0">
              <a:solidFill>
                <a:srgbClr val="00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25</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3">
            <a:extLst>
              <a:ext uri="{FF2B5EF4-FFF2-40B4-BE49-F238E27FC236}">
                <a16:creationId xmlns:a16="http://schemas.microsoft.com/office/drawing/2014/main" id="{8DEA89FE-F5D7-423B-8149-5C41DBF57ECD}"/>
              </a:ext>
            </a:extLst>
          </p:cNvPr>
          <p:cNvSpPr txBox="1">
            <a:spLocks/>
          </p:cNvSpPr>
          <p:nvPr/>
        </p:nvSpPr>
        <p:spPr>
          <a:xfrm>
            <a:off x="552450" y="1200151"/>
            <a:ext cx="11338560" cy="49031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dirty="0"/>
              <a:t>Health literacy is the degree to which individuals have the capacity to obtain, process, and understand basic health information and services needed to make appropriate health decisions (CDC). </a:t>
            </a:r>
          </a:p>
          <a:p>
            <a:pPr>
              <a:lnSpc>
                <a:spcPct val="100000"/>
              </a:lnSpc>
            </a:pPr>
            <a:r>
              <a:rPr lang="en-US" dirty="0"/>
              <a:t>Health literacy affects people's ability to:</a:t>
            </a:r>
          </a:p>
          <a:p>
            <a:pPr lvl="1">
              <a:lnSpc>
                <a:spcPct val="100000"/>
              </a:lnSpc>
            </a:pPr>
            <a:r>
              <a:rPr lang="en-US" dirty="0"/>
              <a:t>obtain, process, and understand basic health information and services needed to make appropriate health decisions;</a:t>
            </a:r>
          </a:p>
          <a:p>
            <a:pPr lvl="1">
              <a:lnSpc>
                <a:spcPct val="100000"/>
              </a:lnSpc>
            </a:pPr>
            <a:r>
              <a:rPr lang="en-US" dirty="0"/>
              <a:t>navigate the healthcare system, including filling out complex forms and locating providers and services ;</a:t>
            </a:r>
          </a:p>
          <a:p>
            <a:pPr lvl="1">
              <a:lnSpc>
                <a:spcPct val="100000"/>
              </a:lnSpc>
            </a:pPr>
            <a:r>
              <a:rPr lang="en-US" dirty="0"/>
              <a:t>share personal information, such as health history, with providers;</a:t>
            </a:r>
          </a:p>
          <a:p>
            <a:pPr lvl="1">
              <a:lnSpc>
                <a:spcPct val="100000"/>
              </a:lnSpc>
            </a:pPr>
            <a:r>
              <a:rPr lang="en-US" dirty="0"/>
              <a:t>engage in self-care and chronic-disease management; and</a:t>
            </a:r>
          </a:p>
          <a:p>
            <a:pPr lvl="1">
              <a:lnSpc>
                <a:spcPct val="100000"/>
              </a:lnSpc>
            </a:pPr>
            <a:r>
              <a:rPr lang="en-US" dirty="0"/>
              <a:t>understand mathematical concepts such as probability and risk (ODPHP).</a:t>
            </a:r>
          </a:p>
        </p:txBody>
      </p:sp>
      <p:sp>
        <p:nvSpPr>
          <p:cNvPr id="2" name="TextBox 1">
            <a:extLst>
              <a:ext uri="{FF2B5EF4-FFF2-40B4-BE49-F238E27FC236}">
                <a16:creationId xmlns:a16="http://schemas.microsoft.com/office/drawing/2014/main" id="{D155DAB1-ED78-47FB-A6A9-AC3666222FBD}"/>
              </a:ext>
            </a:extLst>
          </p:cNvPr>
          <p:cNvSpPr txBox="1"/>
          <p:nvPr/>
        </p:nvSpPr>
        <p:spPr>
          <a:xfrm>
            <a:off x="1533526" y="6257348"/>
            <a:ext cx="10716139" cy="523220"/>
          </a:xfrm>
          <a:prstGeom prst="rect">
            <a:avLst/>
          </a:prstGeom>
          <a:noFill/>
        </p:spPr>
        <p:txBody>
          <a:bodyPr wrap="none" rtlCol="0">
            <a:spAutoFit/>
          </a:bodyPr>
          <a:lstStyle/>
          <a:p>
            <a:r>
              <a:rPr lang="en-US" sz="1400" dirty="0"/>
              <a:t>Center for Disease Control (CDC). Retrieved at </a:t>
            </a:r>
            <a:r>
              <a:rPr lang="en-US" sz="1400" dirty="0">
                <a:hlinkClick r:id="rId4"/>
              </a:rPr>
              <a:t>https://www.cdc.gov/healthliteracy/learn/index.html</a:t>
            </a:r>
            <a:endParaRPr lang="en-US" sz="1400" dirty="0"/>
          </a:p>
          <a:p>
            <a:r>
              <a:rPr lang="en-US" sz="1400" dirty="0"/>
              <a:t>Office of Disease Prevention and Health Promotion (ODPHP). Retrieved at </a:t>
            </a:r>
            <a:r>
              <a:rPr lang="en-US" sz="1400" dirty="0">
                <a:hlinkClick r:id="rId5"/>
              </a:rPr>
              <a:t>https://health.gov/communication/literacy/quickguide/factsbasic.htm</a:t>
            </a:r>
            <a:endParaRPr lang="en-US" sz="1400" dirty="0"/>
          </a:p>
        </p:txBody>
      </p:sp>
    </p:spTree>
    <p:extLst>
      <p:ext uri="{BB962C8B-B14F-4D97-AF65-F5344CB8AC3E}">
        <p14:creationId xmlns:p14="http://schemas.microsoft.com/office/powerpoint/2010/main" val="993118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9550" y="232327"/>
            <a:ext cx="11830050" cy="977347"/>
          </a:xfrm>
          <a:solidFill>
            <a:schemeClr val="bg1">
              <a:lumMod val="85000"/>
            </a:schemeClr>
          </a:solidFill>
          <a:ln>
            <a:solidFill>
              <a:srgbClr val="4F81BD"/>
            </a:solidFill>
          </a:ln>
        </p:spPr>
        <p:txBody>
          <a:bodyPr>
            <a:noAutofit/>
          </a:bodyPr>
          <a:lstStyle/>
          <a:p>
            <a:pPr algn="ctr"/>
            <a:r>
              <a:rPr lang="en-US" sz="2800" dirty="0">
                <a:latin typeface="Calibri" panose="020F0502020204030204" pitchFamily="34" charset="0"/>
                <a:cs typeface="Calibri" panose="020F0502020204030204" pitchFamily="34" charset="0"/>
              </a:rPr>
              <a:t>What percent of older adults (55-74) have received various medical services in the past year?</a:t>
            </a:r>
            <a:endParaRPr lang="en-US" sz="2800" dirty="0">
              <a:solidFill>
                <a:srgbClr val="00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26</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4">
            <a:extLst>
              <a:ext uri="{FF2B5EF4-FFF2-40B4-BE49-F238E27FC236}">
                <a16:creationId xmlns:a16="http://schemas.microsoft.com/office/drawing/2014/main" id="{8D0D4CA1-5A85-4BA2-AE6E-1DE6F00331E8}"/>
              </a:ext>
            </a:extLst>
          </p:cNvPr>
          <p:cNvGraphicFramePr>
            <a:graphicFrameLocks/>
          </p:cNvGraphicFramePr>
          <p:nvPr>
            <p:extLst>
              <p:ext uri="{D42A27DB-BD31-4B8C-83A1-F6EECF244321}">
                <p14:modId xmlns:p14="http://schemas.microsoft.com/office/powerpoint/2010/main" val="4041210933"/>
              </p:ext>
            </p:extLst>
          </p:nvPr>
        </p:nvGraphicFramePr>
        <p:xfrm>
          <a:off x="285750" y="1962115"/>
          <a:ext cx="11225241" cy="3930316"/>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C67B759D-ABD2-4336-95C0-7F4BE7993785}"/>
              </a:ext>
            </a:extLst>
          </p:cNvPr>
          <p:cNvSpPr txBox="1"/>
          <p:nvPr/>
        </p:nvSpPr>
        <p:spPr>
          <a:xfrm>
            <a:off x="3531516" y="1500450"/>
            <a:ext cx="5128968" cy="461665"/>
          </a:xfrm>
          <a:prstGeom prst="rect">
            <a:avLst/>
          </a:prstGeom>
          <a:noFill/>
        </p:spPr>
        <p:txBody>
          <a:bodyPr wrap="none" rtlCol="0">
            <a:spAutoFit/>
          </a:bodyPr>
          <a:lstStyle/>
          <a:p>
            <a:pPr algn="ctr"/>
            <a:r>
              <a:rPr lang="en-US" i="1" dirty="0"/>
              <a:t>In the past year, have you had a …</a:t>
            </a:r>
            <a:endParaRPr lang="en-US" b="1" i="1" dirty="0"/>
          </a:p>
        </p:txBody>
      </p:sp>
    </p:spTree>
    <p:extLst>
      <p:ext uri="{BB962C8B-B14F-4D97-AF65-F5344CB8AC3E}">
        <p14:creationId xmlns:p14="http://schemas.microsoft.com/office/powerpoint/2010/main" val="1317054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9550" y="232328"/>
            <a:ext cx="11744325" cy="1039256"/>
          </a:xfrm>
          <a:solidFill>
            <a:schemeClr val="bg1">
              <a:lumMod val="85000"/>
            </a:schemeClr>
          </a:solidFill>
          <a:ln>
            <a:solidFill>
              <a:srgbClr val="4F81BD"/>
            </a:solidFill>
          </a:ln>
        </p:spPr>
        <p:txBody>
          <a:bodyPr>
            <a:noAutofit/>
          </a:bodyPr>
          <a:lstStyle/>
          <a:p>
            <a:pPr algn="ctr"/>
            <a:r>
              <a:rPr lang="en-US" sz="2800" dirty="0">
                <a:latin typeface="Calibri" panose="020F0502020204030204" pitchFamily="34" charset="0"/>
                <a:cs typeface="Calibri" panose="020F0502020204030204" pitchFamily="34" charset="0"/>
              </a:rPr>
              <a:t>Older adults (55-74) who got a flu shot in the past year scored similarly across all three PIAAC skills compared to those who did not get one</a:t>
            </a:r>
            <a:endParaRPr lang="en-US" sz="2800" dirty="0">
              <a:solidFill>
                <a:srgbClr val="00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27</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4">
            <a:extLst>
              <a:ext uri="{FF2B5EF4-FFF2-40B4-BE49-F238E27FC236}">
                <a16:creationId xmlns:a16="http://schemas.microsoft.com/office/drawing/2014/main" id="{D981FF91-A600-471B-A33D-07AA799D71D0}"/>
              </a:ext>
            </a:extLst>
          </p:cNvPr>
          <p:cNvGraphicFramePr>
            <a:graphicFrameLocks/>
          </p:cNvGraphicFramePr>
          <p:nvPr>
            <p:extLst>
              <p:ext uri="{D42A27DB-BD31-4B8C-83A1-F6EECF244321}">
                <p14:modId xmlns:p14="http://schemas.microsoft.com/office/powerpoint/2010/main" val="1164980328"/>
              </p:ext>
            </p:extLst>
          </p:nvPr>
        </p:nvGraphicFramePr>
        <p:xfrm>
          <a:off x="1287512" y="1928816"/>
          <a:ext cx="3216965"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4622DAF0-25C5-446F-B059-B751AAB43B6F}"/>
              </a:ext>
            </a:extLst>
          </p:cNvPr>
          <p:cNvGraphicFramePr>
            <a:graphicFrameLocks/>
          </p:cNvGraphicFramePr>
          <p:nvPr>
            <p:extLst>
              <p:ext uri="{D42A27DB-BD31-4B8C-83A1-F6EECF244321}">
                <p14:modId xmlns:p14="http://schemas.microsoft.com/office/powerpoint/2010/main" val="666836992"/>
              </p:ext>
            </p:extLst>
          </p:nvPr>
        </p:nvGraphicFramePr>
        <p:xfrm>
          <a:off x="4512161" y="1926414"/>
          <a:ext cx="3216965" cy="365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a:extLst>
              <a:ext uri="{FF2B5EF4-FFF2-40B4-BE49-F238E27FC236}">
                <a16:creationId xmlns:a16="http://schemas.microsoft.com/office/drawing/2014/main" id="{6D693C17-A25A-41C6-929B-B0B8C7A9D4CB}"/>
              </a:ext>
            </a:extLst>
          </p:cNvPr>
          <p:cNvGraphicFramePr>
            <a:graphicFrameLocks/>
          </p:cNvGraphicFramePr>
          <p:nvPr>
            <p:extLst>
              <p:ext uri="{D42A27DB-BD31-4B8C-83A1-F6EECF244321}">
                <p14:modId xmlns:p14="http://schemas.microsoft.com/office/powerpoint/2010/main" val="3971439492"/>
              </p:ext>
            </p:extLst>
          </p:nvPr>
        </p:nvGraphicFramePr>
        <p:xfrm>
          <a:off x="7738729" y="1924014"/>
          <a:ext cx="3216966" cy="3657600"/>
        </p:xfrm>
        <a:graphic>
          <a:graphicData uri="http://schemas.openxmlformats.org/drawingml/2006/chart">
            <c:chart xmlns:c="http://schemas.openxmlformats.org/drawingml/2006/chart" xmlns:r="http://schemas.openxmlformats.org/officeDocument/2006/relationships" r:id="rId6"/>
          </a:graphicData>
        </a:graphic>
      </p:graphicFrame>
      <p:sp>
        <p:nvSpPr>
          <p:cNvPr id="8" name="TextBox 7">
            <a:extLst>
              <a:ext uri="{FF2B5EF4-FFF2-40B4-BE49-F238E27FC236}">
                <a16:creationId xmlns:a16="http://schemas.microsoft.com/office/drawing/2014/main" id="{8AC0B999-6915-49BE-8CF2-8632F8E57EEC}"/>
              </a:ext>
            </a:extLst>
          </p:cNvPr>
          <p:cNvSpPr txBox="1"/>
          <p:nvPr/>
        </p:nvSpPr>
        <p:spPr>
          <a:xfrm>
            <a:off x="2977633" y="1518117"/>
            <a:ext cx="6287940" cy="461665"/>
          </a:xfrm>
          <a:prstGeom prst="rect">
            <a:avLst/>
          </a:prstGeom>
          <a:noFill/>
        </p:spPr>
        <p:txBody>
          <a:bodyPr wrap="none" rtlCol="0">
            <a:spAutoFit/>
          </a:bodyPr>
          <a:lstStyle/>
          <a:p>
            <a:pPr algn="ctr"/>
            <a:r>
              <a:rPr lang="en-US" i="1" dirty="0"/>
              <a:t>In the past year, have you gotten a </a:t>
            </a:r>
            <a:r>
              <a:rPr lang="en-US" b="1" i="1" dirty="0"/>
              <a:t>flu shot?</a:t>
            </a:r>
          </a:p>
        </p:txBody>
      </p:sp>
      <p:sp>
        <p:nvSpPr>
          <p:cNvPr id="9" name="TextBox 8">
            <a:extLst>
              <a:ext uri="{FF2B5EF4-FFF2-40B4-BE49-F238E27FC236}">
                <a16:creationId xmlns:a16="http://schemas.microsoft.com/office/drawing/2014/main" id="{C605CF95-F9F7-4298-AD0E-CFD9D2C153CD}"/>
              </a:ext>
            </a:extLst>
          </p:cNvPr>
          <p:cNvSpPr txBox="1"/>
          <p:nvPr/>
        </p:nvSpPr>
        <p:spPr>
          <a:xfrm>
            <a:off x="3984364" y="5763880"/>
            <a:ext cx="4223271"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No</a:t>
            </a:r>
          </a:p>
        </p:txBody>
      </p:sp>
    </p:spTree>
    <p:extLst>
      <p:ext uri="{BB962C8B-B14F-4D97-AF65-F5344CB8AC3E}">
        <p14:creationId xmlns:p14="http://schemas.microsoft.com/office/powerpoint/2010/main" val="4062683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28</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Chart 9">
            <a:extLst>
              <a:ext uri="{FF2B5EF4-FFF2-40B4-BE49-F238E27FC236}">
                <a16:creationId xmlns:a16="http://schemas.microsoft.com/office/drawing/2014/main" id="{880C1C81-17A2-4198-AE67-9633DA3C691E}"/>
              </a:ext>
            </a:extLst>
          </p:cNvPr>
          <p:cNvGraphicFramePr>
            <a:graphicFrameLocks/>
          </p:cNvGraphicFramePr>
          <p:nvPr>
            <p:extLst>
              <p:ext uri="{D42A27DB-BD31-4B8C-83A1-F6EECF244321}">
                <p14:modId xmlns:p14="http://schemas.microsoft.com/office/powerpoint/2010/main" val="2930858108"/>
              </p:ext>
            </p:extLst>
          </p:nvPr>
        </p:nvGraphicFramePr>
        <p:xfrm>
          <a:off x="1289304" y="1929384"/>
          <a:ext cx="3216965"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a:extLst>
              <a:ext uri="{FF2B5EF4-FFF2-40B4-BE49-F238E27FC236}">
                <a16:creationId xmlns:a16="http://schemas.microsoft.com/office/drawing/2014/main" id="{45A0C21E-FB95-46D2-9756-6978E233C8BB}"/>
              </a:ext>
            </a:extLst>
          </p:cNvPr>
          <p:cNvGraphicFramePr>
            <a:graphicFrameLocks/>
          </p:cNvGraphicFramePr>
          <p:nvPr>
            <p:extLst>
              <p:ext uri="{D42A27DB-BD31-4B8C-83A1-F6EECF244321}">
                <p14:modId xmlns:p14="http://schemas.microsoft.com/office/powerpoint/2010/main" val="3474391708"/>
              </p:ext>
            </p:extLst>
          </p:nvPr>
        </p:nvGraphicFramePr>
        <p:xfrm>
          <a:off x="4517136" y="1929384"/>
          <a:ext cx="3216965" cy="365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a:extLst>
              <a:ext uri="{FF2B5EF4-FFF2-40B4-BE49-F238E27FC236}">
                <a16:creationId xmlns:a16="http://schemas.microsoft.com/office/drawing/2014/main" id="{8490142F-3F34-4AF8-94C2-3624DCC6F51B}"/>
              </a:ext>
            </a:extLst>
          </p:cNvPr>
          <p:cNvGraphicFramePr>
            <a:graphicFrameLocks/>
          </p:cNvGraphicFramePr>
          <p:nvPr>
            <p:extLst>
              <p:ext uri="{D42A27DB-BD31-4B8C-83A1-F6EECF244321}">
                <p14:modId xmlns:p14="http://schemas.microsoft.com/office/powerpoint/2010/main" val="34911394"/>
              </p:ext>
            </p:extLst>
          </p:nvPr>
        </p:nvGraphicFramePr>
        <p:xfrm>
          <a:off x="7735824" y="1929384"/>
          <a:ext cx="3216966" cy="3657600"/>
        </p:xfrm>
        <a:graphic>
          <a:graphicData uri="http://schemas.openxmlformats.org/drawingml/2006/chart">
            <c:chart xmlns:c="http://schemas.openxmlformats.org/drawingml/2006/chart" xmlns:r="http://schemas.openxmlformats.org/officeDocument/2006/relationships" r:id="rId6"/>
          </a:graphicData>
        </a:graphic>
      </p:graphicFrame>
      <p:sp>
        <p:nvSpPr>
          <p:cNvPr id="20" name="Title 2">
            <a:extLst>
              <a:ext uri="{FF2B5EF4-FFF2-40B4-BE49-F238E27FC236}">
                <a16:creationId xmlns:a16="http://schemas.microsoft.com/office/drawing/2014/main" id="{212A8839-8A38-43A2-914F-BB42442EE8AD}"/>
              </a:ext>
            </a:extLst>
          </p:cNvPr>
          <p:cNvSpPr>
            <a:spLocks noGrp="1"/>
          </p:cNvSpPr>
          <p:nvPr>
            <p:ph type="title"/>
          </p:nvPr>
        </p:nvSpPr>
        <p:spPr>
          <a:xfrm>
            <a:off x="209550" y="232328"/>
            <a:ext cx="11744325" cy="1039256"/>
          </a:xfrm>
          <a:solidFill>
            <a:schemeClr val="bg1">
              <a:lumMod val="85000"/>
            </a:schemeClr>
          </a:solidFill>
          <a:ln>
            <a:solidFill>
              <a:srgbClr val="4F81BD"/>
            </a:solidFill>
          </a:ln>
        </p:spPr>
        <p:txBody>
          <a:bodyPr>
            <a:noAutofit/>
          </a:bodyPr>
          <a:lstStyle/>
          <a:p>
            <a:pPr algn="ctr"/>
            <a:r>
              <a:rPr lang="en-US" sz="2800" dirty="0">
                <a:latin typeface="Calibri" panose="020F0502020204030204" pitchFamily="34" charset="0"/>
                <a:cs typeface="Calibri" panose="020F0502020204030204" pitchFamily="34" charset="0"/>
              </a:rPr>
              <a:t>Older adults (55-74) who had visited a dentist in the past year scored higher in all three PIAAC skills than those who had not</a:t>
            </a:r>
            <a:endParaRPr lang="en-US" sz="2800" dirty="0">
              <a:solidFill>
                <a:srgbClr val="000000"/>
              </a:solidFill>
              <a:latin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0FC30FA7-A9F0-4776-9980-45DA36D4B2AF}"/>
              </a:ext>
            </a:extLst>
          </p:cNvPr>
          <p:cNvSpPr txBox="1"/>
          <p:nvPr/>
        </p:nvSpPr>
        <p:spPr>
          <a:xfrm>
            <a:off x="3997239" y="1518117"/>
            <a:ext cx="4248727" cy="369332"/>
          </a:xfrm>
          <a:prstGeom prst="rect">
            <a:avLst/>
          </a:prstGeom>
          <a:noFill/>
        </p:spPr>
        <p:txBody>
          <a:bodyPr wrap="none" rtlCol="0">
            <a:spAutoFit/>
          </a:bodyPr>
          <a:lstStyle/>
          <a:p>
            <a:pPr algn="ctr"/>
            <a:r>
              <a:rPr lang="en-US" i="1" dirty="0"/>
              <a:t>In the past year, have you </a:t>
            </a:r>
            <a:r>
              <a:rPr lang="en-US" b="1" i="1" dirty="0"/>
              <a:t>visited a dentist?</a:t>
            </a:r>
            <a:endParaRPr lang="en-US" i="1" dirty="0"/>
          </a:p>
        </p:txBody>
      </p:sp>
      <p:sp>
        <p:nvSpPr>
          <p:cNvPr id="22" name="TextBox 21">
            <a:extLst>
              <a:ext uri="{FF2B5EF4-FFF2-40B4-BE49-F238E27FC236}">
                <a16:creationId xmlns:a16="http://schemas.microsoft.com/office/drawing/2014/main" id="{E627AE14-0188-4FF5-943E-4DA85AD79AF1}"/>
              </a:ext>
            </a:extLst>
          </p:cNvPr>
          <p:cNvSpPr txBox="1"/>
          <p:nvPr/>
        </p:nvSpPr>
        <p:spPr>
          <a:xfrm>
            <a:off x="3984364" y="5763880"/>
            <a:ext cx="4223271"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No</a:t>
            </a:r>
          </a:p>
        </p:txBody>
      </p:sp>
    </p:spTree>
    <p:extLst>
      <p:ext uri="{BB962C8B-B14F-4D97-AF65-F5344CB8AC3E}">
        <p14:creationId xmlns:p14="http://schemas.microsoft.com/office/powerpoint/2010/main" val="488247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29</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4">
            <a:extLst>
              <a:ext uri="{FF2B5EF4-FFF2-40B4-BE49-F238E27FC236}">
                <a16:creationId xmlns:a16="http://schemas.microsoft.com/office/drawing/2014/main" id="{B72B4020-5AB8-4647-8228-EA6F7F5D7577}"/>
              </a:ext>
            </a:extLst>
          </p:cNvPr>
          <p:cNvGraphicFramePr>
            <a:graphicFrameLocks/>
          </p:cNvGraphicFramePr>
          <p:nvPr>
            <p:extLst>
              <p:ext uri="{D42A27DB-BD31-4B8C-83A1-F6EECF244321}">
                <p14:modId xmlns:p14="http://schemas.microsoft.com/office/powerpoint/2010/main" val="3909032675"/>
              </p:ext>
            </p:extLst>
          </p:nvPr>
        </p:nvGraphicFramePr>
        <p:xfrm>
          <a:off x="1289304" y="1929384"/>
          <a:ext cx="3216965"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676E7791-7855-437A-83F5-CC5D5D335106}"/>
              </a:ext>
            </a:extLst>
          </p:cNvPr>
          <p:cNvGraphicFramePr>
            <a:graphicFrameLocks/>
          </p:cNvGraphicFramePr>
          <p:nvPr>
            <p:extLst>
              <p:ext uri="{D42A27DB-BD31-4B8C-83A1-F6EECF244321}">
                <p14:modId xmlns:p14="http://schemas.microsoft.com/office/powerpoint/2010/main" val="2955842536"/>
              </p:ext>
            </p:extLst>
          </p:nvPr>
        </p:nvGraphicFramePr>
        <p:xfrm>
          <a:off x="4517136" y="1929384"/>
          <a:ext cx="3216965" cy="365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a:extLst>
              <a:ext uri="{FF2B5EF4-FFF2-40B4-BE49-F238E27FC236}">
                <a16:creationId xmlns:a16="http://schemas.microsoft.com/office/drawing/2014/main" id="{9D3BC073-947E-4990-BDEF-3EE99D30CB46}"/>
              </a:ext>
            </a:extLst>
          </p:cNvPr>
          <p:cNvGraphicFramePr>
            <a:graphicFrameLocks/>
          </p:cNvGraphicFramePr>
          <p:nvPr>
            <p:extLst>
              <p:ext uri="{D42A27DB-BD31-4B8C-83A1-F6EECF244321}">
                <p14:modId xmlns:p14="http://schemas.microsoft.com/office/powerpoint/2010/main" val="1532204046"/>
              </p:ext>
            </p:extLst>
          </p:nvPr>
        </p:nvGraphicFramePr>
        <p:xfrm>
          <a:off x="7735824" y="1929384"/>
          <a:ext cx="3216966" cy="3657600"/>
        </p:xfrm>
        <a:graphic>
          <a:graphicData uri="http://schemas.openxmlformats.org/drawingml/2006/chart">
            <c:chart xmlns:c="http://schemas.openxmlformats.org/drawingml/2006/chart" xmlns:r="http://schemas.openxmlformats.org/officeDocument/2006/relationships" r:id="rId6"/>
          </a:graphicData>
        </a:graphic>
      </p:graphicFrame>
      <p:sp>
        <p:nvSpPr>
          <p:cNvPr id="10" name="Title 2">
            <a:extLst>
              <a:ext uri="{FF2B5EF4-FFF2-40B4-BE49-F238E27FC236}">
                <a16:creationId xmlns:a16="http://schemas.microsoft.com/office/drawing/2014/main" id="{4681A2BF-A63C-4E5C-8D56-11C0554D8520}"/>
              </a:ext>
            </a:extLst>
          </p:cNvPr>
          <p:cNvSpPr txBox="1">
            <a:spLocks/>
          </p:cNvSpPr>
          <p:nvPr/>
        </p:nvSpPr>
        <p:spPr>
          <a:xfrm>
            <a:off x="209550" y="232328"/>
            <a:ext cx="11744325" cy="1039256"/>
          </a:xfrm>
          <a:prstGeom prst="rect">
            <a:avLst/>
          </a:prstGeom>
          <a:solidFill>
            <a:schemeClr val="bg1">
              <a:lumMod val="85000"/>
            </a:schemeClr>
          </a:solidFill>
          <a:ln>
            <a:solidFill>
              <a:srgbClr val="4F81BD"/>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latin typeface="Calibri" panose="020F0502020204030204" pitchFamily="34" charset="0"/>
                <a:cs typeface="Calibri" panose="020F0502020204030204" pitchFamily="34" charset="0"/>
              </a:rPr>
              <a:t>Older adults (55-74) who had their vision checked in the past year scored similarly across all three PIAAC skills compared to those who had not</a:t>
            </a:r>
            <a:endParaRPr lang="en-US" sz="2800" dirty="0">
              <a:solidFill>
                <a:srgbClr val="000000"/>
              </a:solidFill>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09B44AC6-D868-4EAA-8E24-090B561A74AE}"/>
              </a:ext>
            </a:extLst>
          </p:cNvPr>
          <p:cNvSpPr txBox="1"/>
          <p:nvPr/>
        </p:nvSpPr>
        <p:spPr>
          <a:xfrm>
            <a:off x="3984364" y="5763880"/>
            <a:ext cx="4223271"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No</a:t>
            </a:r>
          </a:p>
        </p:txBody>
      </p:sp>
      <p:sp>
        <p:nvSpPr>
          <p:cNvPr id="14" name="TextBox 13">
            <a:extLst>
              <a:ext uri="{FF2B5EF4-FFF2-40B4-BE49-F238E27FC236}">
                <a16:creationId xmlns:a16="http://schemas.microsoft.com/office/drawing/2014/main" id="{06BAE906-5C1D-4886-BFFA-00AF0D9822B2}"/>
              </a:ext>
            </a:extLst>
          </p:cNvPr>
          <p:cNvSpPr txBox="1"/>
          <p:nvPr/>
        </p:nvSpPr>
        <p:spPr>
          <a:xfrm>
            <a:off x="3627586" y="1518117"/>
            <a:ext cx="4988033" cy="369332"/>
          </a:xfrm>
          <a:prstGeom prst="rect">
            <a:avLst/>
          </a:prstGeom>
          <a:noFill/>
        </p:spPr>
        <p:txBody>
          <a:bodyPr wrap="none" rtlCol="0">
            <a:spAutoFit/>
          </a:bodyPr>
          <a:lstStyle/>
          <a:p>
            <a:pPr algn="ctr"/>
            <a:r>
              <a:rPr lang="en-US" i="1" dirty="0"/>
              <a:t>In the past year, have you had your </a:t>
            </a:r>
            <a:r>
              <a:rPr lang="en-US" b="1" i="1" dirty="0"/>
              <a:t>vision checked?</a:t>
            </a:r>
          </a:p>
        </p:txBody>
      </p:sp>
    </p:spTree>
    <p:extLst>
      <p:ext uri="{BB962C8B-B14F-4D97-AF65-F5344CB8AC3E}">
        <p14:creationId xmlns:p14="http://schemas.microsoft.com/office/powerpoint/2010/main" val="3194920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CEB591BE-52FA-4407-BE39-97242388FB1F}"/>
              </a:ext>
            </a:extLst>
          </p:cNvPr>
          <p:cNvGraphicFramePr>
            <a:graphicFrameLocks/>
          </p:cNvGraphicFramePr>
          <p:nvPr>
            <p:extLst>
              <p:ext uri="{D42A27DB-BD31-4B8C-83A1-F6EECF244321}">
                <p14:modId xmlns:p14="http://schemas.microsoft.com/office/powerpoint/2010/main" val="1146762648"/>
              </p:ext>
            </p:extLst>
          </p:nvPr>
        </p:nvGraphicFramePr>
        <p:xfrm>
          <a:off x="1856276" y="1913975"/>
          <a:ext cx="7534276" cy="3995738"/>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A09AB39F-F4B5-473F-9F19-A39A3157700D}"/>
              </a:ext>
            </a:extLst>
          </p:cNvPr>
          <p:cNvSpPr txBox="1"/>
          <p:nvPr/>
        </p:nvSpPr>
        <p:spPr>
          <a:xfrm>
            <a:off x="3886354" y="5912402"/>
            <a:ext cx="4419291"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66-74</a:t>
            </a:r>
          </a:p>
        </p:txBody>
      </p:sp>
      <p:sp>
        <p:nvSpPr>
          <p:cNvPr id="7" name="Title 29">
            <a:extLst>
              <a:ext uri="{FF2B5EF4-FFF2-40B4-BE49-F238E27FC236}">
                <a16:creationId xmlns:a16="http://schemas.microsoft.com/office/drawing/2014/main" id="{382A2FF7-B1E9-47A2-9CC7-A77115FAB89B}"/>
              </a:ext>
            </a:extLst>
          </p:cNvPr>
          <p:cNvSpPr txBox="1">
            <a:spLocks/>
          </p:cNvSpPr>
          <p:nvPr/>
        </p:nvSpPr>
        <p:spPr>
          <a:xfrm>
            <a:off x="180975" y="313915"/>
            <a:ext cx="11830050" cy="651895"/>
          </a:xfrm>
          <a:prstGeom prst="rect">
            <a:avLst/>
          </a:prstGeom>
          <a:solidFill>
            <a:schemeClr val="bg1">
              <a:lumMod val="85000"/>
            </a:schemeClr>
          </a:solidFill>
          <a:ln>
            <a:solidFill>
              <a:srgbClr val="0070C0"/>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800" dirty="0">
                <a:solidFill>
                  <a:srgbClr val="000000"/>
                </a:solidFill>
                <a:latin typeface="Calibri" panose="020F0502020204030204" pitchFamily="34" charset="0"/>
                <a:cs typeface="Calibri" panose="020F0502020204030204" pitchFamily="34" charset="0"/>
              </a:rPr>
              <a:t>Percentage of U.S. adults reporting fair or poor health status increase with age.</a:t>
            </a:r>
            <a:endParaRPr lang="en-US" sz="2800" b="1" dirty="0">
              <a:latin typeface="+mn-lt"/>
            </a:endParaRPr>
          </a:p>
        </p:txBody>
      </p:sp>
    </p:spTree>
    <p:extLst>
      <p:ext uri="{BB962C8B-B14F-4D97-AF65-F5344CB8AC3E}">
        <p14:creationId xmlns:p14="http://schemas.microsoft.com/office/powerpoint/2010/main" val="935554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30</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4">
            <a:extLst>
              <a:ext uri="{FF2B5EF4-FFF2-40B4-BE49-F238E27FC236}">
                <a16:creationId xmlns:a16="http://schemas.microsoft.com/office/drawing/2014/main" id="{16CB6333-E81E-42D0-AA36-330F82501F3B}"/>
              </a:ext>
            </a:extLst>
          </p:cNvPr>
          <p:cNvGraphicFramePr>
            <a:graphicFrameLocks/>
          </p:cNvGraphicFramePr>
          <p:nvPr>
            <p:extLst>
              <p:ext uri="{D42A27DB-BD31-4B8C-83A1-F6EECF244321}">
                <p14:modId xmlns:p14="http://schemas.microsoft.com/office/powerpoint/2010/main" val="2246216783"/>
              </p:ext>
            </p:extLst>
          </p:nvPr>
        </p:nvGraphicFramePr>
        <p:xfrm>
          <a:off x="1289304" y="1929384"/>
          <a:ext cx="3216965"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BCDE546F-1CA0-410A-BF8A-C5A713F041B7}"/>
              </a:ext>
            </a:extLst>
          </p:cNvPr>
          <p:cNvGraphicFramePr>
            <a:graphicFrameLocks/>
          </p:cNvGraphicFramePr>
          <p:nvPr>
            <p:extLst>
              <p:ext uri="{D42A27DB-BD31-4B8C-83A1-F6EECF244321}">
                <p14:modId xmlns:p14="http://schemas.microsoft.com/office/powerpoint/2010/main" val="3519730236"/>
              </p:ext>
            </p:extLst>
          </p:nvPr>
        </p:nvGraphicFramePr>
        <p:xfrm>
          <a:off x="4517136" y="1929384"/>
          <a:ext cx="3216965" cy="365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a:extLst>
              <a:ext uri="{FF2B5EF4-FFF2-40B4-BE49-F238E27FC236}">
                <a16:creationId xmlns:a16="http://schemas.microsoft.com/office/drawing/2014/main" id="{88EBFBB3-9407-48CD-8AFA-A708AEE488F8}"/>
              </a:ext>
            </a:extLst>
          </p:cNvPr>
          <p:cNvGraphicFramePr>
            <a:graphicFrameLocks/>
          </p:cNvGraphicFramePr>
          <p:nvPr>
            <p:extLst>
              <p:ext uri="{D42A27DB-BD31-4B8C-83A1-F6EECF244321}">
                <p14:modId xmlns:p14="http://schemas.microsoft.com/office/powerpoint/2010/main" val="887951112"/>
              </p:ext>
            </p:extLst>
          </p:nvPr>
        </p:nvGraphicFramePr>
        <p:xfrm>
          <a:off x="7735824" y="1929384"/>
          <a:ext cx="3216966" cy="3657600"/>
        </p:xfrm>
        <a:graphic>
          <a:graphicData uri="http://schemas.openxmlformats.org/drawingml/2006/chart">
            <c:chart xmlns:c="http://schemas.openxmlformats.org/drawingml/2006/chart" xmlns:r="http://schemas.openxmlformats.org/officeDocument/2006/relationships" r:id="rId6"/>
          </a:graphicData>
        </a:graphic>
      </p:graphicFrame>
      <p:sp>
        <p:nvSpPr>
          <p:cNvPr id="10" name="TextBox 9">
            <a:extLst>
              <a:ext uri="{FF2B5EF4-FFF2-40B4-BE49-F238E27FC236}">
                <a16:creationId xmlns:a16="http://schemas.microsoft.com/office/drawing/2014/main" id="{FF1E6E3D-B7EE-458E-8275-F00071471E94}"/>
              </a:ext>
            </a:extLst>
          </p:cNvPr>
          <p:cNvSpPr txBox="1"/>
          <p:nvPr/>
        </p:nvSpPr>
        <p:spPr>
          <a:xfrm>
            <a:off x="3984364" y="5763880"/>
            <a:ext cx="4223271"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No</a:t>
            </a:r>
          </a:p>
        </p:txBody>
      </p:sp>
      <p:sp>
        <p:nvSpPr>
          <p:cNvPr id="11" name="Title 2">
            <a:extLst>
              <a:ext uri="{FF2B5EF4-FFF2-40B4-BE49-F238E27FC236}">
                <a16:creationId xmlns:a16="http://schemas.microsoft.com/office/drawing/2014/main" id="{18E7A9D1-2BD3-41B8-A55C-EFCE902584FC}"/>
              </a:ext>
            </a:extLst>
          </p:cNvPr>
          <p:cNvSpPr txBox="1">
            <a:spLocks/>
          </p:cNvSpPr>
          <p:nvPr/>
        </p:nvSpPr>
        <p:spPr>
          <a:xfrm>
            <a:off x="209550" y="232328"/>
            <a:ext cx="11744325" cy="1039256"/>
          </a:xfrm>
          <a:prstGeom prst="rect">
            <a:avLst/>
          </a:prstGeom>
          <a:solidFill>
            <a:schemeClr val="bg1">
              <a:lumMod val="85000"/>
            </a:schemeClr>
          </a:solidFill>
          <a:ln>
            <a:solidFill>
              <a:srgbClr val="4F81BD"/>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latin typeface="Calibri" panose="020F0502020204030204" pitchFamily="34" charset="0"/>
                <a:cs typeface="Calibri" panose="020F0502020204030204" pitchFamily="34" charset="0"/>
              </a:rPr>
              <a:t>Older adults (55-74) who had been screened for colon cancer in the past year scored similarly across all three PIAAC skills compared to those who had not</a:t>
            </a:r>
            <a:endParaRPr lang="en-US" sz="2800" dirty="0">
              <a:solidFill>
                <a:srgbClr val="000000"/>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0ECBE7F9-E6E1-4709-975E-736C8587531D}"/>
              </a:ext>
            </a:extLst>
          </p:cNvPr>
          <p:cNvSpPr txBox="1"/>
          <p:nvPr/>
        </p:nvSpPr>
        <p:spPr>
          <a:xfrm>
            <a:off x="3300710" y="1518117"/>
            <a:ext cx="5641801" cy="369332"/>
          </a:xfrm>
          <a:prstGeom prst="rect">
            <a:avLst/>
          </a:prstGeom>
          <a:noFill/>
        </p:spPr>
        <p:txBody>
          <a:bodyPr wrap="none" rtlCol="0">
            <a:spAutoFit/>
          </a:bodyPr>
          <a:lstStyle/>
          <a:p>
            <a:pPr algn="ctr"/>
            <a:r>
              <a:rPr lang="en-US" i="1" dirty="0"/>
              <a:t>In the past year, have you been screened for </a:t>
            </a:r>
            <a:r>
              <a:rPr lang="en-US" b="1" i="1" dirty="0"/>
              <a:t>colon cancer?</a:t>
            </a:r>
          </a:p>
        </p:txBody>
      </p:sp>
    </p:spTree>
    <p:extLst>
      <p:ext uri="{BB962C8B-B14F-4D97-AF65-F5344CB8AC3E}">
        <p14:creationId xmlns:p14="http://schemas.microsoft.com/office/powerpoint/2010/main" val="404688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31</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4">
            <a:extLst>
              <a:ext uri="{FF2B5EF4-FFF2-40B4-BE49-F238E27FC236}">
                <a16:creationId xmlns:a16="http://schemas.microsoft.com/office/drawing/2014/main" id="{9462C991-4F67-441E-95BD-9D03D5C83D60}"/>
              </a:ext>
            </a:extLst>
          </p:cNvPr>
          <p:cNvGraphicFramePr>
            <a:graphicFrameLocks/>
          </p:cNvGraphicFramePr>
          <p:nvPr>
            <p:extLst>
              <p:ext uri="{D42A27DB-BD31-4B8C-83A1-F6EECF244321}">
                <p14:modId xmlns:p14="http://schemas.microsoft.com/office/powerpoint/2010/main" val="643797023"/>
              </p:ext>
            </p:extLst>
          </p:nvPr>
        </p:nvGraphicFramePr>
        <p:xfrm>
          <a:off x="1289304" y="1929384"/>
          <a:ext cx="3216965"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B273B125-6CFD-4514-82EC-9CB9E4FBDA4E}"/>
              </a:ext>
            </a:extLst>
          </p:cNvPr>
          <p:cNvGraphicFramePr>
            <a:graphicFrameLocks/>
          </p:cNvGraphicFramePr>
          <p:nvPr>
            <p:extLst>
              <p:ext uri="{D42A27DB-BD31-4B8C-83A1-F6EECF244321}">
                <p14:modId xmlns:p14="http://schemas.microsoft.com/office/powerpoint/2010/main" val="1160456039"/>
              </p:ext>
            </p:extLst>
          </p:nvPr>
        </p:nvGraphicFramePr>
        <p:xfrm>
          <a:off x="4517136" y="1929384"/>
          <a:ext cx="3216965" cy="365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a:extLst>
              <a:ext uri="{FF2B5EF4-FFF2-40B4-BE49-F238E27FC236}">
                <a16:creationId xmlns:a16="http://schemas.microsoft.com/office/drawing/2014/main" id="{8F54E7CA-8959-4725-9DA1-23AF7119F805}"/>
              </a:ext>
            </a:extLst>
          </p:cNvPr>
          <p:cNvGraphicFramePr>
            <a:graphicFrameLocks/>
          </p:cNvGraphicFramePr>
          <p:nvPr>
            <p:extLst>
              <p:ext uri="{D42A27DB-BD31-4B8C-83A1-F6EECF244321}">
                <p14:modId xmlns:p14="http://schemas.microsoft.com/office/powerpoint/2010/main" val="1046096506"/>
              </p:ext>
            </p:extLst>
          </p:nvPr>
        </p:nvGraphicFramePr>
        <p:xfrm>
          <a:off x="7735824" y="1929384"/>
          <a:ext cx="3216966" cy="3657600"/>
        </p:xfrm>
        <a:graphic>
          <a:graphicData uri="http://schemas.openxmlformats.org/drawingml/2006/chart">
            <c:chart xmlns:c="http://schemas.openxmlformats.org/drawingml/2006/chart" xmlns:r="http://schemas.openxmlformats.org/officeDocument/2006/relationships" r:id="rId6"/>
          </a:graphicData>
        </a:graphic>
      </p:graphicFrame>
      <p:sp>
        <p:nvSpPr>
          <p:cNvPr id="12" name="TextBox 11">
            <a:extLst>
              <a:ext uri="{FF2B5EF4-FFF2-40B4-BE49-F238E27FC236}">
                <a16:creationId xmlns:a16="http://schemas.microsoft.com/office/drawing/2014/main" id="{720AE662-E0E8-476A-AD96-CEA390F8D92A}"/>
              </a:ext>
            </a:extLst>
          </p:cNvPr>
          <p:cNvSpPr txBox="1"/>
          <p:nvPr/>
        </p:nvSpPr>
        <p:spPr>
          <a:xfrm>
            <a:off x="3984364" y="5763880"/>
            <a:ext cx="4223271"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No</a:t>
            </a:r>
          </a:p>
        </p:txBody>
      </p:sp>
      <p:sp>
        <p:nvSpPr>
          <p:cNvPr id="13" name="Title 2">
            <a:extLst>
              <a:ext uri="{FF2B5EF4-FFF2-40B4-BE49-F238E27FC236}">
                <a16:creationId xmlns:a16="http://schemas.microsoft.com/office/drawing/2014/main" id="{42520A70-5BBA-4BD9-A368-F96D54A954FA}"/>
              </a:ext>
            </a:extLst>
          </p:cNvPr>
          <p:cNvSpPr txBox="1">
            <a:spLocks/>
          </p:cNvSpPr>
          <p:nvPr/>
        </p:nvSpPr>
        <p:spPr>
          <a:xfrm>
            <a:off x="209550" y="232328"/>
            <a:ext cx="11800514" cy="1039256"/>
          </a:xfrm>
          <a:prstGeom prst="rect">
            <a:avLst/>
          </a:prstGeom>
          <a:solidFill>
            <a:schemeClr val="bg1">
              <a:lumMod val="85000"/>
            </a:schemeClr>
          </a:solidFill>
          <a:ln>
            <a:solidFill>
              <a:srgbClr val="4F81BD"/>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50" dirty="0">
                <a:latin typeface="Calibri" panose="020F0502020204030204" pitchFamily="34" charset="0"/>
                <a:cs typeface="Calibri" panose="020F0502020204030204" pitchFamily="34" charset="0"/>
              </a:rPr>
              <a:t>Older adults (55-74) who had not been screened for osteoporosis scored higher in numeracy and problem solving, but not differently in literacy, than those who had</a:t>
            </a:r>
            <a:endParaRPr lang="en-US" sz="2750" dirty="0">
              <a:solidFill>
                <a:srgbClr val="000000"/>
              </a:solidFill>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1991B3C8-9050-4E8B-A26D-1F33BF67113B}"/>
              </a:ext>
            </a:extLst>
          </p:cNvPr>
          <p:cNvSpPr txBox="1"/>
          <p:nvPr/>
        </p:nvSpPr>
        <p:spPr>
          <a:xfrm>
            <a:off x="3270058" y="1518117"/>
            <a:ext cx="5703101" cy="369332"/>
          </a:xfrm>
          <a:prstGeom prst="rect">
            <a:avLst/>
          </a:prstGeom>
          <a:noFill/>
        </p:spPr>
        <p:txBody>
          <a:bodyPr wrap="none" rtlCol="0">
            <a:spAutoFit/>
          </a:bodyPr>
          <a:lstStyle/>
          <a:p>
            <a:pPr algn="ctr"/>
            <a:r>
              <a:rPr lang="en-US" i="1" dirty="0"/>
              <a:t>In the past year, have you </a:t>
            </a:r>
            <a:r>
              <a:rPr lang="en-US" b="1" i="1" dirty="0"/>
              <a:t>been screened for osteoporosis?</a:t>
            </a:r>
          </a:p>
        </p:txBody>
      </p:sp>
    </p:spTree>
    <p:extLst>
      <p:ext uri="{BB962C8B-B14F-4D97-AF65-F5344CB8AC3E}">
        <p14:creationId xmlns:p14="http://schemas.microsoft.com/office/powerpoint/2010/main" val="34686672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32</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4">
            <a:extLst>
              <a:ext uri="{FF2B5EF4-FFF2-40B4-BE49-F238E27FC236}">
                <a16:creationId xmlns:a16="http://schemas.microsoft.com/office/drawing/2014/main" id="{608BE7A6-1CDD-4337-983B-21BF253E1376}"/>
              </a:ext>
            </a:extLst>
          </p:cNvPr>
          <p:cNvGraphicFramePr>
            <a:graphicFrameLocks/>
          </p:cNvGraphicFramePr>
          <p:nvPr>
            <p:extLst>
              <p:ext uri="{D42A27DB-BD31-4B8C-83A1-F6EECF244321}">
                <p14:modId xmlns:p14="http://schemas.microsoft.com/office/powerpoint/2010/main" val="2582692896"/>
              </p:ext>
            </p:extLst>
          </p:nvPr>
        </p:nvGraphicFramePr>
        <p:xfrm>
          <a:off x="1289304" y="1929384"/>
          <a:ext cx="3216965"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9197CEA7-71FD-4B81-A0C9-A189BBF57DAC}"/>
              </a:ext>
            </a:extLst>
          </p:cNvPr>
          <p:cNvGraphicFramePr>
            <a:graphicFrameLocks/>
          </p:cNvGraphicFramePr>
          <p:nvPr>
            <p:extLst>
              <p:ext uri="{D42A27DB-BD31-4B8C-83A1-F6EECF244321}">
                <p14:modId xmlns:p14="http://schemas.microsoft.com/office/powerpoint/2010/main" val="1173888437"/>
              </p:ext>
            </p:extLst>
          </p:nvPr>
        </p:nvGraphicFramePr>
        <p:xfrm>
          <a:off x="4517136" y="1929384"/>
          <a:ext cx="3216965" cy="365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a:extLst>
              <a:ext uri="{FF2B5EF4-FFF2-40B4-BE49-F238E27FC236}">
                <a16:creationId xmlns:a16="http://schemas.microsoft.com/office/drawing/2014/main" id="{1823DFC6-33A3-4C9A-AE39-12BBFE7542EC}"/>
              </a:ext>
            </a:extLst>
          </p:cNvPr>
          <p:cNvGraphicFramePr>
            <a:graphicFrameLocks/>
          </p:cNvGraphicFramePr>
          <p:nvPr>
            <p:extLst>
              <p:ext uri="{D42A27DB-BD31-4B8C-83A1-F6EECF244321}">
                <p14:modId xmlns:p14="http://schemas.microsoft.com/office/powerpoint/2010/main" val="222421015"/>
              </p:ext>
            </p:extLst>
          </p:nvPr>
        </p:nvGraphicFramePr>
        <p:xfrm>
          <a:off x="7732175" y="1929384"/>
          <a:ext cx="3216966" cy="3657600"/>
        </p:xfrm>
        <a:graphic>
          <a:graphicData uri="http://schemas.openxmlformats.org/drawingml/2006/chart">
            <c:chart xmlns:c="http://schemas.openxmlformats.org/drawingml/2006/chart" xmlns:r="http://schemas.openxmlformats.org/officeDocument/2006/relationships" r:id="rId6"/>
          </a:graphicData>
        </a:graphic>
      </p:graphicFrame>
      <p:sp>
        <p:nvSpPr>
          <p:cNvPr id="13" name="TextBox 12">
            <a:extLst>
              <a:ext uri="{FF2B5EF4-FFF2-40B4-BE49-F238E27FC236}">
                <a16:creationId xmlns:a16="http://schemas.microsoft.com/office/drawing/2014/main" id="{ED396B76-FFD2-48D8-A4E3-736DACDD60EA}"/>
              </a:ext>
            </a:extLst>
          </p:cNvPr>
          <p:cNvSpPr txBox="1"/>
          <p:nvPr/>
        </p:nvSpPr>
        <p:spPr>
          <a:xfrm>
            <a:off x="3984364" y="5763880"/>
            <a:ext cx="4223271"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No</a:t>
            </a:r>
          </a:p>
        </p:txBody>
      </p:sp>
      <p:sp>
        <p:nvSpPr>
          <p:cNvPr id="14" name="Title 2">
            <a:extLst>
              <a:ext uri="{FF2B5EF4-FFF2-40B4-BE49-F238E27FC236}">
                <a16:creationId xmlns:a16="http://schemas.microsoft.com/office/drawing/2014/main" id="{296606FA-9949-4699-9F62-5DBA4305D8AA}"/>
              </a:ext>
            </a:extLst>
          </p:cNvPr>
          <p:cNvSpPr txBox="1">
            <a:spLocks/>
          </p:cNvSpPr>
          <p:nvPr/>
        </p:nvSpPr>
        <p:spPr>
          <a:xfrm>
            <a:off x="209550" y="232328"/>
            <a:ext cx="11744325" cy="1039256"/>
          </a:xfrm>
          <a:prstGeom prst="rect">
            <a:avLst/>
          </a:prstGeom>
          <a:solidFill>
            <a:schemeClr val="bg1">
              <a:lumMod val="85000"/>
            </a:schemeClr>
          </a:solidFill>
          <a:ln>
            <a:solidFill>
              <a:srgbClr val="4F81BD"/>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latin typeface="Calibri" panose="020F0502020204030204" pitchFamily="34" charset="0"/>
                <a:cs typeface="Calibri" panose="020F0502020204030204" pitchFamily="34" charset="0"/>
              </a:rPr>
              <a:t>Older men (55-74) who had been screened for prostate cancer in the past year scored higher on all three PIAAC skills compared to those who had not</a:t>
            </a:r>
            <a:endParaRPr lang="en-US" sz="2800" dirty="0">
              <a:solidFill>
                <a:srgbClr val="000000"/>
              </a:solidFill>
              <a:latin typeface="Calibri" panose="020F0502020204030204" pitchFamily="34" charset="0"/>
              <a:cs typeface="Calibri" panose="020F0502020204030204" pitchFamily="34" charset="0"/>
            </a:endParaRPr>
          </a:p>
        </p:txBody>
      </p:sp>
      <p:sp>
        <p:nvSpPr>
          <p:cNvPr id="17" name="TextBox 16">
            <a:extLst>
              <a:ext uri="{FF2B5EF4-FFF2-40B4-BE49-F238E27FC236}">
                <a16:creationId xmlns:a16="http://schemas.microsoft.com/office/drawing/2014/main" id="{15252DCA-77A6-42B9-BAFF-63F46C42F416}"/>
              </a:ext>
            </a:extLst>
          </p:cNvPr>
          <p:cNvSpPr txBox="1"/>
          <p:nvPr/>
        </p:nvSpPr>
        <p:spPr>
          <a:xfrm>
            <a:off x="3133678" y="1518117"/>
            <a:ext cx="5975867" cy="369332"/>
          </a:xfrm>
          <a:prstGeom prst="rect">
            <a:avLst/>
          </a:prstGeom>
          <a:noFill/>
        </p:spPr>
        <p:txBody>
          <a:bodyPr wrap="none" rtlCol="0">
            <a:spAutoFit/>
          </a:bodyPr>
          <a:lstStyle/>
          <a:p>
            <a:pPr algn="ctr"/>
            <a:r>
              <a:rPr lang="en-US" i="1" dirty="0"/>
              <a:t>In the past year, have you </a:t>
            </a:r>
            <a:r>
              <a:rPr lang="en-US" b="1" i="1" dirty="0"/>
              <a:t>been screened for prostate cancer?</a:t>
            </a:r>
          </a:p>
        </p:txBody>
      </p:sp>
    </p:spTree>
    <p:extLst>
      <p:ext uri="{BB962C8B-B14F-4D97-AF65-F5344CB8AC3E}">
        <p14:creationId xmlns:p14="http://schemas.microsoft.com/office/powerpoint/2010/main" val="3933617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33</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4">
            <a:extLst>
              <a:ext uri="{FF2B5EF4-FFF2-40B4-BE49-F238E27FC236}">
                <a16:creationId xmlns:a16="http://schemas.microsoft.com/office/drawing/2014/main" id="{B4CC9199-0C70-42B9-A6B0-368E5B60E430}"/>
              </a:ext>
            </a:extLst>
          </p:cNvPr>
          <p:cNvGraphicFramePr>
            <a:graphicFrameLocks/>
          </p:cNvGraphicFramePr>
          <p:nvPr>
            <p:extLst>
              <p:ext uri="{D42A27DB-BD31-4B8C-83A1-F6EECF244321}">
                <p14:modId xmlns:p14="http://schemas.microsoft.com/office/powerpoint/2010/main" val="4193221386"/>
              </p:ext>
            </p:extLst>
          </p:nvPr>
        </p:nvGraphicFramePr>
        <p:xfrm>
          <a:off x="1289304" y="1929384"/>
          <a:ext cx="3216965"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id="{B7D2A6F8-0ECF-4A99-8FB2-7D6749B6E6D8}"/>
              </a:ext>
            </a:extLst>
          </p:cNvPr>
          <p:cNvGraphicFramePr>
            <a:graphicFrameLocks/>
          </p:cNvGraphicFramePr>
          <p:nvPr>
            <p:extLst>
              <p:ext uri="{D42A27DB-BD31-4B8C-83A1-F6EECF244321}">
                <p14:modId xmlns:p14="http://schemas.microsoft.com/office/powerpoint/2010/main" val="2570527952"/>
              </p:ext>
            </p:extLst>
          </p:nvPr>
        </p:nvGraphicFramePr>
        <p:xfrm>
          <a:off x="4517136" y="1929384"/>
          <a:ext cx="3216965" cy="365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a:extLst>
              <a:ext uri="{FF2B5EF4-FFF2-40B4-BE49-F238E27FC236}">
                <a16:creationId xmlns:a16="http://schemas.microsoft.com/office/drawing/2014/main" id="{146AB714-11A7-4158-83E2-E0B0971E9AAF}"/>
              </a:ext>
            </a:extLst>
          </p:cNvPr>
          <p:cNvGraphicFramePr>
            <a:graphicFrameLocks/>
          </p:cNvGraphicFramePr>
          <p:nvPr>
            <p:extLst>
              <p:ext uri="{D42A27DB-BD31-4B8C-83A1-F6EECF244321}">
                <p14:modId xmlns:p14="http://schemas.microsoft.com/office/powerpoint/2010/main" val="2776864894"/>
              </p:ext>
            </p:extLst>
          </p:nvPr>
        </p:nvGraphicFramePr>
        <p:xfrm>
          <a:off x="7735824" y="1929384"/>
          <a:ext cx="3216966" cy="3657600"/>
        </p:xfrm>
        <a:graphic>
          <a:graphicData uri="http://schemas.openxmlformats.org/drawingml/2006/chart">
            <c:chart xmlns:c="http://schemas.openxmlformats.org/drawingml/2006/chart" xmlns:r="http://schemas.openxmlformats.org/officeDocument/2006/relationships" r:id="rId6"/>
          </a:graphicData>
        </a:graphic>
      </p:graphicFrame>
      <p:sp>
        <p:nvSpPr>
          <p:cNvPr id="12" name="TextBox 11">
            <a:extLst>
              <a:ext uri="{FF2B5EF4-FFF2-40B4-BE49-F238E27FC236}">
                <a16:creationId xmlns:a16="http://schemas.microsoft.com/office/drawing/2014/main" id="{E0158A18-4801-4E2B-8155-B48D4B793002}"/>
              </a:ext>
            </a:extLst>
          </p:cNvPr>
          <p:cNvSpPr txBox="1"/>
          <p:nvPr/>
        </p:nvSpPr>
        <p:spPr>
          <a:xfrm>
            <a:off x="3984364" y="5763880"/>
            <a:ext cx="4223271"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No</a:t>
            </a:r>
          </a:p>
        </p:txBody>
      </p:sp>
      <p:sp>
        <p:nvSpPr>
          <p:cNvPr id="13" name="Title 2">
            <a:extLst>
              <a:ext uri="{FF2B5EF4-FFF2-40B4-BE49-F238E27FC236}">
                <a16:creationId xmlns:a16="http://schemas.microsoft.com/office/drawing/2014/main" id="{4983D6AE-2A80-4046-94D2-099520B763B2}"/>
              </a:ext>
            </a:extLst>
          </p:cNvPr>
          <p:cNvSpPr txBox="1">
            <a:spLocks/>
          </p:cNvSpPr>
          <p:nvPr/>
        </p:nvSpPr>
        <p:spPr>
          <a:xfrm>
            <a:off x="152400" y="232328"/>
            <a:ext cx="11887200" cy="1039256"/>
          </a:xfrm>
          <a:prstGeom prst="rect">
            <a:avLst/>
          </a:prstGeom>
          <a:solidFill>
            <a:schemeClr val="bg1">
              <a:lumMod val="85000"/>
            </a:schemeClr>
          </a:solidFill>
          <a:ln>
            <a:solidFill>
              <a:srgbClr val="4F81BD"/>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650" dirty="0">
                <a:latin typeface="Calibri" panose="020F0502020204030204" pitchFamily="34" charset="0"/>
                <a:cs typeface="Calibri" panose="020F0502020204030204" pitchFamily="34" charset="0"/>
              </a:rPr>
              <a:t>Older women (55-74) who got a mammogram in the past year scored higher in literacy and numeracy, but similarly in digital problem solving, than those who did not</a:t>
            </a:r>
            <a:endParaRPr lang="en-US" sz="2650" dirty="0">
              <a:solidFill>
                <a:srgbClr val="000000"/>
              </a:solidFill>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EDC66A72-6456-4811-8BE7-382BC3A037B6}"/>
              </a:ext>
            </a:extLst>
          </p:cNvPr>
          <p:cNvSpPr txBox="1"/>
          <p:nvPr/>
        </p:nvSpPr>
        <p:spPr>
          <a:xfrm>
            <a:off x="3807862" y="1518117"/>
            <a:ext cx="4627485" cy="369332"/>
          </a:xfrm>
          <a:prstGeom prst="rect">
            <a:avLst/>
          </a:prstGeom>
          <a:noFill/>
        </p:spPr>
        <p:txBody>
          <a:bodyPr wrap="none" rtlCol="0">
            <a:spAutoFit/>
          </a:bodyPr>
          <a:lstStyle/>
          <a:p>
            <a:pPr algn="ctr"/>
            <a:r>
              <a:rPr lang="en-US" i="1" dirty="0"/>
              <a:t>In the past year, have you had a </a:t>
            </a:r>
            <a:r>
              <a:rPr lang="en-US" b="1" i="1" dirty="0"/>
              <a:t>mammogram?</a:t>
            </a:r>
          </a:p>
        </p:txBody>
      </p:sp>
    </p:spTree>
    <p:extLst>
      <p:ext uri="{BB962C8B-B14F-4D97-AF65-F5344CB8AC3E}">
        <p14:creationId xmlns:p14="http://schemas.microsoft.com/office/powerpoint/2010/main" val="9314135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34</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Chart 5">
            <a:extLst>
              <a:ext uri="{FF2B5EF4-FFF2-40B4-BE49-F238E27FC236}">
                <a16:creationId xmlns:a16="http://schemas.microsoft.com/office/drawing/2014/main" id="{6BAD1FEF-85CD-4A73-83CD-1C609FBED1E6}"/>
              </a:ext>
            </a:extLst>
          </p:cNvPr>
          <p:cNvGraphicFramePr>
            <a:graphicFrameLocks/>
          </p:cNvGraphicFramePr>
          <p:nvPr>
            <p:extLst>
              <p:ext uri="{D42A27DB-BD31-4B8C-83A1-F6EECF244321}">
                <p14:modId xmlns:p14="http://schemas.microsoft.com/office/powerpoint/2010/main" val="3778577846"/>
              </p:ext>
            </p:extLst>
          </p:nvPr>
        </p:nvGraphicFramePr>
        <p:xfrm>
          <a:off x="1289304" y="1929384"/>
          <a:ext cx="3216965"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01419722-17B3-4F7C-84D4-09BEB26BA252}"/>
              </a:ext>
            </a:extLst>
          </p:cNvPr>
          <p:cNvGraphicFramePr>
            <a:graphicFrameLocks/>
          </p:cNvGraphicFramePr>
          <p:nvPr>
            <p:extLst>
              <p:ext uri="{D42A27DB-BD31-4B8C-83A1-F6EECF244321}">
                <p14:modId xmlns:p14="http://schemas.microsoft.com/office/powerpoint/2010/main" val="456901096"/>
              </p:ext>
            </p:extLst>
          </p:nvPr>
        </p:nvGraphicFramePr>
        <p:xfrm>
          <a:off x="4517136" y="1929384"/>
          <a:ext cx="3216965" cy="365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a:extLst>
              <a:ext uri="{FF2B5EF4-FFF2-40B4-BE49-F238E27FC236}">
                <a16:creationId xmlns:a16="http://schemas.microsoft.com/office/drawing/2014/main" id="{69CDA52E-CC9A-4357-99E9-05A4C1C1A114}"/>
              </a:ext>
            </a:extLst>
          </p:cNvPr>
          <p:cNvGraphicFramePr>
            <a:graphicFrameLocks/>
          </p:cNvGraphicFramePr>
          <p:nvPr>
            <p:extLst>
              <p:ext uri="{D42A27DB-BD31-4B8C-83A1-F6EECF244321}">
                <p14:modId xmlns:p14="http://schemas.microsoft.com/office/powerpoint/2010/main" val="2782156871"/>
              </p:ext>
            </p:extLst>
          </p:nvPr>
        </p:nvGraphicFramePr>
        <p:xfrm>
          <a:off x="7735824" y="1929384"/>
          <a:ext cx="3216966" cy="3657600"/>
        </p:xfrm>
        <a:graphic>
          <a:graphicData uri="http://schemas.openxmlformats.org/drawingml/2006/chart">
            <c:chart xmlns:c="http://schemas.openxmlformats.org/drawingml/2006/chart" xmlns:r="http://schemas.openxmlformats.org/officeDocument/2006/relationships" r:id="rId6"/>
          </a:graphicData>
        </a:graphic>
      </p:graphicFrame>
      <p:sp>
        <p:nvSpPr>
          <p:cNvPr id="13" name="TextBox 12">
            <a:extLst>
              <a:ext uri="{FF2B5EF4-FFF2-40B4-BE49-F238E27FC236}">
                <a16:creationId xmlns:a16="http://schemas.microsoft.com/office/drawing/2014/main" id="{16824A4B-A8D1-44B7-8490-118A93A2AE18}"/>
              </a:ext>
            </a:extLst>
          </p:cNvPr>
          <p:cNvSpPr txBox="1"/>
          <p:nvPr/>
        </p:nvSpPr>
        <p:spPr>
          <a:xfrm>
            <a:off x="3984364" y="5763880"/>
            <a:ext cx="4223271" cy="276999"/>
          </a:xfrm>
          <a:prstGeom prst="rect">
            <a:avLst/>
          </a:prstGeom>
          <a:noFill/>
        </p:spPr>
        <p:txBody>
          <a:bodyPr wrap="square" rtlCol="0">
            <a:spAutoFit/>
          </a:bodyPr>
          <a:lstStyle/>
          <a:p>
            <a:r>
              <a:rPr lang="en-US" sz="1200" dirty="0">
                <a:solidFill>
                  <a:schemeClr val="tx1">
                    <a:lumMod val="65000"/>
                    <a:lumOff val="35000"/>
                  </a:schemeClr>
                </a:solidFill>
              </a:rPr>
              <a:t>*Significantly different (</a:t>
            </a:r>
            <a:r>
              <a:rPr lang="en-US" sz="1200" i="1" dirty="0">
                <a:solidFill>
                  <a:schemeClr val="tx1">
                    <a:lumMod val="65000"/>
                    <a:lumOff val="35000"/>
                  </a:schemeClr>
                </a:solidFill>
              </a:rPr>
              <a:t>p</a:t>
            </a:r>
            <a:r>
              <a:rPr lang="en-US" sz="1200" dirty="0">
                <a:solidFill>
                  <a:schemeClr val="tx1">
                    <a:lumMod val="65000"/>
                    <a:lumOff val="35000"/>
                  </a:schemeClr>
                </a:solidFill>
              </a:rPr>
              <a:t>&lt;.05) from the comparison category, No</a:t>
            </a:r>
          </a:p>
        </p:txBody>
      </p:sp>
      <p:sp>
        <p:nvSpPr>
          <p:cNvPr id="14" name="Title 2">
            <a:extLst>
              <a:ext uri="{FF2B5EF4-FFF2-40B4-BE49-F238E27FC236}">
                <a16:creationId xmlns:a16="http://schemas.microsoft.com/office/drawing/2014/main" id="{5735C154-B6C6-4AFD-B006-80BBB355FDC1}"/>
              </a:ext>
            </a:extLst>
          </p:cNvPr>
          <p:cNvSpPr txBox="1">
            <a:spLocks/>
          </p:cNvSpPr>
          <p:nvPr/>
        </p:nvSpPr>
        <p:spPr>
          <a:xfrm>
            <a:off x="209550" y="232328"/>
            <a:ext cx="11744325" cy="1039256"/>
          </a:xfrm>
          <a:prstGeom prst="rect">
            <a:avLst/>
          </a:prstGeom>
          <a:solidFill>
            <a:schemeClr val="bg1">
              <a:lumMod val="85000"/>
            </a:schemeClr>
          </a:solidFill>
          <a:ln>
            <a:solidFill>
              <a:srgbClr val="4F81BD"/>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latin typeface="Calibri" panose="020F0502020204030204" pitchFamily="34" charset="0"/>
                <a:cs typeface="Calibri" panose="020F0502020204030204" pitchFamily="34" charset="0"/>
              </a:rPr>
              <a:t>Older women (55-74) who got a pap smear in the past year scored higher on all three PIAAC skills compared to those who did not</a:t>
            </a:r>
            <a:endParaRPr lang="en-US" sz="2800" dirty="0">
              <a:solidFill>
                <a:srgbClr val="000000"/>
              </a:solidFill>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39414B9B-3C72-4A22-A0DE-0C5CB9D2DF84}"/>
              </a:ext>
            </a:extLst>
          </p:cNvPr>
          <p:cNvSpPr txBox="1"/>
          <p:nvPr/>
        </p:nvSpPr>
        <p:spPr>
          <a:xfrm>
            <a:off x="3957742" y="1518117"/>
            <a:ext cx="4327724" cy="369332"/>
          </a:xfrm>
          <a:prstGeom prst="rect">
            <a:avLst/>
          </a:prstGeom>
          <a:noFill/>
        </p:spPr>
        <p:txBody>
          <a:bodyPr wrap="none" rtlCol="0">
            <a:spAutoFit/>
          </a:bodyPr>
          <a:lstStyle/>
          <a:p>
            <a:pPr algn="ctr"/>
            <a:r>
              <a:rPr lang="en-US" i="1" dirty="0"/>
              <a:t>In the past year, have you had a </a:t>
            </a:r>
            <a:r>
              <a:rPr lang="en-US" b="1" i="1" dirty="0"/>
              <a:t>pap smear?</a:t>
            </a:r>
          </a:p>
        </p:txBody>
      </p:sp>
    </p:spTree>
    <p:extLst>
      <p:ext uri="{BB962C8B-B14F-4D97-AF65-F5344CB8AC3E}">
        <p14:creationId xmlns:p14="http://schemas.microsoft.com/office/powerpoint/2010/main" val="16784113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0460D0D-26EE-4F24-B2E7-CB09368E3B93}"/>
              </a:ext>
            </a:extLst>
          </p:cNvPr>
          <p:cNvGraphicFramePr>
            <a:graphicFrameLocks noGrp="1"/>
          </p:cNvGraphicFramePr>
          <p:nvPr>
            <p:extLst>
              <p:ext uri="{D42A27DB-BD31-4B8C-83A1-F6EECF244321}">
                <p14:modId xmlns:p14="http://schemas.microsoft.com/office/powerpoint/2010/main" val="2150104216"/>
              </p:ext>
            </p:extLst>
          </p:nvPr>
        </p:nvGraphicFramePr>
        <p:xfrm>
          <a:off x="1190211" y="1297064"/>
          <a:ext cx="3871845" cy="4718368"/>
        </p:xfrm>
        <a:graphic>
          <a:graphicData uri="http://schemas.openxmlformats.org/drawingml/2006/table">
            <a:tbl>
              <a:tblPr>
                <a:tableStyleId>{5C22544A-7EE6-4342-B048-85BDC9FD1C3A}</a:tableStyleId>
              </a:tblPr>
              <a:tblGrid>
                <a:gridCol w="2421522">
                  <a:extLst>
                    <a:ext uri="{9D8B030D-6E8A-4147-A177-3AD203B41FA5}">
                      <a16:colId xmlns:a16="http://schemas.microsoft.com/office/drawing/2014/main" val="2539317861"/>
                    </a:ext>
                  </a:extLst>
                </a:gridCol>
                <a:gridCol w="699263">
                  <a:extLst>
                    <a:ext uri="{9D8B030D-6E8A-4147-A177-3AD203B41FA5}">
                      <a16:colId xmlns:a16="http://schemas.microsoft.com/office/drawing/2014/main" val="121747893"/>
                    </a:ext>
                  </a:extLst>
                </a:gridCol>
                <a:gridCol w="751060">
                  <a:extLst>
                    <a:ext uri="{9D8B030D-6E8A-4147-A177-3AD203B41FA5}">
                      <a16:colId xmlns:a16="http://schemas.microsoft.com/office/drawing/2014/main" val="2186676503"/>
                    </a:ext>
                  </a:extLst>
                </a:gridCol>
              </a:tblGrid>
              <a:tr h="2151021">
                <a:tc>
                  <a:txBody>
                    <a:bodyPr/>
                    <a:lstStyle/>
                    <a:p>
                      <a:pPr algn="ctr" rtl="0" fontAlgn="ctr"/>
                      <a:r>
                        <a:rPr lang="en-US" sz="1200" u="none" strike="noStrike" dirty="0">
                          <a:solidFill>
                            <a:schemeClr val="bg1"/>
                          </a:solidFill>
                          <a:effectLst/>
                          <a:latin typeface="+mn-lt"/>
                        </a:rPr>
                        <a:t>Preventative Health Measure </a:t>
                      </a:r>
                      <a:br>
                        <a:rPr lang="en-US" sz="1200" u="none" strike="noStrike" dirty="0">
                          <a:solidFill>
                            <a:schemeClr val="bg1"/>
                          </a:solidFill>
                          <a:effectLst/>
                          <a:latin typeface="+mn-lt"/>
                        </a:rPr>
                      </a:br>
                      <a:r>
                        <a:rPr lang="en-US" sz="1200" u="none" strike="noStrike" dirty="0">
                          <a:solidFill>
                            <a:schemeClr val="bg1"/>
                          </a:solidFill>
                          <a:effectLst/>
                          <a:latin typeface="+mn-lt"/>
                        </a:rPr>
                        <a:t>(in the past year)</a:t>
                      </a:r>
                      <a:endParaRPr lang="en-US" sz="1200" b="0" i="0" u="none" strike="noStrike" dirty="0">
                        <a:solidFill>
                          <a:schemeClr val="bg1"/>
                        </a:solidFill>
                        <a:effectLst/>
                        <a:latin typeface="+mn-lt"/>
                      </a:endParaRPr>
                    </a:p>
                  </a:txBody>
                  <a:tcPr marL="0" marR="0" marT="0" marB="0" anchor="ctr">
                    <a:solidFill>
                      <a:schemeClr val="accent5">
                        <a:lumMod val="50000"/>
                      </a:schemeClr>
                    </a:solidFill>
                  </a:tcPr>
                </a:tc>
                <a:tc>
                  <a:txBody>
                    <a:bodyPr/>
                    <a:lstStyle/>
                    <a:p>
                      <a:pPr algn="ctr" rtl="0" fontAlgn="b"/>
                      <a:r>
                        <a:rPr lang="en-US" sz="1200" b="1" u="none" strike="noStrike" dirty="0">
                          <a:solidFill>
                            <a:schemeClr val="bg1"/>
                          </a:solidFill>
                          <a:effectLst/>
                          <a:latin typeface="+mn-lt"/>
                        </a:rPr>
                        <a:t>Literacy Score</a:t>
                      </a:r>
                      <a:br>
                        <a:rPr lang="en-US" sz="1200" b="1" u="none" strike="noStrike" dirty="0">
                          <a:solidFill>
                            <a:schemeClr val="bg1"/>
                          </a:solidFill>
                          <a:effectLst/>
                          <a:latin typeface="+mn-lt"/>
                        </a:rPr>
                      </a:br>
                      <a:r>
                        <a:rPr lang="en-US" sz="1200" b="1" u="none" strike="noStrike" dirty="0">
                          <a:solidFill>
                            <a:schemeClr val="bg1"/>
                          </a:solidFill>
                          <a:effectLst/>
                          <a:latin typeface="+mn-lt"/>
                        </a:rPr>
                        <a:t>(without controlling other characteristics)</a:t>
                      </a:r>
                      <a:endParaRPr lang="en-US" sz="1200" b="1" i="0" u="none" strike="noStrike" dirty="0">
                        <a:solidFill>
                          <a:schemeClr val="bg1"/>
                        </a:solidFill>
                        <a:effectLst/>
                        <a:latin typeface="+mn-lt"/>
                      </a:endParaRPr>
                    </a:p>
                  </a:txBody>
                  <a:tcPr marL="0" marR="0" marT="0" marB="0" vert="vert270" anchor="ctr" anchorCtr="1">
                    <a:lnR w="12700" cap="flat" cmpd="sng" algn="ctr">
                      <a:solidFill>
                        <a:schemeClr val="tx1"/>
                      </a:solidFill>
                      <a:prstDash val="solid"/>
                      <a:round/>
                      <a:headEnd type="none" w="med" len="med"/>
                      <a:tailEnd type="none" w="med" len="med"/>
                    </a:lnR>
                    <a:solidFill>
                      <a:schemeClr val="accent1">
                        <a:lumMod val="60000"/>
                        <a:lumOff val="40000"/>
                      </a:schemeClr>
                    </a:solidFill>
                  </a:tcPr>
                </a:tc>
                <a:tc>
                  <a:txBody>
                    <a:bodyPr/>
                    <a:lstStyle/>
                    <a:p>
                      <a:pPr algn="ctr" rtl="0" fontAlgn="b"/>
                      <a:r>
                        <a:rPr lang="en-US" sz="1200" b="1" u="none" strike="noStrike" dirty="0">
                          <a:solidFill>
                            <a:schemeClr val="tx1"/>
                          </a:solidFill>
                          <a:effectLst/>
                          <a:latin typeface="+mn-lt"/>
                        </a:rPr>
                        <a:t>Literacy Score</a:t>
                      </a:r>
                      <a:br>
                        <a:rPr lang="en-US" sz="1200" b="1" u="none" strike="noStrike" dirty="0">
                          <a:solidFill>
                            <a:schemeClr val="tx1"/>
                          </a:solidFill>
                          <a:effectLst/>
                          <a:latin typeface="+mn-lt"/>
                        </a:rPr>
                      </a:br>
                      <a:r>
                        <a:rPr lang="en-US" sz="1200" b="1" u="none" strike="noStrike" dirty="0">
                          <a:solidFill>
                            <a:schemeClr val="tx1"/>
                          </a:solidFill>
                          <a:effectLst/>
                          <a:latin typeface="+mn-lt"/>
                        </a:rPr>
                        <a:t>(controlling other characteristics)</a:t>
                      </a:r>
                      <a:endParaRPr lang="en-US" sz="1200" b="1" i="0" u="none" strike="noStrike" dirty="0">
                        <a:solidFill>
                          <a:schemeClr val="tx1"/>
                        </a:solidFill>
                        <a:effectLst/>
                        <a:latin typeface="+mn-lt"/>
                      </a:endParaRPr>
                    </a:p>
                  </a:txBody>
                  <a:tcPr marL="0" marR="0" marT="0" marB="0" vert="vert270" anchor="ctr" anchorCtr="1">
                    <a:lnL w="12700" cap="flat" cmpd="sng" algn="ctr">
                      <a:solidFill>
                        <a:schemeClr val="tx1"/>
                      </a:solidFill>
                      <a:prstDash val="solid"/>
                      <a:round/>
                      <a:headEnd type="none" w="med" len="med"/>
                      <a:tailEnd type="none" w="med" len="med"/>
                    </a:lnL>
                    <a:solidFill>
                      <a:schemeClr val="accent4">
                        <a:lumMod val="60000"/>
                        <a:lumOff val="40000"/>
                      </a:schemeClr>
                    </a:solidFill>
                  </a:tcPr>
                </a:tc>
                <a:extLst>
                  <a:ext uri="{0D108BD9-81ED-4DB2-BD59-A6C34878D82A}">
                    <a16:rowId xmlns:a16="http://schemas.microsoft.com/office/drawing/2014/main" val="480095024"/>
                  </a:ext>
                </a:extLst>
              </a:tr>
              <a:tr h="346939">
                <a:tc>
                  <a:txBody>
                    <a:bodyPr/>
                    <a:lstStyle/>
                    <a:p>
                      <a:pPr algn="ctr" rtl="0" fontAlgn="ctr"/>
                      <a:r>
                        <a:rPr lang="en-US" sz="1200" u="none" strike="noStrike" dirty="0">
                          <a:effectLst/>
                          <a:latin typeface="+mn-lt"/>
                        </a:rPr>
                        <a:t> </a:t>
                      </a:r>
                      <a:endParaRPr lang="en-US" sz="1200" b="0" i="0" u="none" strike="noStrike" dirty="0">
                        <a:solidFill>
                          <a:srgbClr val="FFFFFF"/>
                        </a:solidFill>
                        <a:effectLst/>
                        <a:latin typeface="+mn-lt"/>
                      </a:endParaRPr>
                    </a:p>
                  </a:txBody>
                  <a:tcPr marL="9525" marR="9525" marT="9525" marB="0" anchor="ctr">
                    <a:solidFill>
                      <a:schemeClr val="accent5">
                        <a:lumMod val="40000"/>
                        <a:lumOff val="60000"/>
                      </a:schemeClr>
                    </a:solidFill>
                  </a:tcPr>
                </a:tc>
                <a:tc gridSpan="2">
                  <a:txBody>
                    <a:bodyPr/>
                    <a:lstStyle/>
                    <a:p>
                      <a:pPr algn="ctr" rtl="0" fontAlgn="ctr"/>
                      <a:r>
                        <a:rPr lang="en-US" sz="1200" b="1" u="none" strike="noStrike" dirty="0">
                          <a:effectLst/>
                          <a:latin typeface="+mn-lt"/>
                        </a:rPr>
                        <a:t>Odds Ratio</a:t>
                      </a:r>
                      <a:endParaRPr lang="en-US" sz="1200" b="1" i="0" u="none" strike="noStrike" dirty="0">
                        <a:solidFill>
                          <a:srgbClr val="FFFFFF"/>
                        </a:solidFill>
                        <a:effectLst/>
                        <a:latin typeface="+mn-lt"/>
                      </a:endParaRPr>
                    </a:p>
                  </a:txBody>
                  <a:tcPr marL="0" marR="0" marT="0" marB="0" anchor="ctr">
                    <a:solidFill>
                      <a:schemeClr val="accent5">
                        <a:lumMod val="40000"/>
                        <a:lumOff val="60000"/>
                      </a:schemeClr>
                    </a:solidFill>
                  </a:tcPr>
                </a:tc>
                <a:tc hMerge="1">
                  <a:txBody>
                    <a:bodyPr/>
                    <a:lstStyle/>
                    <a:p>
                      <a:endParaRPr lang="en-US" dirty="0"/>
                    </a:p>
                  </a:txBody>
                  <a:tcPr marL="9525" marR="9525" marT="9525" marB="0" anchor="ctr">
                    <a:lnL w="12700" cap="flat" cmpd="sng" algn="ctr">
                      <a:solidFill>
                        <a:schemeClr val="tx1"/>
                      </a:solidFill>
                      <a:prstDash val="solid"/>
                      <a:round/>
                      <a:headEnd type="none" w="med" len="med"/>
                      <a:tailEnd type="none" w="med" len="med"/>
                    </a:lnL>
                    <a:solidFill>
                      <a:schemeClr val="accent5">
                        <a:lumMod val="40000"/>
                        <a:lumOff val="60000"/>
                      </a:schemeClr>
                    </a:solidFill>
                  </a:tcPr>
                </a:tc>
                <a:extLst>
                  <a:ext uri="{0D108BD9-81ED-4DB2-BD59-A6C34878D82A}">
                    <a16:rowId xmlns:a16="http://schemas.microsoft.com/office/drawing/2014/main" val="3154787458"/>
                  </a:ext>
                </a:extLst>
              </a:tr>
              <a:tr h="277551">
                <a:tc>
                  <a:txBody>
                    <a:bodyPr/>
                    <a:lstStyle/>
                    <a:p>
                      <a:pPr algn="l" rtl="0" fontAlgn="b"/>
                      <a:r>
                        <a:rPr lang="en-US" sz="1200" u="none" strike="noStrike" dirty="0">
                          <a:effectLst/>
                          <a:latin typeface="+mn-lt"/>
                        </a:rPr>
                        <a:t>Flu Shot</a:t>
                      </a:r>
                      <a:endParaRPr lang="en-US" sz="1200" b="0" i="0" u="none" strike="noStrike" dirty="0">
                        <a:solidFill>
                          <a:srgbClr val="000000"/>
                        </a:solidFill>
                        <a:effectLst/>
                        <a:latin typeface="+mn-lt"/>
                      </a:endParaRPr>
                    </a:p>
                  </a:txBody>
                  <a:tcPr marR="9525" marT="9525" marB="0" anchor="ctr">
                    <a:solidFill>
                      <a:schemeClr val="accent5">
                        <a:lumMod val="20000"/>
                        <a:lumOff val="80000"/>
                      </a:schemeClr>
                    </a:solidFill>
                  </a:tcPr>
                </a:tc>
                <a:tc>
                  <a:txBody>
                    <a:bodyPr/>
                    <a:lstStyle/>
                    <a:p>
                      <a:pPr algn="ctr" rtl="0"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solidFill>
                      <a:schemeClr val="accent5">
                        <a:lumMod val="20000"/>
                        <a:lumOff val="80000"/>
                      </a:schemeClr>
                    </a:solidFill>
                  </a:tcPr>
                </a:tc>
                <a:extLst>
                  <a:ext uri="{0D108BD9-81ED-4DB2-BD59-A6C34878D82A}">
                    <a16:rowId xmlns:a16="http://schemas.microsoft.com/office/drawing/2014/main" val="1236637966"/>
                  </a:ext>
                </a:extLst>
              </a:tr>
              <a:tr h="277551">
                <a:tc>
                  <a:txBody>
                    <a:bodyPr/>
                    <a:lstStyle/>
                    <a:p>
                      <a:pPr algn="l" rtl="0" fontAlgn="b"/>
                      <a:r>
                        <a:rPr lang="en-US" sz="1200" u="none" strike="noStrike" dirty="0">
                          <a:effectLst/>
                          <a:latin typeface="+mn-lt"/>
                        </a:rPr>
                        <a:t>Vision Check</a:t>
                      </a:r>
                      <a:endParaRPr lang="en-US" sz="1200" b="0" i="0" u="none" strike="noStrike" dirty="0">
                        <a:solidFill>
                          <a:srgbClr val="000000"/>
                        </a:solidFill>
                        <a:effectLst/>
                        <a:latin typeface="+mn-lt"/>
                      </a:endParaRPr>
                    </a:p>
                  </a:txBody>
                  <a:tcPr marR="9525" marT="9525" marB="0" anchor="ctr">
                    <a:solidFill>
                      <a:schemeClr val="accent5">
                        <a:lumMod val="20000"/>
                        <a:lumOff val="80000"/>
                      </a:schemeClr>
                    </a:solidFill>
                  </a:tcPr>
                </a:tc>
                <a:tc>
                  <a:txBody>
                    <a:bodyPr/>
                    <a:lstStyle/>
                    <a:p>
                      <a:pPr algn="ctr" rtl="0"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solidFill>
                      <a:schemeClr val="accent5">
                        <a:lumMod val="20000"/>
                        <a:lumOff val="80000"/>
                      </a:schemeClr>
                    </a:solidFill>
                  </a:tcPr>
                </a:tc>
                <a:extLst>
                  <a:ext uri="{0D108BD9-81ED-4DB2-BD59-A6C34878D82A}">
                    <a16:rowId xmlns:a16="http://schemas.microsoft.com/office/drawing/2014/main" val="4078450976"/>
                  </a:ext>
                </a:extLst>
              </a:tr>
              <a:tr h="277551">
                <a:tc>
                  <a:txBody>
                    <a:bodyPr/>
                    <a:lstStyle/>
                    <a:p>
                      <a:pPr algn="l" rtl="0" fontAlgn="b"/>
                      <a:r>
                        <a:rPr lang="en-US" sz="1200" u="none" strike="noStrike" dirty="0">
                          <a:effectLst/>
                          <a:latin typeface="+mn-lt"/>
                        </a:rPr>
                        <a:t>Screen for Colon Cancer</a:t>
                      </a:r>
                      <a:endParaRPr lang="en-US" sz="1200" b="0" i="0" u="none" strike="noStrike" dirty="0">
                        <a:solidFill>
                          <a:srgbClr val="000000"/>
                        </a:solidFill>
                        <a:effectLst/>
                        <a:latin typeface="+mn-lt"/>
                      </a:endParaRPr>
                    </a:p>
                  </a:txBody>
                  <a:tcPr marR="9525" marT="9525" marB="0" anchor="ctr">
                    <a:solidFill>
                      <a:schemeClr val="accent5">
                        <a:lumMod val="20000"/>
                        <a:lumOff val="80000"/>
                      </a:schemeClr>
                    </a:solidFill>
                  </a:tcPr>
                </a:tc>
                <a:tc>
                  <a:txBody>
                    <a:bodyPr/>
                    <a:lstStyle/>
                    <a:p>
                      <a:pPr algn="ctr" rtl="0"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solidFill>
                      <a:schemeClr val="accent5">
                        <a:lumMod val="20000"/>
                        <a:lumOff val="80000"/>
                      </a:schemeClr>
                    </a:solidFill>
                  </a:tcPr>
                </a:tc>
                <a:extLst>
                  <a:ext uri="{0D108BD9-81ED-4DB2-BD59-A6C34878D82A}">
                    <a16:rowId xmlns:a16="http://schemas.microsoft.com/office/drawing/2014/main" val="891560207"/>
                  </a:ext>
                </a:extLst>
              </a:tr>
              <a:tr h="277551">
                <a:tc>
                  <a:txBody>
                    <a:bodyPr/>
                    <a:lstStyle/>
                    <a:p>
                      <a:pPr algn="l" rtl="0" fontAlgn="b"/>
                      <a:r>
                        <a:rPr lang="en-US" sz="1200" u="none" strike="noStrike" dirty="0">
                          <a:effectLst/>
                          <a:latin typeface="+mn-lt"/>
                        </a:rPr>
                        <a:t>Screen for Osteoporosis</a:t>
                      </a:r>
                      <a:endParaRPr lang="en-US" sz="1200" b="0" i="0" u="none" strike="noStrike" dirty="0">
                        <a:solidFill>
                          <a:srgbClr val="000000"/>
                        </a:solidFill>
                        <a:effectLst/>
                        <a:latin typeface="+mn-lt"/>
                      </a:endParaRPr>
                    </a:p>
                  </a:txBody>
                  <a:tcPr marR="9525" marT="9525" marB="0" anchor="ctr">
                    <a:solidFill>
                      <a:schemeClr val="accent5">
                        <a:lumMod val="20000"/>
                        <a:lumOff val="80000"/>
                      </a:schemeClr>
                    </a:solidFill>
                  </a:tcPr>
                </a:tc>
                <a:tc>
                  <a:txBody>
                    <a:bodyPr/>
                    <a:lstStyle/>
                    <a:p>
                      <a:pPr algn="ctr" rtl="0"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solidFill>
                      <a:schemeClr val="accent5">
                        <a:lumMod val="20000"/>
                        <a:lumOff val="80000"/>
                      </a:schemeClr>
                    </a:solidFill>
                  </a:tcPr>
                </a:tc>
                <a:extLst>
                  <a:ext uri="{0D108BD9-81ED-4DB2-BD59-A6C34878D82A}">
                    <a16:rowId xmlns:a16="http://schemas.microsoft.com/office/drawing/2014/main" val="1980792507"/>
                  </a:ext>
                </a:extLst>
              </a:tr>
              <a:tr h="277551">
                <a:tc>
                  <a:txBody>
                    <a:bodyPr/>
                    <a:lstStyle/>
                    <a:p>
                      <a:pPr algn="l" rtl="0" fontAlgn="b"/>
                      <a:r>
                        <a:rPr lang="en-US" sz="1200" u="none" strike="noStrike" dirty="0">
                          <a:effectLst/>
                          <a:latin typeface="+mn-lt"/>
                        </a:rPr>
                        <a:t>Dentist Visit</a:t>
                      </a:r>
                      <a:endParaRPr lang="en-US" sz="1200" b="0" i="0" u="none" strike="noStrike" dirty="0">
                        <a:solidFill>
                          <a:srgbClr val="000000"/>
                        </a:solidFill>
                        <a:effectLst/>
                        <a:latin typeface="+mn-lt"/>
                      </a:endParaRPr>
                    </a:p>
                  </a:txBody>
                  <a:tcPr marR="9525" marT="9525" marB="0" anchor="ctr">
                    <a:solidFill>
                      <a:schemeClr val="accent5">
                        <a:lumMod val="20000"/>
                        <a:lumOff val="80000"/>
                      </a:schemeClr>
                    </a:solidFill>
                  </a:tcPr>
                </a:tc>
                <a:tc>
                  <a:txBody>
                    <a:bodyPr/>
                    <a:lstStyle/>
                    <a:p>
                      <a:pPr algn="ctr" rtl="0" fontAlgn="b"/>
                      <a:r>
                        <a:rPr lang="en-US" sz="1200" u="none" strike="noStrike" dirty="0">
                          <a:effectLst/>
                          <a:latin typeface="+mn-lt"/>
                        </a:rPr>
                        <a:t>1.0</a:t>
                      </a:r>
                      <a:endParaRPr lang="en-US" sz="1200" b="0" i="0" u="none" strike="noStrike" dirty="0">
                        <a:solidFill>
                          <a:srgbClr val="000000"/>
                        </a:solidFill>
                        <a:effectLst/>
                        <a:latin typeface="+mn-lt"/>
                      </a:endParaRPr>
                    </a:p>
                  </a:txBody>
                  <a:tcPr marL="0" marR="0" marT="0" marB="0" anchor="ctr">
                    <a:lnR w="12700" cap="flat" cmpd="sng" algn="ctr">
                      <a:solidFill>
                        <a:schemeClr val="tx1"/>
                      </a:solidFill>
                      <a:prstDash val="solid"/>
                      <a:round/>
                      <a:headEnd type="none" w="med" len="med"/>
                      <a:tailEnd type="none" w="med" len="med"/>
                    </a:lnR>
                    <a:solidFill>
                      <a:schemeClr val="accent5">
                        <a:lumMod val="60000"/>
                        <a:lumOff val="40000"/>
                      </a:schemeClr>
                    </a:solidFill>
                  </a:tcPr>
                </a:tc>
                <a:tc>
                  <a:txBody>
                    <a:bodyPr/>
                    <a:lstStyle/>
                    <a:p>
                      <a:pPr algn="ctr" fontAlgn="b"/>
                      <a:r>
                        <a:rPr lang="en-US" sz="1200" u="none" strike="noStrike" dirty="0">
                          <a:effectLst/>
                          <a:latin typeface="+mn-lt"/>
                        </a:rPr>
                        <a:t>1.0</a:t>
                      </a:r>
                      <a:endParaRPr lang="en-US" sz="12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solidFill>
                      <a:schemeClr val="accent5">
                        <a:lumMod val="60000"/>
                        <a:lumOff val="40000"/>
                      </a:schemeClr>
                    </a:solidFill>
                  </a:tcPr>
                </a:tc>
                <a:extLst>
                  <a:ext uri="{0D108BD9-81ED-4DB2-BD59-A6C34878D82A}">
                    <a16:rowId xmlns:a16="http://schemas.microsoft.com/office/drawing/2014/main" val="4056331881"/>
                  </a:ext>
                </a:extLst>
              </a:tr>
              <a:tr h="277551">
                <a:tc>
                  <a:txBody>
                    <a:bodyPr/>
                    <a:lstStyle/>
                    <a:p>
                      <a:pPr algn="l" rtl="0" fontAlgn="b"/>
                      <a:r>
                        <a:rPr lang="en-US" sz="1200" u="none" strike="noStrike" dirty="0">
                          <a:effectLst/>
                          <a:latin typeface="+mn-lt"/>
                        </a:rPr>
                        <a:t>Mammogram (Women)</a:t>
                      </a:r>
                      <a:endParaRPr lang="en-US" sz="1200" b="0" i="0" u="none" strike="noStrike" dirty="0">
                        <a:solidFill>
                          <a:srgbClr val="000000"/>
                        </a:solidFill>
                        <a:effectLst/>
                        <a:latin typeface="+mn-lt"/>
                      </a:endParaRPr>
                    </a:p>
                  </a:txBody>
                  <a:tcPr marR="9525" marT="9525" marB="0" anchor="ctr">
                    <a:solidFill>
                      <a:schemeClr val="accent5">
                        <a:lumMod val="20000"/>
                        <a:lumOff val="80000"/>
                      </a:schemeClr>
                    </a:solidFill>
                  </a:tcPr>
                </a:tc>
                <a:tc>
                  <a:txBody>
                    <a:bodyPr/>
                    <a:lstStyle/>
                    <a:p>
                      <a:pPr algn="ctr" rtl="0" fontAlgn="b"/>
                      <a:r>
                        <a:rPr lang="en-US" sz="1200" u="none" strike="noStrike" dirty="0">
                          <a:effectLst/>
                          <a:latin typeface="+mn-lt"/>
                        </a:rPr>
                        <a:t>1.0</a:t>
                      </a:r>
                      <a:endParaRPr lang="en-US" sz="1200" b="0" i="0" u="none" strike="noStrike" dirty="0">
                        <a:solidFill>
                          <a:srgbClr val="000000"/>
                        </a:solidFill>
                        <a:effectLst/>
                        <a:latin typeface="+mn-lt"/>
                      </a:endParaRPr>
                    </a:p>
                  </a:txBody>
                  <a:tcPr marL="0" marR="0" marT="0" marB="0" anchor="ctr">
                    <a:lnR w="12700" cap="flat" cmpd="sng" algn="ctr">
                      <a:solidFill>
                        <a:schemeClr val="tx1"/>
                      </a:solidFill>
                      <a:prstDash val="solid"/>
                      <a:round/>
                      <a:headEnd type="none" w="med" len="med"/>
                      <a:tailEnd type="none" w="med" len="med"/>
                    </a:lnR>
                    <a:solidFill>
                      <a:schemeClr val="accent5">
                        <a:lumMod val="60000"/>
                        <a:lumOff val="40000"/>
                      </a:schemeClr>
                    </a:solidFill>
                  </a:tcPr>
                </a:tc>
                <a:tc>
                  <a:txBody>
                    <a:bodyPr/>
                    <a:lstStyle/>
                    <a:p>
                      <a:pPr algn="ctr" fontAlgn="b"/>
                      <a:r>
                        <a:rPr lang="en-US" sz="1200" u="none" strike="noStrike" dirty="0">
                          <a:effectLst/>
                          <a:latin typeface="+mn-lt"/>
                        </a:rPr>
                        <a:t>1.0</a:t>
                      </a:r>
                      <a:endParaRPr lang="en-US" sz="12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solidFill>
                      <a:schemeClr val="accent5">
                        <a:lumMod val="60000"/>
                        <a:lumOff val="40000"/>
                      </a:schemeClr>
                    </a:solidFill>
                  </a:tcPr>
                </a:tc>
                <a:extLst>
                  <a:ext uri="{0D108BD9-81ED-4DB2-BD59-A6C34878D82A}">
                    <a16:rowId xmlns:a16="http://schemas.microsoft.com/office/drawing/2014/main" val="1893904523"/>
                  </a:ext>
                </a:extLst>
              </a:tr>
              <a:tr h="277551">
                <a:tc>
                  <a:txBody>
                    <a:bodyPr/>
                    <a:lstStyle/>
                    <a:p>
                      <a:pPr algn="l" rtl="0" fontAlgn="b"/>
                      <a:r>
                        <a:rPr lang="en-US" sz="1200" u="none" strike="noStrike" dirty="0">
                          <a:effectLst/>
                          <a:latin typeface="+mn-lt"/>
                        </a:rPr>
                        <a:t>Pap Smear (Women)</a:t>
                      </a:r>
                      <a:endParaRPr lang="en-US" sz="1200" b="0" i="0" u="none" strike="noStrike" dirty="0">
                        <a:solidFill>
                          <a:srgbClr val="000000"/>
                        </a:solidFill>
                        <a:effectLst/>
                        <a:latin typeface="+mn-lt"/>
                      </a:endParaRPr>
                    </a:p>
                  </a:txBody>
                  <a:tcPr marR="9525" marT="9525" marB="0" anchor="ctr">
                    <a:solidFill>
                      <a:schemeClr val="accent5">
                        <a:lumMod val="20000"/>
                        <a:lumOff val="80000"/>
                      </a:schemeClr>
                    </a:solidFill>
                  </a:tcPr>
                </a:tc>
                <a:tc>
                  <a:txBody>
                    <a:bodyPr/>
                    <a:lstStyle/>
                    <a:p>
                      <a:pPr algn="ctr" rtl="0" fontAlgn="b"/>
                      <a:r>
                        <a:rPr lang="en-US" sz="1200" u="none" strike="noStrike" dirty="0">
                          <a:effectLst/>
                          <a:latin typeface="+mn-lt"/>
                        </a:rPr>
                        <a:t>1.0</a:t>
                      </a:r>
                      <a:endParaRPr lang="en-US" sz="1200" b="0" i="0" u="none" strike="noStrike" dirty="0">
                        <a:solidFill>
                          <a:srgbClr val="000000"/>
                        </a:solidFill>
                        <a:effectLst/>
                        <a:latin typeface="+mn-lt"/>
                      </a:endParaRPr>
                    </a:p>
                  </a:txBody>
                  <a:tcPr marL="0" marR="0" marT="0" marB="0" anchor="ctr">
                    <a:lnR w="12700" cap="flat" cmpd="sng" algn="ctr">
                      <a:solidFill>
                        <a:schemeClr val="tx1"/>
                      </a:solidFill>
                      <a:prstDash val="solid"/>
                      <a:round/>
                      <a:headEnd type="none" w="med" len="med"/>
                      <a:tailEnd type="none" w="med" len="med"/>
                    </a:lnR>
                    <a:solidFill>
                      <a:schemeClr val="accent5">
                        <a:lumMod val="60000"/>
                        <a:lumOff val="4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solidFill>
                      <a:schemeClr val="accent5">
                        <a:lumMod val="20000"/>
                        <a:lumOff val="80000"/>
                      </a:schemeClr>
                    </a:solidFill>
                  </a:tcPr>
                </a:tc>
                <a:extLst>
                  <a:ext uri="{0D108BD9-81ED-4DB2-BD59-A6C34878D82A}">
                    <a16:rowId xmlns:a16="http://schemas.microsoft.com/office/drawing/2014/main" val="3746589115"/>
                  </a:ext>
                </a:extLst>
              </a:tr>
              <a:tr h="277551">
                <a:tc>
                  <a:txBody>
                    <a:bodyPr/>
                    <a:lstStyle/>
                    <a:p>
                      <a:pPr algn="l" rtl="0" fontAlgn="b"/>
                      <a:r>
                        <a:rPr lang="en-US" sz="1200" u="none" strike="noStrike" dirty="0">
                          <a:effectLst/>
                          <a:latin typeface="+mn-lt"/>
                        </a:rPr>
                        <a:t>Screen for Prostate Cancer (Men)</a:t>
                      </a:r>
                      <a:endParaRPr lang="en-US" sz="1200" b="0" i="0" u="none" strike="noStrike" dirty="0">
                        <a:solidFill>
                          <a:srgbClr val="000000"/>
                        </a:solidFill>
                        <a:effectLst/>
                        <a:latin typeface="+mn-lt"/>
                      </a:endParaRPr>
                    </a:p>
                  </a:txBody>
                  <a:tcPr marR="9525" marT="9525" marB="0" anchor="ctr">
                    <a:solidFill>
                      <a:schemeClr val="accent5">
                        <a:lumMod val="20000"/>
                        <a:lumOff val="80000"/>
                      </a:schemeClr>
                    </a:solidFill>
                  </a:tcPr>
                </a:tc>
                <a:tc>
                  <a:txBody>
                    <a:bodyPr/>
                    <a:lstStyle/>
                    <a:p>
                      <a:pPr algn="ctr" rtl="0" fontAlgn="b"/>
                      <a:r>
                        <a:rPr lang="en-US" sz="1200" u="none" strike="noStrike" dirty="0">
                          <a:effectLst/>
                          <a:latin typeface="+mn-lt"/>
                        </a:rPr>
                        <a:t>1.0</a:t>
                      </a:r>
                      <a:endParaRPr lang="en-US" sz="1200" b="0" i="0" u="none" strike="noStrike" dirty="0">
                        <a:solidFill>
                          <a:srgbClr val="000000"/>
                        </a:solidFill>
                        <a:effectLst/>
                        <a:latin typeface="+mn-lt"/>
                      </a:endParaRPr>
                    </a:p>
                  </a:txBody>
                  <a:tcPr marL="0" marR="0" marT="0" marB="0" anchor="ctr">
                    <a:lnR w="12700" cap="flat" cmpd="sng" algn="ctr">
                      <a:solidFill>
                        <a:schemeClr val="tx1"/>
                      </a:solidFill>
                      <a:prstDash val="solid"/>
                      <a:round/>
                      <a:headEnd type="none" w="med" len="med"/>
                      <a:tailEnd type="none" w="med" len="med"/>
                    </a:lnR>
                    <a:solidFill>
                      <a:schemeClr val="accent5">
                        <a:lumMod val="60000"/>
                        <a:lumOff val="4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lnL w="12700" cap="flat" cmpd="sng" algn="ctr">
                      <a:solidFill>
                        <a:schemeClr val="tx1"/>
                      </a:solidFill>
                      <a:prstDash val="solid"/>
                      <a:round/>
                      <a:headEnd type="none" w="med" len="med"/>
                      <a:tailEnd type="none" w="med" len="med"/>
                    </a:lnL>
                    <a:solidFill>
                      <a:schemeClr val="accent5">
                        <a:lumMod val="20000"/>
                        <a:lumOff val="80000"/>
                      </a:schemeClr>
                    </a:solidFill>
                  </a:tcPr>
                </a:tc>
                <a:extLst>
                  <a:ext uri="{0D108BD9-81ED-4DB2-BD59-A6C34878D82A}">
                    <a16:rowId xmlns:a16="http://schemas.microsoft.com/office/drawing/2014/main" val="4193098568"/>
                  </a:ext>
                </a:extLst>
              </a:tr>
            </a:tbl>
          </a:graphicData>
        </a:graphic>
      </p:graphicFrame>
      <p:sp>
        <p:nvSpPr>
          <p:cNvPr id="5" name="Title 2">
            <a:extLst>
              <a:ext uri="{FF2B5EF4-FFF2-40B4-BE49-F238E27FC236}">
                <a16:creationId xmlns:a16="http://schemas.microsoft.com/office/drawing/2014/main" id="{7CC4782D-F607-4440-8E06-C759E35909B5}"/>
              </a:ext>
            </a:extLst>
          </p:cNvPr>
          <p:cNvSpPr txBox="1">
            <a:spLocks/>
          </p:cNvSpPr>
          <p:nvPr/>
        </p:nvSpPr>
        <p:spPr>
          <a:xfrm>
            <a:off x="180975" y="156897"/>
            <a:ext cx="11830050" cy="951322"/>
          </a:xfrm>
          <a:prstGeom prst="rect">
            <a:avLst/>
          </a:prstGeom>
          <a:solidFill>
            <a:schemeClr val="bg1">
              <a:lumMod val="85000"/>
            </a:schemeClr>
          </a:solidFill>
          <a:ln>
            <a:solidFill>
              <a:srgbClr val="4F81BD"/>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latin typeface="Calibri" panose="020F0502020204030204" pitchFamily="34" charset="0"/>
                <a:cs typeface="Calibri" panose="020F0502020204030204" pitchFamily="34" charset="0"/>
              </a:rPr>
              <a:t>Are preventative measures associated with literacy when controlling for education, U.S. nativity, and employment status?</a:t>
            </a:r>
            <a:endParaRPr lang="en-US" sz="2800" dirty="0">
              <a:solidFill>
                <a:srgbClr val="000000"/>
              </a:solidFill>
              <a:latin typeface="Calibri" panose="020F0502020204030204" pitchFamily="34" charset="0"/>
              <a:cs typeface="Calibri" panose="020F0502020204030204" pitchFamily="34" charset="0"/>
            </a:endParaRPr>
          </a:p>
        </p:txBody>
      </p:sp>
      <p:sp>
        <p:nvSpPr>
          <p:cNvPr id="7" name="Rectangle 6">
            <a:extLst>
              <a:ext uri="{FF2B5EF4-FFF2-40B4-BE49-F238E27FC236}">
                <a16:creationId xmlns:a16="http://schemas.microsoft.com/office/drawing/2014/main" id="{C3791A04-AE59-4D27-8059-CF881B3C5C30}"/>
              </a:ext>
            </a:extLst>
          </p:cNvPr>
          <p:cNvSpPr/>
          <p:nvPr/>
        </p:nvSpPr>
        <p:spPr>
          <a:xfrm>
            <a:off x="6756055" y="2547971"/>
            <a:ext cx="6096000" cy="1969770"/>
          </a:xfrm>
          <a:prstGeom prst="rect">
            <a:avLst/>
          </a:prstGeom>
        </p:spPr>
        <p:txBody>
          <a:bodyPr>
            <a:spAutoFit/>
          </a:bodyPr>
          <a:lstStyle/>
          <a:p>
            <a:pPr marL="342900" indent="-342900">
              <a:buFont typeface="Arial" panose="020B0604020202020204" pitchFamily="34" charset="0"/>
              <a:buChar char="•"/>
            </a:pPr>
            <a:r>
              <a:rPr lang="en-US" dirty="0"/>
              <a:t>Dentist visit</a:t>
            </a:r>
          </a:p>
          <a:p>
            <a:pPr marL="342900"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dirty="0"/>
              <a:t>Mammogram (Women) </a:t>
            </a:r>
          </a:p>
          <a:p>
            <a:pPr marL="342900"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dirty="0"/>
              <a:t>Pap smear (Women)</a:t>
            </a:r>
          </a:p>
          <a:p>
            <a:pPr marL="342900"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dirty="0"/>
              <a:t>Screen for prostate cancer (Men) </a:t>
            </a:r>
          </a:p>
        </p:txBody>
      </p:sp>
      <p:sp>
        <p:nvSpPr>
          <p:cNvPr id="8" name="TextBox 7">
            <a:extLst>
              <a:ext uri="{FF2B5EF4-FFF2-40B4-BE49-F238E27FC236}">
                <a16:creationId xmlns:a16="http://schemas.microsoft.com/office/drawing/2014/main" id="{F6180676-E36B-4F5C-87CD-74B2412195F2}"/>
              </a:ext>
            </a:extLst>
          </p:cNvPr>
          <p:cNvSpPr txBox="1"/>
          <p:nvPr/>
        </p:nvSpPr>
        <p:spPr>
          <a:xfrm>
            <a:off x="6381683" y="4302843"/>
            <a:ext cx="5475700" cy="1200329"/>
          </a:xfrm>
          <a:prstGeom prst="rect">
            <a:avLst/>
          </a:prstGeom>
          <a:solidFill>
            <a:schemeClr val="accent4">
              <a:lumMod val="60000"/>
              <a:lumOff val="40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b="1" dirty="0"/>
              <a:t>Controlling for education, U.S. nativity, and employment, </a:t>
            </a:r>
            <a:r>
              <a:rPr lang="en-US" dirty="0"/>
              <a:t>older adults who score higher on the PIAAC literacy test have an increased probability of having done the following in the past year:</a:t>
            </a:r>
          </a:p>
        </p:txBody>
      </p:sp>
      <p:sp>
        <p:nvSpPr>
          <p:cNvPr id="9" name="Rectangle 8">
            <a:extLst>
              <a:ext uri="{FF2B5EF4-FFF2-40B4-BE49-F238E27FC236}">
                <a16:creationId xmlns:a16="http://schemas.microsoft.com/office/drawing/2014/main" id="{573680C3-2995-41B2-882B-B4F979E91B0A}"/>
              </a:ext>
            </a:extLst>
          </p:cNvPr>
          <p:cNvSpPr/>
          <p:nvPr/>
        </p:nvSpPr>
        <p:spPr>
          <a:xfrm>
            <a:off x="6756055" y="5572772"/>
            <a:ext cx="6096000" cy="769441"/>
          </a:xfrm>
          <a:prstGeom prst="rect">
            <a:avLst/>
          </a:prstGeom>
        </p:spPr>
        <p:txBody>
          <a:bodyPr>
            <a:spAutoFit/>
          </a:bodyPr>
          <a:lstStyle/>
          <a:p>
            <a:pPr marL="342900" indent="-342900">
              <a:buFont typeface="Arial" panose="020B0604020202020204" pitchFamily="34" charset="0"/>
              <a:buChar char="•"/>
            </a:pPr>
            <a:r>
              <a:rPr lang="en-US" dirty="0"/>
              <a:t>Dentist visit</a:t>
            </a:r>
          </a:p>
          <a:p>
            <a:pPr marL="342900" indent="-342900">
              <a:buFont typeface="Arial" panose="020B0604020202020204" pitchFamily="34" charset="0"/>
              <a:buChar char="•"/>
            </a:pPr>
            <a:endParaRPr lang="en-US" sz="800" dirty="0"/>
          </a:p>
          <a:p>
            <a:pPr marL="342900" indent="-342900">
              <a:buFont typeface="Arial" panose="020B0604020202020204" pitchFamily="34" charset="0"/>
              <a:buChar char="•"/>
            </a:pPr>
            <a:r>
              <a:rPr lang="en-US" dirty="0"/>
              <a:t>Mammogram (Women) </a:t>
            </a:r>
          </a:p>
        </p:txBody>
      </p:sp>
      <p:sp>
        <p:nvSpPr>
          <p:cNvPr id="10" name="TextBox 9">
            <a:extLst>
              <a:ext uri="{FF2B5EF4-FFF2-40B4-BE49-F238E27FC236}">
                <a16:creationId xmlns:a16="http://schemas.microsoft.com/office/drawing/2014/main" id="{EBF0126A-FB38-45B9-8D0C-8ED4B099E4FB}"/>
              </a:ext>
            </a:extLst>
          </p:cNvPr>
          <p:cNvSpPr txBox="1"/>
          <p:nvPr/>
        </p:nvSpPr>
        <p:spPr>
          <a:xfrm>
            <a:off x="1190211" y="6172200"/>
            <a:ext cx="4283765" cy="276999"/>
          </a:xfrm>
          <a:prstGeom prst="rect">
            <a:avLst/>
          </a:prstGeom>
          <a:noFill/>
        </p:spPr>
        <p:txBody>
          <a:bodyPr wrap="square" rtlCol="0">
            <a:spAutoFit/>
          </a:bodyPr>
          <a:lstStyle/>
          <a:p>
            <a:r>
              <a:rPr lang="en-US" sz="1200" dirty="0"/>
              <a:t>This chart only displays statistically significant results. </a:t>
            </a:r>
          </a:p>
        </p:txBody>
      </p:sp>
      <p:sp>
        <p:nvSpPr>
          <p:cNvPr id="11" name="TextBox 10">
            <a:extLst>
              <a:ext uri="{FF2B5EF4-FFF2-40B4-BE49-F238E27FC236}">
                <a16:creationId xmlns:a16="http://schemas.microsoft.com/office/drawing/2014/main" id="{B75BA0C7-04BF-49B5-80EA-41C75D0AE544}"/>
              </a:ext>
            </a:extLst>
          </p:cNvPr>
          <p:cNvSpPr txBox="1"/>
          <p:nvPr/>
        </p:nvSpPr>
        <p:spPr>
          <a:xfrm>
            <a:off x="6381683" y="1264987"/>
            <a:ext cx="5475700" cy="1200329"/>
          </a:xfrm>
          <a:prstGeom prst="rect">
            <a:avLst/>
          </a:prstGeom>
          <a:solidFill>
            <a:schemeClr val="accent1">
              <a:lumMod val="60000"/>
              <a:lumOff val="40000"/>
            </a:schemeClr>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b="1" dirty="0"/>
              <a:t>Without controlling for any characteristics</a:t>
            </a:r>
            <a:r>
              <a:rPr lang="en-US" dirty="0"/>
              <a:t>, older adults who score higher on the PIAAC literacy test have an increased probability of having done the following in the past year:</a:t>
            </a:r>
          </a:p>
        </p:txBody>
      </p:sp>
      <p:sp>
        <p:nvSpPr>
          <p:cNvPr id="2" name="TextBox 1">
            <a:extLst>
              <a:ext uri="{FF2B5EF4-FFF2-40B4-BE49-F238E27FC236}">
                <a16:creationId xmlns:a16="http://schemas.microsoft.com/office/drawing/2014/main" id="{5A256172-3B45-4C7F-BDC9-6951A8D0BB1B}"/>
              </a:ext>
            </a:extLst>
          </p:cNvPr>
          <p:cNvSpPr txBox="1"/>
          <p:nvPr/>
        </p:nvSpPr>
        <p:spPr>
          <a:xfrm>
            <a:off x="1150713" y="6456150"/>
            <a:ext cx="4323264" cy="276999"/>
          </a:xfrm>
          <a:prstGeom prst="rect">
            <a:avLst/>
          </a:prstGeom>
          <a:noFill/>
        </p:spPr>
        <p:txBody>
          <a:bodyPr wrap="square" rtlCol="0">
            <a:spAutoFit/>
          </a:bodyPr>
          <a:lstStyle/>
          <a:p>
            <a:r>
              <a:rPr lang="en-US" sz="1200" dirty="0"/>
              <a:t>* Please refer to Appendix 2 on slide 45 for more information.</a:t>
            </a:r>
          </a:p>
        </p:txBody>
      </p:sp>
    </p:spTree>
    <p:extLst>
      <p:ext uri="{BB962C8B-B14F-4D97-AF65-F5344CB8AC3E}">
        <p14:creationId xmlns:p14="http://schemas.microsoft.com/office/powerpoint/2010/main" val="1740726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36</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AE03E5B6-2D45-4350-8547-378E5D40DE19}"/>
              </a:ext>
            </a:extLst>
          </p:cNvPr>
          <p:cNvSpPr/>
          <p:nvPr/>
        </p:nvSpPr>
        <p:spPr>
          <a:xfrm>
            <a:off x="209550" y="1282056"/>
            <a:ext cx="6532894" cy="4154984"/>
          </a:xfrm>
          <a:prstGeom prst="rect">
            <a:avLst/>
          </a:prstGeom>
        </p:spPr>
        <p:txBody>
          <a:bodyPr wrap="square">
            <a:spAutoFit/>
          </a:bodyPr>
          <a:lstStyle/>
          <a:p>
            <a:pPr marL="342900" indent="-342900">
              <a:buFont typeface="Arial" panose="020B0604020202020204" pitchFamily="34" charset="0"/>
              <a:buChar char="•"/>
            </a:pPr>
            <a:r>
              <a:rPr lang="en-US" sz="2400" dirty="0"/>
              <a:t>Older adults who have obtained </a:t>
            </a:r>
            <a:r>
              <a:rPr lang="en-US" sz="2400" b="1" dirty="0"/>
              <a:t>a high school or college degree</a:t>
            </a:r>
            <a:r>
              <a:rPr lang="en-US" sz="2400" dirty="0"/>
              <a:t> are </a:t>
            </a:r>
            <a:r>
              <a:rPr lang="en-US" sz="2400" b="1" dirty="0">
                <a:solidFill>
                  <a:schemeClr val="accent5">
                    <a:lumMod val="75000"/>
                  </a:schemeClr>
                </a:solidFill>
              </a:rPr>
              <a:t>more likely</a:t>
            </a:r>
            <a:r>
              <a:rPr lang="en-US" sz="2400" dirty="0"/>
              <a:t> to have received </a:t>
            </a:r>
            <a:r>
              <a:rPr lang="en-US" sz="2400" b="1" dirty="0"/>
              <a:t>at least 5 of the 8 preventative measures</a:t>
            </a:r>
            <a:r>
              <a:rPr lang="en-US" sz="2400" dirty="0"/>
              <a: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b="1" dirty="0"/>
              <a:t>Non-native</a:t>
            </a:r>
            <a:r>
              <a:rPr lang="en-US" sz="2400" dirty="0"/>
              <a:t> older adults are </a:t>
            </a:r>
            <a:r>
              <a:rPr lang="en-US" sz="2400" b="1" dirty="0">
                <a:solidFill>
                  <a:schemeClr val="accent5">
                    <a:lumMod val="75000"/>
                  </a:schemeClr>
                </a:solidFill>
              </a:rPr>
              <a:t>more likely</a:t>
            </a:r>
            <a:r>
              <a:rPr lang="en-US" sz="2400" dirty="0"/>
              <a:t> to have received </a:t>
            </a:r>
            <a:r>
              <a:rPr lang="en-US" sz="2400" b="1" dirty="0"/>
              <a:t>2 of the 8 preventative measures</a:t>
            </a:r>
            <a:r>
              <a:rPr lang="en-US" sz="2400" dirty="0"/>
              <a:t>.</a:t>
            </a:r>
            <a:endParaRPr lang="en-US" sz="2400" b="1" dirty="0"/>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r>
              <a:rPr lang="en-US" sz="2400" b="1" dirty="0"/>
              <a:t>Employed</a:t>
            </a:r>
            <a:r>
              <a:rPr lang="en-US" sz="2400" dirty="0"/>
              <a:t> older adults are </a:t>
            </a:r>
            <a:r>
              <a:rPr lang="en-US" sz="2400" b="1" dirty="0">
                <a:solidFill>
                  <a:schemeClr val="accent5">
                    <a:lumMod val="75000"/>
                  </a:schemeClr>
                </a:solidFill>
              </a:rPr>
              <a:t>more likely</a:t>
            </a:r>
            <a:r>
              <a:rPr lang="en-US" sz="2400" dirty="0"/>
              <a:t> to have received </a:t>
            </a:r>
            <a:r>
              <a:rPr lang="en-US" sz="2400" b="1" dirty="0"/>
              <a:t>2 of the 8 </a:t>
            </a:r>
            <a:r>
              <a:rPr lang="en-US" sz="2400" dirty="0"/>
              <a:t>and </a:t>
            </a:r>
            <a:r>
              <a:rPr lang="en-US" sz="2400" b="1" dirty="0">
                <a:solidFill>
                  <a:schemeClr val="accent2">
                    <a:lumMod val="75000"/>
                  </a:schemeClr>
                </a:solidFill>
              </a:rPr>
              <a:t>less likely</a:t>
            </a:r>
            <a:r>
              <a:rPr lang="en-US" sz="2400" dirty="0"/>
              <a:t> to have received </a:t>
            </a:r>
            <a:r>
              <a:rPr lang="en-US" sz="2400" b="1" dirty="0"/>
              <a:t>2 of the 8 preventative measures</a:t>
            </a:r>
            <a:r>
              <a:rPr lang="en-US" sz="2400" dirty="0"/>
              <a:t>.</a:t>
            </a:r>
          </a:p>
        </p:txBody>
      </p:sp>
      <p:graphicFrame>
        <p:nvGraphicFramePr>
          <p:cNvPr id="13" name="Table 12">
            <a:extLst>
              <a:ext uri="{FF2B5EF4-FFF2-40B4-BE49-F238E27FC236}">
                <a16:creationId xmlns:a16="http://schemas.microsoft.com/office/drawing/2014/main" id="{499768AA-BC41-4C76-93E0-45D653F1E727}"/>
              </a:ext>
            </a:extLst>
          </p:cNvPr>
          <p:cNvGraphicFramePr>
            <a:graphicFrameLocks noGrp="1"/>
          </p:cNvGraphicFramePr>
          <p:nvPr>
            <p:extLst>
              <p:ext uri="{D42A27DB-BD31-4B8C-83A1-F6EECF244321}">
                <p14:modId xmlns:p14="http://schemas.microsoft.com/office/powerpoint/2010/main" val="1073879786"/>
              </p:ext>
            </p:extLst>
          </p:nvPr>
        </p:nvGraphicFramePr>
        <p:xfrm>
          <a:off x="6742444" y="1287971"/>
          <a:ext cx="5144117" cy="4718368"/>
        </p:xfrm>
        <a:graphic>
          <a:graphicData uri="http://schemas.openxmlformats.org/drawingml/2006/table">
            <a:tbl>
              <a:tblPr>
                <a:tableStyleId>{5C22544A-7EE6-4342-B048-85BDC9FD1C3A}</a:tableStyleId>
              </a:tblPr>
              <a:tblGrid>
                <a:gridCol w="2421522">
                  <a:extLst>
                    <a:ext uri="{9D8B030D-6E8A-4147-A177-3AD203B41FA5}">
                      <a16:colId xmlns:a16="http://schemas.microsoft.com/office/drawing/2014/main" val="2539317861"/>
                    </a:ext>
                  </a:extLst>
                </a:gridCol>
                <a:gridCol w="751060">
                  <a:extLst>
                    <a:ext uri="{9D8B030D-6E8A-4147-A177-3AD203B41FA5}">
                      <a16:colId xmlns:a16="http://schemas.microsoft.com/office/drawing/2014/main" val="2186676503"/>
                    </a:ext>
                  </a:extLst>
                </a:gridCol>
                <a:gridCol w="479125">
                  <a:extLst>
                    <a:ext uri="{9D8B030D-6E8A-4147-A177-3AD203B41FA5}">
                      <a16:colId xmlns:a16="http://schemas.microsoft.com/office/drawing/2014/main" val="3944112812"/>
                    </a:ext>
                  </a:extLst>
                </a:gridCol>
                <a:gridCol w="479125">
                  <a:extLst>
                    <a:ext uri="{9D8B030D-6E8A-4147-A177-3AD203B41FA5}">
                      <a16:colId xmlns:a16="http://schemas.microsoft.com/office/drawing/2014/main" val="2803159091"/>
                    </a:ext>
                  </a:extLst>
                </a:gridCol>
                <a:gridCol w="479125">
                  <a:extLst>
                    <a:ext uri="{9D8B030D-6E8A-4147-A177-3AD203B41FA5}">
                      <a16:colId xmlns:a16="http://schemas.microsoft.com/office/drawing/2014/main" val="2043654319"/>
                    </a:ext>
                  </a:extLst>
                </a:gridCol>
                <a:gridCol w="534160">
                  <a:extLst>
                    <a:ext uri="{9D8B030D-6E8A-4147-A177-3AD203B41FA5}">
                      <a16:colId xmlns:a16="http://schemas.microsoft.com/office/drawing/2014/main" val="435485477"/>
                    </a:ext>
                  </a:extLst>
                </a:gridCol>
              </a:tblGrid>
              <a:tr h="2151021">
                <a:tc>
                  <a:txBody>
                    <a:bodyPr/>
                    <a:lstStyle/>
                    <a:p>
                      <a:pPr algn="ctr" rtl="0" fontAlgn="ctr"/>
                      <a:r>
                        <a:rPr lang="en-US" sz="1200" u="none" strike="noStrike" dirty="0">
                          <a:solidFill>
                            <a:schemeClr val="bg1"/>
                          </a:solidFill>
                          <a:effectLst/>
                          <a:latin typeface="+mn-lt"/>
                        </a:rPr>
                        <a:t>Preventative Health Measure </a:t>
                      </a:r>
                      <a:br>
                        <a:rPr lang="en-US" sz="1200" u="none" strike="noStrike" dirty="0">
                          <a:solidFill>
                            <a:schemeClr val="bg1"/>
                          </a:solidFill>
                          <a:effectLst/>
                          <a:latin typeface="+mn-lt"/>
                        </a:rPr>
                      </a:br>
                      <a:r>
                        <a:rPr lang="en-US" sz="1200" u="none" strike="noStrike" dirty="0">
                          <a:solidFill>
                            <a:schemeClr val="bg1"/>
                          </a:solidFill>
                          <a:effectLst/>
                          <a:latin typeface="+mn-lt"/>
                        </a:rPr>
                        <a:t>(in the past year)</a:t>
                      </a:r>
                      <a:endParaRPr lang="en-US" sz="1200" b="0" i="0" u="none" strike="noStrike" dirty="0">
                        <a:solidFill>
                          <a:schemeClr val="bg1"/>
                        </a:solidFill>
                        <a:effectLst/>
                        <a:latin typeface="+mn-lt"/>
                      </a:endParaRPr>
                    </a:p>
                  </a:txBody>
                  <a:tcPr marL="0" marR="0" marT="0" marB="0" anchor="ctr">
                    <a:solidFill>
                      <a:schemeClr val="accent5">
                        <a:lumMod val="50000"/>
                      </a:schemeClr>
                    </a:solidFill>
                  </a:tcPr>
                </a:tc>
                <a:tc>
                  <a:txBody>
                    <a:bodyPr/>
                    <a:lstStyle/>
                    <a:p>
                      <a:pPr algn="ctr" rtl="0" fontAlgn="b"/>
                      <a:r>
                        <a:rPr lang="en-US" sz="1200" b="1" u="none" strike="noStrike" dirty="0">
                          <a:solidFill>
                            <a:schemeClr val="tx1"/>
                          </a:solidFill>
                          <a:effectLst/>
                          <a:latin typeface="+mn-lt"/>
                        </a:rPr>
                        <a:t>Literacy Score</a:t>
                      </a:r>
                      <a:br>
                        <a:rPr lang="en-US" sz="1200" b="1" u="none" strike="noStrike" dirty="0">
                          <a:solidFill>
                            <a:schemeClr val="tx1"/>
                          </a:solidFill>
                          <a:effectLst/>
                          <a:latin typeface="+mn-lt"/>
                        </a:rPr>
                      </a:br>
                      <a:r>
                        <a:rPr lang="en-US" sz="1200" b="1" u="none" strike="noStrike" dirty="0">
                          <a:solidFill>
                            <a:schemeClr val="tx1"/>
                          </a:solidFill>
                          <a:effectLst/>
                          <a:latin typeface="+mn-lt"/>
                        </a:rPr>
                        <a:t>(controlling other characteristics)</a:t>
                      </a:r>
                      <a:endParaRPr lang="en-US" sz="1200" b="1" i="0" u="none" strike="noStrike" dirty="0">
                        <a:solidFill>
                          <a:schemeClr val="tx1"/>
                        </a:solidFill>
                        <a:effectLst/>
                        <a:latin typeface="+mn-lt"/>
                      </a:endParaRPr>
                    </a:p>
                  </a:txBody>
                  <a:tcPr marL="0" marR="0" marT="0" marB="0" vert="vert270" anchor="ctr" anchorCtr="1">
                    <a:solidFill>
                      <a:schemeClr val="accent4">
                        <a:lumMod val="60000"/>
                        <a:lumOff val="40000"/>
                      </a:schemeClr>
                    </a:solidFill>
                  </a:tcPr>
                </a:tc>
                <a:tc>
                  <a:txBody>
                    <a:bodyPr/>
                    <a:lstStyle/>
                    <a:p>
                      <a:pPr algn="ctr" rtl="0" fontAlgn="b"/>
                      <a:r>
                        <a:rPr lang="en-US" sz="1200" u="none" strike="noStrike" dirty="0">
                          <a:solidFill>
                            <a:schemeClr val="tx1"/>
                          </a:solidFill>
                          <a:effectLst/>
                          <a:latin typeface="+mn-lt"/>
                        </a:rPr>
                        <a:t>High School, GED or Associates Deg.</a:t>
                      </a:r>
                      <a:endParaRPr lang="en-US" sz="1200" b="0" i="0" u="none" strike="noStrike" dirty="0">
                        <a:solidFill>
                          <a:schemeClr val="tx1"/>
                        </a:solidFill>
                        <a:effectLst/>
                        <a:latin typeface="+mn-lt"/>
                      </a:endParaRPr>
                    </a:p>
                  </a:txBody>
                  <a:tcPr marL="0" marR="0" marT="0" marB="0" vert="vert270" anchor="ctr" anchorCtr="1">
                    <a:solidFill>
                      <a:schemeClr val="accent4">
                        <a:lumMod val="60000"/>
                        <a:lumOff val="40000"/>
                      </a:schemeClr>
                    </a:solidFill>
                  </a:tcPr>
                </a:tc>
                <a:tc>
                  <a:txBody>
                    <a:bodyPr/>
                    <a:lstStyle/>
                    <a:p>
                      <a:pPr algn="ctr" rtl="0" fontAlgn="b"/>
                      <a:r>
                        <a:rPr lang="en-US" sz="1200" u="none" strike="noStrike" dirty="0">
                          <a:solidFill>
                            <a:schemeClr val="tx1"/>
                          </a:solidFill>
                          <a:effectLst/>
                          <a:latin typeface="+mn-lt"/>
                        </a:rPr>
                        <a:t>College or Grad. Deg.</a:t>
                      </a:r>
                      <a:endParaRPr lang="en-US" sz="1200" b="0" i="0" u="none" strike="noStrike" dirty="0">
                        <a:solidFill>
                          <a:schemeClr val="tx1"/>
                        </a:solidFill>
                        <a:effectLst/>
                        <a:latin typeface="+mn-lt"/>
                      </a:endParaRPr>
                    </a:p>
                  </a:txBody>
                  <a:tcPr marL="0" marR="0" marT="0" marB="0" vert="vert270" anchor="ctr" anchorCtr="1">
                    <a:solidFill>
                      <a:schemeClr val="accent4">
                        <a:lumMod val="60000"/>
                        <a:lumOff val="40000"/>
                      </a:schemeClr>
                    </a:solidFill>
                  </a:tcPr>
                </a:tc>
                <a:tc>
                  <a:txBody>
                    <a:bodyPr/>
                    <a:lstStyle/>
                    <a:p>
                      <a:pPr algn="ctr" rtl="0" fontAlgn="b"/>
                      <a:r>
                        <a:rPr lang="en-US" sz="1200" u="none" strike="noStrike" dirty="0">
                          <a:solidFill>
                            <a:schemeClr val="tx1"/>
                          </a:solidFill>
                          <a:effectLst/>
                          <a:latin typeface="+mn-lt"/>
                        </a:rPr>
                        <a:t>Non-Native</a:t>
                      </a:r>
                      <a:endParaRPr lang="en-US" sz="1200" b="0" i="0" u="none" strike="noStrike" dirty="0">
                        <a:solidFill>
                          <a:schemeClr val="tx1"/>
                        </a:solidFill>
                        <a:effectLst/>
                        <a:latin typeface="+mn-lt"/>
                      </a:endParaRPr>
                    </a:p>
                  </a:txBody>
                  <a:tcPr marL="0" marR="0" marT="0" marB="0" vert="vert270" anchor="ctr" anchorCtr="1">
                    <a:solidFill>
                      <a:schemeClr val="accent4">
                        <a:lumMod val="60000"/>
                        <a:lumOff val="40000"/>
                      </a:schemeClr>
                    </a:solidFill>
                  </a:tcPr>
                </a:tc>
                <a:tc>
                  <a:txBody>
                    <a:bodyPr/>
                    <a:lstStyle/>
                    <a:p>
                      <a:pPr algn="ctr" rtl="0" fontAlgn="b"/>
                      <a:r>
                        <a:rPr lang="en-US" sz="1200" u="none" strike="noStrike" dirty="0">
                          <a:solidFill>
                            <a:schemeClr val="tx1"/>
                          </a:solidFill>
                          <a:effectLst/>
                          <a:latin typeface="+mn-lt"/>
                        </a:rPr>
                        <a:t>Employed</a:t>
                      </a:r>
                      <a:endParaRPr lang="en-US" sz="1200" b="0" i="0" u="none" strike="noStrike" dirty="0">
                        <a:solidFill>
                          <a:schemeClr val="tx1"/>
                        </a:solidFill>
                        <a:effectLst/>
                        <a:latin typeface="+mn-lt"/>
                      </a:endParaRPr>
                    </a:p>
                  </a:txBody>
                  <a:tcPr marL="0" marR="0" marT="0" marB="0" vert="vert270" anchor="ctr" anchorCtr="1">
                    <a:solidFill>
                      <a:schemeClr val="accent4">
                        <a:lumMod val="60000"/>
                        <a:lumOff val="40000"/>
                      </a:schemeClr>
                    </a:solidFill>
                  </a:tcPr>
                </a:tc>
                <a:extLst>
                  <a:ext uri="{0D108BD9-81ED-4DB2-BD59-A6C34878D82A}">
                    <a16:rowId xmlns:a16="http://schemas.microsoft.com/office/drawing/2014/main" val="480095024"/>
                  </a:ext>
                </a:extLst>
              </a:tr>
              <a:tr h="346939">
                <a:tc>
                  <a:txBody>
                    <a:bodyPr/>
                    <a:lstStyle/>
                    <a:p>
                      <a:pPr algn="ctr" rtl="0" fontAlgn="ctr"/>
                      <a:r>
                        <a:rPr lang="en-US" sz="1200" u="none" strike="noStrike" dirty="0">
                          <a:effectLst/>
                          <a:latin typeface="+mn-lt"/>
                        </a:rPr>
                        <a:t> </a:t>
                      </a:r>
                      <a:endParaRPr lang="en-US" sz="1200" b="0" i="0" u="none" strike="noStrike" dirty="0">
                        <a:solidFill>
                          <a:srgbClr val="FFFFFF"/>
                        </a:solidFill>
                        <a:effectLst/>
                        <a:latin typeface="+mn-lt"/>
                      </a:endParaRPr>
                    </a:p>
                  </a:txBody>
                  <a:tcPr marL="9525" marR="9525" marT="9525" marB="0" anchor="ctr">
                    <a:solidFill>
                      <a:schemeClr val="accent5">
                        <a:lumMod val="40000"/>
                        <a:lumOff val="60000"/>
                      </a:schemeClr>
                    </a:solidFill>
                  </a:tcPr>
                </a:tc>
                <a:tc>
                  <a:txBody>
                    <a:bodyPr/>
                    <a:lstStyle/>
                    <a:p>
                      <a:endParaRPr lang="en-US" dirty="0"/>
                    </a:p>
                  </a:txBody>
                  <a:tcPr marL="0" marR="0" marT="0" marB="0" anchor="ctr">
                    <a:solidFill>
                      <a:schemeClr val="accent5">
                        <a:lumMod val="40000"/>
                        <a:lumOff val="60000"/>
                      </a:schemeClr>
                    </a:solidFill>
                  </a:tcPr>
                </a:tc>
                <a:tc>
                  <a:txBody>
                    <a:bodyPr/>
                    <a:lstStyle/>
                    <a:p>
                      <a:endParaRPr lang="en-US" dirty="0"/>
                    </a:p>
                  </a:txBody>
                  <a:tcPr marL="0" marR="0" marT="0" marB="0" anchor="ctr">
                    <a:solidFill>
                      <a:schemeClr val="accent5">
                        <a:lumMod val="40000"/>
                        <a:lumOff val="60000"/>
                      </a:schemeClr>
                    </a:solidFill>
                  </a:tcPr>
                </a:tc>
                <a:tc>
                  <a:txBody>
                    <a:bodyPr/>
                    <a:lstStyle/>
                    <a:p>
                      <a:endParaRPr lang="en-US" dirty="0"/>
                    </a:p>
                  </a:txBody>
                  <a:tcPr marL="0" marR="0" marT="0" marB="0" anchor="ctr">
                    <a:solidFill>
                      <a:schemeClr val="accent5">
                        <a:lumMod val="40000"/>
                        <a:lumOff val="60000"/>
                      </a:schemeClr>
                    </a:solidFill>
                  </a:tcPr>
                </a:tc>
                <a:tc>
                  <a:txBody>
                    <a:bodyPr/>
                    <a:lstStyle/>
                    <a:p>
                      <a:endParaRPr lang="en-US" dirty="0"/>
                    </a:p>
                  </a:txBody>
                  <a:tcPr marL="0" marR="0" marT="0" marB="0" anchor="ctr">
                    <a:solidFill>
                      <a:schemeClr val="accent5">
                        <a:lumMod val="40000"/>
                        <a:lumOff val="60000"/>
                      </a:schemeClr>
                    </a:solidFill>
                  </a:tcPr>
                </a:tc>
                <a:tc>
                  <a:txBody>
                    <a:bodyPr/>
                    <a:lstStyle/>
                    <a:p>
                      <a:endParaRPr lang="en-US" dirty="0"/>
                    </a:p>
                  </a:txBody>
                  <a:tcPr marL="0" marR="0" marT="0" marB="0" anchor="ctr">
                    <a:solidFill>
                      <a:schemeClr val="accent5">
                        <a:lumMod val="40000"/>
                        <a:lumOff val="60000"/>
                      </a:schemeClr>
                    </a:solidFill>
                  </a:tcPr>
                </a:tc>
                <a:extLst>
                  <a:ext uri="{0D108BD9-81ED-4DB2-BD59-A6C34878D82A}">
                    <a16:rowId xmlns:a16="http://schemas.microsoft.com/office/drawing/2014/main" val="3154787458"/>
                  </a:ext>
                </a:extLst>
              </a:tr>
              <a:tr h="277551">
                <a:tc>
                  <a:txBody>
                    <a:bodyPr/>
                    <a:lstStyle/>
                    <a:p>
                      <a:pPr algn="l" rtl="0" fontAlgn="b"/>
                      <a:r>
                        <a:rPr lang="en-US" sz="1200" u="none" strike="noStrike" dirty="0">
                          <a:effectLst/>
                          <a:latin typeface="+mn-lt"/>
                        </a:rPr>
                        <a:t>Flu Shot</a:t>
                      </a:r>
                      <a:endParaRPr lang="en-US" sz="1200" b="0" i="0" u="none" strike="noStrike" dirty="0">
                        <a:solidFill>
                          <a:srgbClr val="000000"/>
                        </a:solidFill>
                        <a:effectLst/>
                        <a:latin typeface="+mn-lt"/>
                      </a:endParaRPr>
                    </a:p>
                  </a:txBody>
                  <a:tcPr marR="9525" marT="9525" marB="0" anchor="ctr">
                    <a:solidFill>
                      <a:schemeClr val="accent5">
                        <a:lumMod val="20000"/>
                        <a:lumOff val="8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tc>
                  <a:txBody>
                    <a:bodyPr/>
                    <a:lstStyle/>
                    <a:p>
                      <a:pPr algn="ctr" fontAlgn="b"/>
                      <a:r>
                        <a:rPr lang="en-US" sz="1200" u="none" strike="noStrike" dirty="0">
                          <a:effectLst/>
                          <a:latin typeface="+mn-lt"/>
                        </a:rPr>
                        <a:t>1.5</a:t>
                      </a:r>
                      <a:endParaRPr lang="en-US" sz="1200" b="0" i="0" u="none" strike="noStrike" dirty="0">
                        <a:solidFill>
                          <a:srgbClr val="000000"/>
                        </a:solidFill>
                        <a:effectLst/>
                        <a:latin typeface="+mn-lt"/>
                      </a:endParaRPr>
                    </a:p>
                  </a:txBody>
                  <a:tcPr marL="0" marR="0" marT="0" marB="0" anchor="ctr">
                    <a:solidFill>
                      <a:schemeClr val="accent5">
                        <a:lumMod val="60000"/>
                        <a:lumOff val="40000"/>
                      </a:schemeClr>
                    </a:solidFill>
                  </a:tcPr>
                </a:tc>
                <a:tc>
                  <a:txBody>
                    <a:bodyPr/>
                    <a:lstStyle/>
                    <a:p>
                      <a:pPr algn="ctr" fontAlgn="b"/>
                      <a:r>
                        <a:rPr lang="en-US" sz="1200" u="none" strike="noStrike" dirty="0">
                          <a:effectLst/>
                          <a:latin typeface="+mn-lt"/>
                        </a:rPr>
                        <a:t>2.5</a:t>
                      </a:r>
                      <a:endParaRPr lang="en-US" sz="1200" b="0" i="0" u="none" strike="noStrike" dirty="0">
                        <a:solidFill>
                          <a:srgbClr val="000000"/>
                        </a:solidFill>
                        <a:effectLst/>
                        <a:latin typeface="+mn-lt"/>
                      </a:endParaRPr>
                    </a:p>
                  </a:txBody>
                  <a:tcPr marL="0" marR="0" marT="0" marB="0" anchor="ctr">
                    <a:solidFill>
                      <a:schemeClr val="accent5">
                        <a:lumMod val="60000"/>
                        <a:lumOff val="4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tc>
                  <a:txBody>
                    <a:bodyPr/>
                    <a:lstStyle/>
                    <a:p>
                      <a:pPr algn="ctr" fontAlgn="b"/>
                      <a:r>
                        <a:rPr lang="en-US" sz="1200" u="none" strike="noStrike" dirty="0">
                          <a:effectLst/>
                          <a:latin typeface="+mn-lt"/>
                        </a:rPr>
                        <a:t>0.7</a:t>
                      </a:r>
                      <a:endParaRPr lang="en-US" sz="1200" b="0" i="0" u="none" strike="noStrike" dirty="0">
                        <a:solidFill>
                          <a:srgbClr val="000000"/>
                        </a:solidFill>
                        <a:effectLst/>
                        <a:latin typeface="+mn-lt"/>
                      </a:endParaRPr>
                    </a:p>
                  </a:txBody>
                  <a:tcPr marL="0" marR="0" marT="0" marB="0" anchor="ctr">
                    <a:solidFill>
                      <a:schemeClr val="accent2">
                        <a:lumMod val="60000"/>
                        <a:lumOff val="40000"/>
                      </a:schemeClr>
                    </a:solidFill>
                  </a:tcPr>
                </a:tc>
                <a:extLst>
                  <a:ext uri="{0D108BD9-81ED-4DB2-BD59-A6C34878D82A}">
                    <a16:rowId xmlns:a16="http://schemas.microsoft.com/office/drawing/2014/main" val="1236637966"/>
                  </a:ext>
                </a:extLst>
              </a:tr>
              <a:tr h="277551">
                <a:tc>
                  <a:txBody>
                    <a:bodyPr/>
                    <a:lstStyle/>
                    <a:p>
                      <a:pPr algn="l" rtl="0" fontAlgn="b"/>
                      <a:r>
                        <a:rPr lang="en-US" sz="1200" u="none" strike="noStrike" dirty="0">
                          <a:effectLst/>
                          <a:latin typeface="+mn-lt"/>
                        </a:rPr>
                        <a:t>Vision Check</a:t>
                      </a:r>
                      <a:endParaRPr lang="en-US" sz="1200" b="0" i="0" u="none" strike="noStrike" dirty="0">
                        <a:solidFill>
                          <a:srgbClr val="000000"/>
                        </a:solidFill>
                        <a:effectLst/>
                        <a:latin typeface="+mn-lt"/>
                      </a:endParaRPr>
                    </a:p>
                  </a:txBody>
                  <a:tcPr marR="9525" marT="9525" marB="0" anchor="ctr">
                    <a:solidFill>
                      <a:schemeClr val="accent5">
                        <a:lumMod val="20000"/>
                        <a:lumOff val="8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tc>
                  <a:txBody>
                    <a:bodyPr/>
                    <a:lstStyle/>
                    <a:p>
                      <a:pPr algn="ctr" fontAlgn="b"/>
                      <a:r>
                        <a:rPr lang="en-US" sz="1200" u="none" strike="noStrike" dirty="0">
                          <a:effectLst/>
                          <a:latin typeface="+mn-lt"/>
                        </a:rPr>
                        <a:t>1.8</a:t>
                      </a:r>
                      <a:endParaRPr lang="en-US" sz="1200" b="0" i="0" u="none" strike="noStrike" dirty="0">
                        <a:solidFill>
                          <a:srgbClr val="000000"/>
                        </a:solidFill>
                        <a:effectLst/>
                        <a:latin typeface="+mn-lt"/>
                      </a:endParaRPr>
                    </a:p>
                  </a:txBody>
                  <a:tcPr marL="0" marR="0" marT="0" marB="0" anchor="ctr">
                    <a:solidFill>
                      <a:schemeClr val="accent5">
                        <a:lumMod val="60000"/>
                        <a:lumOff val="40000"/>
                      </a:schemeClr>
                    </a:solidFill>
                  </a:tcPr>
                </a:tc>
                <a:tc>
                  <a:txBody>
                    <a:bodyPr/>
                    <a:lstStyle/>
                    <a:p>
                      <a:pPr algn="ctr" fontAlgn="b"/>
                      <a:r>
                        <a:rPr lang="en-US" sz="1200" u="none" strike="noStrike" dirty="0">
                          <a:effectLst/>
                          <a:latin typeface="+mn-lt"/>
                        </a:rPr>
                        <a:t>3.0</a:t>
                      </a:r>
                      <a:endParaRPr lang="en-US" sz="1200" b="0" i="0" u="none" strike="noStrike" dirty="0">
                        <a:solidFill>
                          <a:srgbClr val="000000"/>
                        </a:solidFill>
                        <a:effectLst/>
                        <a:latin typeface="+mn-lt"/>
                      </a:endParaRPr>
                    </a:p>
                  </a:txBody>
                  <a:tcPr marL="0" marR="0" marT="0" marB="0" anchor="ctr">
                    <a:solidFill>
                      <a:schemeClr val="accent5">
                        <a:lumMod val="60000"/>
                        <a:lumOff val="4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extLst>
                  <a:ext uri="{0D108BD9-81ED-4DB2-BD59-A6C34878D82A}">
                    <a16:rowId xmlns:a16="http://schemas.microsoft.com/office/drawing/2014/main" val="4078450976"/>
                  </a:ext>
                </a:extLst>
              </a:tr>
              <a:tr h="277551">
                <a:tc>
                  <a:txBody>
                    <a:bodyPr/>
                    <a:lstStyle/>
                    <a:p>
                      <a:pPr algn="l" rtl="0" fontAlgn="b"/>
                      <a:r>
                        <a:rPr lang="en-US" sz="1200" u="none" strike="noStrike" dirty="0">
                          <a:effectLst/>
                          <a:latin typeface="+mn-lt"/>
                        </a:rPr>
                        <a:t>Screen for Colon Cancer</a:t>
                      </a:r>
                      <a:endParaRPr lang="en-US" sz="1200" b="0" i="0" u="none" strike="noStrike" dirty="0">
                        <a:solidFill>
                          <a:srgbClr val="000000"/>
                        </a:solidFill>
                        <a:effectLst/>
                        <a:latin typeface="+mn-lt"/>
                      </a:endParaRPr>
                    </a:p>
                  </a:txBody>
                  <a:tcPr marR="9525" marT="9525" marB="0" anchor="ctr">
                    <a:solidFill>
                      <a:schemeClr val="accent5">
                        <a:lumMod val="20000"/>
                        <a:lumOff val="8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extLst>
                  <a:ext uri="{0D108BD9-81ED-4DB2-BD59-A6C34878D82A}">
                    <a16:rowId xmlns:a16="http://schemas.microsoft.com/office/drawing/2014/main" val="891560207"/>
                  </a:ext>
                </a:extLst>
              </a:tr>
              <a:tr h="277551">
                <a:tc>
                  <a:txBody>
                    <a:bodyPr/>
                    <a:lstStyle/>
                    <a:p>
                      <a:pPr algn="l" rtl="0" fontAlgn="b"/>
                      <a:r>
                        <a:rPr lang="en-US" sz="1200" u="none" strike="noStrike" dirty="0">
                          <a:effectLst/>
                          <a:latin typeface="+mn-lt"/>
                        </a:rPr>
                        <a:t>Screen for Osteoporosis</a:t>
                      </a:r>
                      <a:endParaRPr lang="en-US" sz="1200" b="0" i="0" u="none" strike="noStrike" dirty="0">
                        <a:solidFill>
                          <a:srgbClr val="000000"/>
                        </a:solidFill>
                        <a:effectLst/>
                        <a:latin typeface="+mn-lt"/>
                      </a:endParaRPr>
                    </a:p>
                  </a:txBody>
                  <a:tcPr marR="9525" marT="9525" marB="0" anchor="ctr">
                    <a:solidFill>
                      <a:schemeClr val="accent5">
                        <a:lumMod val="20000"/>
                        <a:lumOff val="8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tc>
                  <a:txBody>
                    <a:bodyPr/>
                    <a:lstStyle/>
                    <a:p>
                      <a:pPr algn="ctr" fontAlgn="b"/>
                      <a:r>
                        <a:rPr lang="en-US" sz="1200" u="none" strike="noStrike" dirty="0">
                          <a:effectLst/>
                          <a:latin typeface="+mn-lt"/>
                        </a:rPr>
                        <a:t>1.7</a:t>
                      </a:r>
                      <a:endParaRPr lang="en-US" sz="1200" b="0" i="0" u="none" strike="noStrike" dirty="0">
                        <a:solidFill>
                          <a:srgbClr val="000000"/>
                        </a:solidFill>
                        <a:effectLst/>
                        <a:latin typeface="+mn-lt"/>
                      </a:endParaRPr>
                    </a:p>
                  </a:txBody>
                  <a:tcPr marL="0" marR="0" marT="0" marB="0" anchor="ctr">
                    <a:solidFill>
                      <a:schemeClr val="accent5">
                        <a:lumMod val="60000"/>
                        <a:lumOff val="40000"/>
                      </a:schemeClr>
                    </a:solidFill>
                  </a:tcPr>
                </a:tc>
                <a:tc>
                  <a:txBody>
                    <a:bodyPr/>
                    <a:lstStyle/>
                    <a:p>
                      <a:pPr algn="ctr" fontAlgn="b"/>
                      <a:r>
                        <a:rPr lang="en-US" sz="1200" u="none" strike="noStrike" dirty="0">
                          <a:effectLst/>
                          <a:latin typeface="+mn-lt"/>
                        </a:rPr>
                        <a:t>2.3</a:t>
                      </a:r>
                      <a:endParaRPr lang="en-US" sz="1200" b="0" i="0" u="none" strike="noStrike" dirty="0">
                        <a:solidFill>
                          <a:srgbClr val="000000"/>
                        </a:solidFill>
                        <a:effectLst/>
                        <a:latin typeface="+mn-lt"/>
                      </a:endParaRPr>
                    </a:p>
                  </a:txBody>
                  <a:tcPr marL="0" marR="0" marT="0" marB="0" anchor="ctr">
                    <a:solidFill>
                      <a:schemeClr val="accent5">
                        <a:lumMod val="60000"/>
                        <a:lumOff val="4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tc>
                  <a:txBody>
                    <a:bodyPr/>
                    <a:lstStyle/>
                    <a:p>
                      <a:pPr algn="ctr" fontAlgn="b"/>
                      <a:r>
                        <a:rPr lang="en-US" sz="1200" u="none" strike="noStrike" dirty="0">
                          <a:effectLst/>
                          <a:latin typeface="+mn-lt"/>
                        </a:rPr>
                        <a:t>0.7</a:t>
                      </a:r>
                      <a:endParaRPr lang="en-US" sz="1200" b="0" i="0" u="none" strike="noStrike" dirty="0">
                        <a:solidFill>
                          <a:srgbClr val="000000"/>
                        </a:solidFill>
                        <a:effectLst/>
                        <a:latin typeface="+mn-lt"/>
                      </a:endParaRPr>
                    </a:p>
                  </a:txBody>
                  <a:tcPr marL="0" marR="0" marT="0" marB="0" anchor="ctr">
                    <a:solidFill>
                      <a:schemeClr val="accent2">
                        <a:lumMod val="60000"/>
                        <a:lumOff val="40000"/>
                      </a:schemeClr>
                    </a:solidFill>
                  </a:tcPr>
                </a:tc>
                <a:extLst>
                  <a:ext uri="{0D108BD9-81ED-4DB2-BD59-A6C34878D82A}">
                    <a16:rowId xmlns:a16="http://schemas.microsoft.com/office/drawing/2014/main" val="1980792507"/>
                  </a:ext>
                </a:extLst>
              </a:tr>
              <a:tr h="277551">
                <a:tc>
                  <a:txBody>
                    <a:bodyPr/>
                    <a:lstStyle/>
                    <a:p>
                      <a:pPr algn="l" rtl="0" fontAlgn="b"/>
                      <a:r>
                        <a:rPr lang="en-US" sz="1200" u="none" strike="noStrike" dirty="0">
                          <a:effectLst/>
                          <a:latin typeface="+mn-lt"/>
                        </a:rPr>
                        <a:t>Dentist Visit</a:t>
                      </a:r>
                      <a:endParaRPr lang="en-US" sz="1200" b="0" i="0" u="none" strike="noStrike" dirty="0">
                        <a:solidFill>
                          <a:srgbClr val="000000"/>
                        </a:solidFill>
                        <a:effectLst/>
                        <a:latin typeface="+mn-lt"/>
                      </a:endParaRPr>
                    </a:p>
                  </a:txBody>
                  <a:tcPr marR="9525" marT="9525" marB="0" anchor="ctr">
                    <a:solidFill>
                      <a:schemeClr val="accent5">
                        <a:lumMod val="20000"/>
                        <a:lumOff val="80000"/>
                      </a:schemeClr>
                    </a:solidFill>
                  </a:tcPr>
                </a:tc>
                <a:tc>
                  <a:txBody>
                    <a:bodyPr/>
                    <a:lstStyle/>
                    <a:p>
                      <a:pPr algn="ctr" fontAlgn="b"/>
                      <a:r>
                        <a:rPr lang="en-US" sz="1200" u="none" strike="noStrike" dirty="0">
                          <a:effectLst/>
                          <a:latin typeface="+mn-lt"/>
                        </a:rPr>
                        <a:t>1.0</a:t>
                      </a:r>
                      <a:endParaRPr lang="en-US" sz="1200" b="0" i="0" u="none" strike="noStrike" dirty="0">
                        <a:solidFill>
                          <a:srgbClr val="000000"/>
                        </a:solidFill>
                        <a:effectLst/>
                        <a:latin typeface="+mn-lt"/>
                      </a:endParaRPr>
                    </a:p>
                  </a:txBody>
                  <a:tcPr marL="0" marR="0" marT="0" marB="0" anchor="ctr">
                    <a:solidFill>
                      <a:schemeClr val="accent5">
                        <a:lumMod val="60000"/>
                        <a:lumOff val="40000"/>
                      </a:schemeClr>
                    </a:solidFill>
                  </a:tcPr>
                </a:tc>
                <a:tc>
                  <a:txBody>
                    <a:bodyPr/>
                    <a:lstStyle/>
                    <a:p>
                      <a:pPr algn="ctr" fontAlgn="b"/>
                      <a:r>
                        <a:rPr lang="en-US" sz="1200" u="none" strike="noStrike" dirty="0">
                          <a:effectLst/>
                          <a:latin typeface="+mn-lt"/>
                        </a:rPr>
                        <a:t>2.2</a:t>
                      </a:r>
                      <a:endParaRPr lang="en-US" sz="1200" b="0" i="0" u="none" strike="noStrike" dirty="0">
                        <a:solidFill>
                          <a:srgbClr val="000000"/>
                        </a:solidFill>
                        <a:effectLst/>
                        <a:latin typeface="+mn-lt"/>
                      </a:endParaRPr>
                    </a:p>
                  </a:txBody>
                  <a:tcPr marL="0" marR="0" marT="0" marB="0" anchor="ctr">
                    <a:solidFill>
                      <a:schemeClr val="accent5">
                        <a:lumMod val="60000"/>
                        <a:lumOff val="40000"/>
                      </a:schemeClr>
                    </a:solidFill>
                  </a:tcPr>
                </a:tc>
                <a:tc>
                  <a:txBody>
                    <a:bodyPr/>
                    <a:lstStyle/>
                    <a:p>
                      <a:pPr algn="ctr" fontAlgn="b"/>
                      <a:r>
                        <a:rPr lang="en-US" sz="1200" u="none" strike="noStrike" dirty="0">
                          <a:effectLst/>
                          <a:latin typeface="+mn-lt"/>
                        </a:rPr>
                        <a:t>6.0</a:t>
                      </a:r>
                      <a:endParaRPr lang="en-US" sz="1200" b="0" i="0" u="none" strike="noStrike" dirty="0">
                        <a:solidFill>
                          <a:srgbClr val="000000"/>
                        </a:solidFill>
                        <a:effectLst/>
                        <a:latin typeface="+mn-lt"/>
                      </a:endParaRPr>
                    </a:p>
                  </a:txBody>
                  <a:tcPr marL="0" marR="0" marT="0" marB="0" anchor="ctr">
                    <a:solidFill>
                      <a:schemeClr val="accent5">
                        <a:lumMod val="60000"/>
                        <a:lumOff val="40000"/>
                      </a:schemeClr>
                    </a:solidFill>
                  </a:tcPr>
                </a:tc>
                <a:tc>
                  <a:txBody>
                    <a:bodyPr/>
                    <a:lstStyle/>
                    <a:p>
                      <a:pPr algn="ctr" fontAlgn="b"/>
                      <a:r>
                        <a:rPr lang="en-US" sz="1200" u="none" strike="noStrike" dirty="0">
                          <a:effectLst/>
                          <a:latin typeface="+mn-lt"/>
                        </a:rPr>
                        <a:t>1.7</a:t>
                      </a:r>
                      <a:endParaRPr lang="en-US" sz="1200" b="0" i="0" u="none" strike="noStrike" dirty="0">
                        <a:solidFill>
                          <a:srgbClr val="000000"/>
                        </a:solidFill>
                        <a:effectLst/>
                        <a:latin typeface="+mn-lt"/>
                      </a:endParaRPr>
                    </a:p>
                  </a:txBody>
                  <a:tcPr marL="0" marR="0" marT="0" marB="0" anchor="ctr">
                    <a:solidFill>
                      <a:schemeClr val="accent5">
                        <a:lumMod val="60000"/>
                        <a:lumOff val="4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extLst>
                  <a:ext uri="{0D108BD9-81ED-4DB2-BD59-A6C34878D82A}">
                    <a16:rowId xmlns:a16="http://schemas.microsoft.com/office/drawing/2014/main" val="4056331881"/>
                  </a:ext>
                </a:extLst>
              </a:tr>
              <a:tr h="277551">
                <a:tc>
                  <a:txBody>
                    <a:bodyPr/>
                    <a:lstStyle/>
                    <a:p>
                      <a:pPr algn="l" rtl="0" fontAlgn="b"/>
                      <a:r>
                        <a:rPr lang="en-US" sz="1200" u="none" strike="noStrike" dirty="0">
                          <a:effectLst/>
                          <a:latin typeface="+mn-lt"/>
                        </a:rPr>
                        <a:t>Mammogram (Women)</a:t>
                      </a:r>
                      <a:endParaRPr lang="en-US" sz="1200" b="0" i="0" u="none" strike="noStrike" dirty="0">
                        <a:solidFill>
                          <a:srgbClr val="000000"/>
                        </a:solidFill>
                        <a:effectLst/>
                        <a:latin typeface="+mn-lt"/>
                      </a:endParaRPr>
                    </a:p>
                  </a:txBody>
                  <a:tcPr marR="9525" marT="9525" marB="0" anchor="ctr">
                    <a:solidFill>
                      <a:schemeClr val="accent5">
                        <a:lumMod val="20000"/>
                        <a:lumOff val="80000"/>
                      </a:schemeClr>
                    </a:solidFill>
                  </a:tcPr>
                </a:tc>
                <a:tc>
                  <a:txBody>
                    <a:bodyPr/>
                    <a:lstStyle/>
                    <a:p>
                      <a:pPr algn="ctr" fontAlgn="b"/>
                      <a:r>
                        <a:rPr lang="en-US" sz="1200" u="none" strike="noStrike" dirty="0">
                          <a:effectLst/>
                          <a:latin typeface="+mn-lt"/>
                        </a:rPr>
                        <a:t>1.0</a:t>
                      </a:r>
                      <a:endParaRPr lang="en-US" sz="1200" b="0" i="0" u="none" strike="noStrike" dirty="0">
                        <a:solidFill>
                          <a:srgbClr val="000000"/>
                        </a:solidFill>
                        <a:effectLst/>
                        <a:latin typeface="+mn-lt"/>
                      </a:endParaRPr>
                    </a:p>
                  </a:txBody>
                  <a:tcPr marL="0" marR="0" marT="0" marB="0" anchor="ctr">
                    <a:solidFill>
                      <a:schemeClr val="accent5">
                        <a:lumMod val="60000"/>
                        <a:lumOff val="4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tc>
                  <a:txBody>
                    <a:bodyPr/>
                    <a:lstStyle/>
                    <a:p>
                      <a:pPr algn="ctr" fontAlgn="b"/>
                      <a:r>
                        <a:rPr lang="en-US" sz="1200" u="none" strike="noStrike" dirty="0">
                          <a:effectLst/>
                          <a:latin typeface="+mn-lt"/>
                        </a:rPr>
                        <a:t>1.4</a:t>
                      </a:r>
                      <a:endParaRPr lang="en-US" sz="1200" b="0" i="0" u="none" strike="noStrike" dirty="0">
                        <a:solidFill>
                          <a:srgbClr val="000000"/>
                        </a:solidFill>
                        <a:effectLst/>
                        <a:latin typeface="+mn-lt"/>
                      </a:endParaRPr>
                    </a:p>
                  </a:txBody>
                  <a:tcPr marL="0" marR="0" marT="0" marB="0" anchor="ctr">
                    <a:solidFill>
                      <a:schemeClr val="accent5">
                        <a:lumMod val="60000"/>
                        <a:lumOff val="40000"/>
                      </a:schemeClr>
                    </a:solidFill>
                  </a:tcPr>
                </a:tc>
                <a:extLst>
                  <a:ext uri="{0D108BD9-81ED-4DB2-BD59-A6C34878D82A}">
                    <a16:rowId xmlns:a16="http://schemas.microsoft.com/office/drawing/2014/main" val="1893904523"/>
                  </a:ext>
                </a:extLst>
              </a:tr>
              <a:tr h="277551">
                <a:tc>
                  <a:txBody>
                    <a:bodyPr/>
                    <a:lstStyle/>
                    <a:p>
                      <a:pPr algn="l" rtl="0" fontAlgn="b"/>
                      <a:r>
                        <a:rPr lang="en-US" sz="1200" u="none" strike="noStrike" dirty="0">
                          <a:effectLst/>
                          <a:latin typeface="+mn-lt"/>
                        </a:rPr>
                        <a:t>Pap Smear (Women)</a:t>
                      </a:r>
                      <a:endParaRPr lang="en-US" sz="1200" b="0" i="0" u="none" strike="noStrike" dirty="0">
                        <a:solidFill>
                          <a:srgbClr val="000000"/>
                        </a:solidFill>
                        <a:effectLst/>
                        <a:latin typeface="+mn-lt"/>
                      </a:endParaRPr>
                    </a:p>
                  </a:txBody>
                  <a:tcPr marR="9525" marT="9525" marB="0" anchor="ctr">
                    <a:solidFill>
                      <a:schemeClr val="accent5">
                        <a:lumMod val="20000"/>
                        <a:lumOff val="8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tc>
                  <a:txBody>
                    <a:bodyPr/>
                    <a:lstStyle/>
                    <a:p>
                      <a:pPr algn="ctr" fontAlgn="b"/>
                      <a:r>
                        <a:rPr lang="en-US" sz="1200" u="none" strike="noStrike" dirty="0">
                          <a:effectLst/>
                          <a:latin typeface="+mn-lt"/>
                        </a:rPr>
                        <a:t>2.1</a:t>
                      </a:r>
                      <a:endParaRPr lang="en-US" sz="1200" b="0" i="0" u="none" strike="noStrike" dirty="0">
                        <a:solidFill>
                          <a:srgbClr val="000000"/>
                        </a:solidFill>
                        <a:effectLst/>
                        <a:latin typeface="+mn-lt"/>
                      </a:endParaRPr>
                    </a:p>
                  </a:txBody>
                  <a:tcPr marL="0" marR="0" marT="0" marB="0" anchor="ctr">
                    <a:solidFill>
                      <a:schemeClr val="accent5">
                        <a:lumMod val="60000"/>
                        <a:lumOff val="40000"/>
                      </a:schemeClr>
                    </a:solidFill>
                  </a:tcPr>
                </a:tc>
                <a:tc>
                  <a:txBody>
                    <a:bodyPr/>
                    <a:lstStyle/>
                    <a:p>
                      <a:pPr algn="ctr" fontAlgn="b"/>
                      <a:r>
                        <a:rPr lang="en-US" sz="1200" u="none" strike="noStrike" dirty="0">
                          <a:effectLst/>
                          <a:latin typeface="+mn-lt"/>
                        </a:rPr>
                        <a:t>1.6</a:t>
                      </a:r>
                      <a:endParaRPr lang="en-US" sz="1200" b="0" i="0" u="none" strike="noStrike" dirty="0">
                        <a:solidFill>
                          <a:srgbClr val="000000"/>
                        </a:solidFill>
                        <a:effectLst/>
                        <a:latin typeface="+mn-lt"/>
                      </a:endParaRPr>
                    </a:p>
                  </a:txBody>
                  <a:tcPr marL="0" marR="0" marT="0" marB="0" anchor="ctr">
                    <a:solidFill>
                      <a:schemeClr val="accent5">
                        <a:lumMod val="60000"/>
                        <a:lumOff val="40000"/>
                      </a:schemeClr>
                    </a:solidFill>
                  </a:tcPr>
                </a:tc>
                <a:tc>
                  <a:txBody>
                    <a:bodyPr/>
                    <a:lstStyle/>
                    <a:p>
                      <a:pPr algn="ctr" fontAlgn="b"/>
                      <a:r>
                        <a:rPr lang="en-US" sz="1200" u="none" strike="noStrike" dirty="0">
                          <a:effectLst/>
                          <a:latin typeface="+mn-lt"/>
                        </a:rPr>
                        <a:t>1.4</a:t>
                      </a:r>
                      <a:endParaRPr lang="en-US" sz="1200" b="0" i="0" u="none" strike="noStrike" dirty="0">
                        <a:solidFill>
                          <a:srgbClr val="000000"/>
                        </a:solidFill>
                        <a:effectLst/>
                        <a:latin typeface="+mn-lt"/>
                      </a:endParaRPr>
                    </a:p>
                  </a:txBody>
                  <a:tcPr marL="0" marR="0" marT="0" marB="0" anchor="ctr">
                    <a:solidFill>
                      <a:schemeClr val="accent5">
                        <a:lumMod val="60000"/>
                        <a:lumOff val="40000"/>
                      </a:schemeClr>
                    </a:solidFill>
                  </a:tcPr>
                </a:tc>
                <a:extLst>
                  <a:ext uri="{0D108BD9-81ED-4DB2-BD59-A6C34878D82A}">
                    <a16:rowId xmlns:a16="http://schemas.microsoft.com/office/drawing/2014/main" val="3746589115"/>
                  </a:ext>
                </a:extLst>
              </a:tr>
              <a:tr h="277551">
                <a:tc>
                  <a:txBody>
                    <a:bodyPr/>
                    <a:lstStyle/>
                    <a:p>
                      <a:pPr algn="l" rtl="0" fontAlgn="b"/>
                      <a:r>
                        <a:rPr lang="en-US" sz="1200" u="none" strike="noStrike" dirty="0">
                          <a:effectLst/>
                          <a:latin typeface="+mn-lt"/>
                        </a:rPr>
                        <a:t>Screen for Prostate Cancer (Men)</a:t>
                      </a:r>
                      <a:endParaRPr lang="en-US" sz="1200" b="0" i="0" u="none" strike="noStrike" dirty="0">
                        <a:solidFill>
                          <a:srgbClr val="000000"/>
                        </a:solidFill>
                        <a:effectLst/>
                        <a:latin typeface="+mn-lt"/>
                      </a:endParaRPr>
                    </a:p>
                  </a:txBody>
                  <a:tcPr marR="9525" marT="9525" marB="0" anchor="ctr">
                    <a:solidFill>
                      <a:schemeClr val="accent5">
                        <a:lumMod val="20000"/>
                        <a:lumOff val="80000"/>
                      </a:schemeClr>
                    </a:solidFill>
                  </a:tcPr>
                </a:tc>
                <a:tc>
                  <a:txBody>
                    <a:bodyPr/>
                    <a:lstStyle/>
                    <a:p>
                      <a:pPr algn="ctr" fontAlgn="b"/>
                      <a:r>
                        <a:rPr lang="en-US" sz="1200" u="none" strike="noStrike" dirty="0">
                          <a:effectLst/>
                          <a:latin typeface="+mn-lt"/>
                        </a:rPr>
                        <a:t> </a:t>
                      </a:r>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tc>
                  <a:txBody>
                    <a:bodyPr/>
                    <a:lstStyle/>
                    <a:p>
                      <a:pPr algn="ctr" fontAlgn="b"/>
                      <a:r>
                        <a:rPr lang="en-US" sz="1200" u="none" strike="noStrike" dirty="0">
                          <a:effectLst/>
                          <a:latin typeface="+mn-lt"/>
                        </a:rPr>
                        <a:t>2.0</a:t>
                      </a:r>
                      <a:endParaRPr lang="en-US" sz="1200" b="0" i="0" u="none" strike="noStrike" dirty="0">
                        <a:solidFill>
                          <a:srgbClr val="000000"/>
                        </a:solidFill>
                        <a:effectLst/>
                        <a:latin typeface="+mn-lt"/>
                      </a:endParaRPr>
                    </a:p>
                  </a:txBody>
                  <a:tcPr marL="0" marR="0" marT="0" marB="0" anchor="ctr">
                    <a:solidFill>
                      <a:schemeClr val="accent5">
                        <a:lumMod val="60000"/>
                        <a:lumOff val="40000"/>
                      </a:schemeClr>
                    </a:solidFill>
                  </a:tcPr>
                </a:tc>
                <a:tc>
                  <a:txBody>
                    <a:bodyPr/>
                    <a:lstStyle/>
                    <a:p>
                      <a:pPr algn="ctr" fontAlgn="b"/>
                      <a:r>
                        <a:rPr lang="en-US" sz="1200" u="none" strike="noStrike" dirty="0">
                          <a:effectLst/>
                          <a:latin typeface="+mn-lt"/>
                        </a:rPr>
                        <a:t>3.1</a:t>
                      </a:r>
                      <a:endParaRPr lang="en-US" sz="1200" b="0" i="0" u="none" strike="noStrike" dirty="0">
                        <a:solidFill>
                          <a:srgbClr val="000000"/>
                        </a:solidFill>
                        <a:effectLst/>
                        <a:latin typeface="+mn-lt"/>
                      </a:endParaRPr>
                    </a:p>
                  </a:txBody>
                  <a:tcPr marL="0" marR="0" marT="0" marB="0" anchor="ctr">
                    <a:solidFill>
                      <a:schemeClr val="accent5">
                        <a:lumMod val="60000"/>
                        <a:lumOff val="40000"/>
                      </a:schemeClr>
                    </a:solidFill>
                  </a:tcPr>
                </a:tc>
                <a:tc>
                  <a:txBody>
                    <a:bodyPr/>
                    <a:lstStyle/>
                    <a:p>
                      <a:pPr algn="ctr" fontAlgn="b"/>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tc>
                  <a:txBody>
                    <a:bodyPr/>
                    <a:lstStyle/>
                    <a:p>
                      <a:pPr algn="ctr" fontAlgn="b"/>
                      <a:endParaRPr lang="en-US" sz="1200" b="0" i="0" u="none" strike="noStrike" dirty="0">
                        <a:solidFill>
                          <a:srgbClr val="000000"/>
                        </a:solidFill>
                        <a:effectLst/>
                        <a:latin typeface="+mn-lt"/>
                      </a:endParaRPr>
                    </a:p>
                  </a:txBody>
                  <a:tcPr marL="0" marR="0" marT="0" marB="0" anchor="ctr">
                    <a:solidFill>
                      <a:schemeClr val="accent5">
                        <a:lumMod val="20000"/>
                        <a:lumOff val="80000"/>
                      </a:schemeClr>
                    </a:solidFill>
                  </a:tcPr>
                </a:tc>
                <a:extLst>
                  <a:ext uri="{0D108BD9-81ED-4DB2-BD59-A6C34878D82A}">
                    <a16:rowId xmlns:a16="http://schemas.microsoft.com/office/drawing/2014/main" val="4193098568"/>
                  </a:ext>
                </a:extLst>
              </a:tr>
            </a:tbl>
          </a:graphicData>
        </a:graphic>
      </p:graphicFrame>
      <p:sp>
        <p:nvSpPr>
          <p:cNvPr id="14" name="TextBox 13">
            <a:extLst>
              <a:ext uri="{FF2B5EF4-FFF2-40B4-BE49-F238E27FC236}">
                <a16:creationId xmlns:a16="http://schemas.microsoft.com/office/drawing/2014/main" id="{8A43D1F6-DA2C-4886-9918-9DB22822DF6C}"/>
              </a:ext>
            </a:extLst>
          </p:cNvPr>
          <p:cNvSpPr txBox="1"/>
          <p:nvPr/>
        </p:nvSpPr>
        <p:spPr>
          <a:xfrm>
            <a:off x="6865797" y="6206328"/>
            <a:ext cx="4283765" cy="276999"/>
          </a:xfrm>
          <a:prstGeom prst="rect">
            <a:avLst/>
          </a:prstGeom>
          <a:noFill/>
        </p:spPr>
        <p:txBody>
          <a:bodyPr wrap="square" rtlCol="0">
            <a:spAutoFit/>
          </a:bodyPr>
          <a:lstStyle/>
          <a:p>
            <a:r>
              <a:rPr lang="en-US" sz="1200" dirty="0"/>
              <a:t>This chart only displays statistically significant results. </a:t>
            </a:r>
          </a:p>
        </p:txBody>
      </p:sp>
      <p:sp>
        <p:nvSpPr>
          <p:cNvPr id="15" name="TextBox 14">
            <a:extLst>
              <a:ext uri="{FF2B5EF4-FFF2-40B4-BE49-F238E27FC236}">
                <a16:creationId xmlns:a16="http://schemas.microsoft.com/office/drawing/2014/main" id="{A8D50AB4-D280-4616-9238-CEEAA757A6E5}"/>
              </a:ext>
            </a:extLst>
          </p:cNvPr>
          <p:cNvSpPr txBox="1"/>
          <p:nvPr/>
        </p:nvSpPr>
        <p:spPr>
          <a:xfrm>
            <a:off x="6826299" y="6490278"/>
            <a:ext cx="4323264" cy="276999"/>
          </a:xfrm>
          <a:prstGeom prst="rect">
            <a:avLst/>
          </a:prstGeom>
          <a:noFill/>
        </p:spPr>
        <p:txBody>
          <a:bodyPr wrap="square" rtlCol="0">
            <a:spAutoFit/>
          </a:bodyPr>
          <a:lstStyle/>
          <a:p>
            <a:r>
              <a:rPr lang="en-US" sz="1200" dirty="0"/>
              <a:t>* Please refer to Appendix 2 on slide 45 for more information.</a:t>
            </a:r>
          </a:p>
        </p:txBody>
      </p:sp>
      <p:sp>
        <p:nvSpPr>
          <p:cNvPr id="11" name="Title 2">
            <a:extLst>
              <a:ext uri="{FF2B5EF4-FFF2-40B4-BE49-F238E27FC236}">
                <a16:creationId xmlns:a16="http://schemas.microsoft.com/office/drawing/2014/main" id="{FDABBB24-DD1D-4620-A173-A4683D8BDD4A}"/>
              </a:ext>
            </a:extLst>
          </p:cNvPr>
          <p:cNvSpPr txBox="1">
            <a:spLocks/>
          </p:cNvSpPr>
          <p:nvPr/>
        </p:nvSpPr>
        <p:spPr>
          <a:xfrm>
            <a:off x="180975" y="156897"/>
            <a:ext cx="11830050" cy="951322"/>
          </a:xfrm>
          <a:prstGeom prst="rect">
            <a:avLst/>
          </a:prstGeom>
          <a:solidFill>
            <a:schemeClr val="bg1">
              <a:lumMod val="85000"/>
            </a:schemeClr>
          </a:solidFill>
          <a:ln>
            <a:solidFill>
              <a:srgbClr val="4F81BD"/>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latin typeface="Calibri" panose="020F0502020204030204" pitchFamily="34" charset="0"/>
                <a:cs typeface="Calibri" panose="020F0502020204030204" pitchFamily="34" charset="0"/>
              </a:rPr>
              <a:t>Are preventative measures associated with literacy when controlling for education, U.S. nativity, and employment status?</a:t>
            </a:r>
            <a:endParaRPr lang="en-US" sz="28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50313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915525" y="6366847"/>
            <a:ext cx="2133600" cy="365125"/>
          </a:xfrm>
          <a:prstGeom prst="rect">
            <a:avLst/>
          </a:prstGeom>
        </p:spPr>
        <p:txBody>
          <a:bodyPr/>
          <a:lstStyle/>
          <a:p>
            <a:pPr algn="r">
              <a:defRPr/>
            </a:pPr>
            <a:fld id="{CB2B57F1-B685-442E-AF28-85E8A6C2BA58}" type="slidenum">
              <a:rPr lang="en-US"/>
              <a:pPr algn="r">
                <a:defRPr/>
              </a:pPr>
              <a:t>37</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2">
            <a:extLst>
              <a:ext uri="{FF2B5EF4-FFF2-40B4-BE49-F238E27FC236}">
                <a16:creationId xmlns:a16="http://schemas.microsoft.com/office/drawing/2014/main" id="{1FDFE123-1BCC-4B89-A8A1-3D94EFC1DE8C}"/>
              </a:ext>
            </a:extLst>
          </p:cNvPr>
          <p:cNvSpPr>
            <a:spLocks noGrp="1"/>
          </p:cNvSpPr>
          <p:nvPr>
            <p:ph type="title"/>
          </p:nvPr>
        </p:nvSpPr>
        <p:spPr>
          <a:xfrm>
            <a:off x="834681" y="1639957"/>
            <a:ext cx="10515600" cy="2365513"/>
          </a:xfrm>
          <a:solidFill>
            <a:schemeClr val="bg1">
              <a:lumMod val="85000"/>
            </a:schemeClr>
          </a:solidFill>
          <a:ln>
            <a:solidFill>
              <a:srgbClr val="4F81BD"/>
            </a:solidFill>
          </a:ln>
        </p:spPr>
        <p:txBody>
          <a:bodyPr>
            <a:normAutofit/>
          </a:bodyPr>
          <a:lstStyle/>
          <a:p>
            <a:pPr algn="ctr"/>
            <a:r>
              <a:rPr lang="en-US" sz="3600" b="1" dirty="0"/>
              <a:t>What sources of health information do older adults use, and how do they differ between low, middle, and high levels of proficiency in literacy?</a:t>
            </a:r>
          </a:p>
        </p:txBody>
      </p:sp>
    </p:spTree>
    <p:extLst>
      <p:ext uri="{BB962C8B-B14F-4D97-AF65-F5344CB8AC3E}">
        <p14:creationId xmlns:p14="http://schemas.microsoft.com/office/powerpoint/2010/main" val="19482516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9550" y="232327"/>
            <a:ext cx="11830050" cy="1077299"/>
          </a:xfrm>
          <a:solidFill>
            <a:schemeClr val="bg1">
              <a:lumMod val="85000"/>
            </a:schemeClr>
          </a:solidFill>
          <a:ln>
            <a:solidFill>
              <a:srgbClr val="4F81BD"/>
            </a:solidFill>
          </a:ln>
        </p:spPr>
        <p:txBody>
          <a:bodyPr>
            <a:noAutofit/>
          </a:bodyPr>
          <a:lstStyle/>
          <a:p>
            <a:pPr algn="ctr"/>
            <a:r>
              <a:rPr lang="en-US" sz="2800" u="sng" dirty="0">
                <a:latin typeface="Calibri" panose="020F0502020204030204" pitchFamily="34" charset="0"/>
                <a:cs typeface="Calibri" panose="020F0502020204030204" pitchFamily="34" charset="0"/>
              </a:rPr>
              <a:t>15</a:t>
            </a:r>
            <a:r>
              <a:rPr lang="en-US" sz="2800" dirty="0">
                <a:latin typeface="Calibri" panose="020F0502020204030204" pitchFamily="34" charset="0"/>
                <a:cs typeface="Calibri" panose="020F0502020204030204" pitchFamily="34" charset="0"/>
              </a:rPr>
              <a:t> million U.S. older adults (age 55-74) have low literacy skills (level 1 and below) and are likely to have difficulty to…</a:t>
            </a:r>
          </a:p>
        </p:txBody>
      </p:sp>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38</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C3321DA8-127E-472F-B330-9557C77102CF}"/>
              </a:ext>
            </a:extLst>
          </p:cNvPr>
          <p:cNvSpPr/>
          <p:nvPr/>
        </p:nvSpPr>
        <p:spPr>
          <a:xfrm>
            <a:off x="213597" y="1769171"/>
            <a:ext cx="5968128" cy="3416320"/>
          </a:xfrm>
          <a:prstGeom prst="rect">
            <a:avLst/>
          </a:prstGeom>
        </p:spPr>
        <p:txBody>
          <a:bodyPr wrap="square">
            <a:spAutoFit/>
          </a:bodyPr>
          <a:lstStyle/>
          <a:p>
            <a:pPr marL="457200" marR="0" lvl="0" indent="-457200">
              <a:spcBef>
                <a:spcPts val="0"/>
              </a:spcBef>
              <a:spcAft>
                <a:spcPts val="600"/>
              </a:spcAft>
              <a:buFont typeface="Arial" panose="020B0604020202020204" pitchFamily="34" charset="0"/>
              <a:buChar char="•"/>
            </a:pPr>
            <a:r>
              <a:rPr lang="en-US" sz="2800" dirty="0">
                <a:ea typeface="Times New Roman" panose="02020603050405020304" pitchFamily="18" charset="0"/>
                <a:cs typeface="Calibri" panose="020F0502020204030204" pitchFamily="34" charset="0"/>
              </a:rPr>
              <a:t>obtain, process, and understand basic health information; </a:t>
            </a:r>
          </a:p>
          <a:p>
            <a:pPr marL="457200" marR="0" lvl="0" indent="-457200">
              <a:spcBef>
                <a:spcPts val="0"/>
              </a:spcBef>
              <a:spcAft>
                <a:spcPts val="600"/>
              </a:spcAft>
              <a:buFont typeface="Arial" panose="020B0604020202020204" pitchFamily="34" charset="0"/>
              <a:buChar char="•"/>
            </a:pPr>
            <a:r>
              <a:rPr lang="en-US" sz="2800" dirty="0">
                <a:ea typeface="Times New Roman" panose="02020603050405020304" pitchFamily="18" charset="0"/>
                <a:cs typeface="Calibri" panose="020F0502020204030204" pitchFamily="34" charset="0"/>
              </a:rPr>
              <a:t>navigate the healthcare system;</a:t>
            </a:r>
          </a:p>
          <a:p>
            <a:pPr marL="457200" indent="-457200">
              <a:spcAft>
                <a:spcPts val="600"/>
              </a:spcAft>
              <a:buFont typeface="Arial" panose="020B0604020202020204" pitchFamily="34" charset="0"/>
              <a:buChar char="•"/>
            </a:pPr>
            <a:r>
              <a:rPr lang="en-US" sz="2800" dirty="0">
                <a:ea typeface="Times New Roman" panose="02020603050405020304" pitchFamily="18" charset="0"/>
                <a:cs typeface="Calibri" panose="020F0502020204030204" pitchFamily="34" charset="0"/>
              </a:rPr>
              <a:t>share personal information; </a:t>
            </a:r>
          </a:p>
          <a:p>
            <a:pPr marL="457200" indent="-457200">
              <a:spcAft>
                <a:spcPts val="600"/>
              </a:spcAft>
              <a:buFont typeface="Arial" panose="020B0604020202020204" pitchFamily="34" charset="0"/>
              <a:buChar char="•"/>
            </a:pPr>
            <a:r>
              <a:rPr lang="en-US" sz="2800" dirty="0">
                <a:ea typeface="Times New Roman" panose="02020603050405020304" pitchFamily="18" charset="0"/>
                <a:cs typeface="Calibri" panose="020F0502020204030204" pitchFamily="34" charset="0"/>
              </a:rPr>
              <a:t>engage in self-care &amp; chronic-disease management; and</a:t>
            </a:r>
          </a:p>
          <a:p>
            <a:pPr marL="457200" marR="0" lvl="0" indent="-457200">
              <a:spcBef>
                <a:spcPts val="0"/>
              </a:spcBef>
              <a:spcAft>
                <a:spcPts val="600"/>
              </a:spcAft>
              <a:buFont typeface="Arial" panose="020B0604020202020204" pitchFamily="34" charset="0"/>
              <a:buChar char="•"/>
            </a:pPr>
            <a:r>
              <a:rPr lang="en-US" sz="2800" dirty="0">
                <a:ea typeface="Times New Roman" panose="02020603050405020304" pitchFamily="18" charset="0"/>
                <a:cs typeface="Calibri" panose="020F0502020204030204" pitchFamily="34" charset="0"/>
              </a:rPr>
              <a:t>understand probability/risk.</a:t>
            </a:r>
            <a:endParaRPr lang="en-US" sz="2800" dirty="0">
              <a:effectLst/>
              <a:ea typeface="Times New Roman" panose="02020603050405020304" pitchFamily="18" charset="0"/>
              <a:cs typeface="Calibri" panose="020F0502020204030204" pitchFamily="34" charset="0"/>
            </a:endParaRPr>
          </a:p>
        </p:txBody>
      </p:sp>
      <p:graphicFrame>
        <p:nvGraphicFramePr>
          <p:cNvPr id="6" name="Chart 5">
            <a:extLst>
              <a:ext uri="{FF2B5EF4-FFF2-40B4-BE49-F238E27FC236}">
                <a16:creationId xmlns:a16="http://schemas.microsoft.com/office/drawing/2014/main" id="{8B9B2AF9-E014-44AA-8E40-067E9D398AED}"/>
              </a:ext>
            </a:extLst>
          </p:cNvPr>
          <p:cNvGraphicFramePr>
            <a:graphicFrameLocks/>
          </p:cNvGraphicFramePr>
          <p:nvPr>
            <p:extLst>
              <p:ext uri="{D42A27DB-BD31-4B8C-83A1-F6EECF244321}">
                <p14:modId xmlns:p14="http://schemas.microsoft.com/office/powerpoint/2010/main" val="2511907600"/>
              </p:ext>
            </p:extLst>
          </p:nvPr>
        </p:nvGraphicFramePr>
        <p:xfrm>
          <a:off x="6431570" y="1489939"/>
          <a:ext cx="5608030" cy="5025820"/>
        </p:xfrm>
        <a:graphic>
          <a:graphicData uri="http://schemas.openxmlformats.org/drawingml/2006/chart">
            <c:chart xmlns:c="http://schemas.openxmlformats.org/drawingml/2006/chart" xmlns:r="http://schemas.openxmlformats.org/officeDocument/2006/relationships" r:id="rId4"/>
          </a:graphicData>
        </a:graphic>
      </p:graphicFrame>
      <p:sp>
        <p:nvSpPr>
          <p:cNvPr id="7" name="Left-Right Arrow 11">
            <a:extLst>
              <a:ext uri="{FF2B5EF4-FFF2-40B4-BE49-F238E27FC236}">
                <a16:creationId xmlns:a16="http://schemas.microsoft.com/office/drawing/2014/main" id="{0A1492B9-9D87-4C3D-9274-DB27DFDE6FAC}"/>
              </a:ext>
            </a:extLst>
          </p:cNvPr>
          <p:cNvSpPr/>
          <p:nvPr/>
        </p:nvSpPr>
        <p:spPr>
          <a:xfrm>
            <a:off x="7470648" y="2132998"/>
            <a:ext cx="1024128" cy="58058"/>
          </a:xfrm>
          <a:prstGeom prst="leftRightArrow">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431570" y="3014428"/>
            <a:ext cx="5736251" cy="1172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C56F5BE-0169-4C57-AFE6-D50E689C4CCB}"/>
              </a:ext>
            </a:extLst>
          </p:cNvPr>
          <p:cNvSpPr txBox="1"/>
          <p:nvPr/>
        </p:nvSpPr>
        <p:spPr>
          <a:xfrm>
            <a:off x="209550" y="5382796"/>
            <a:ext cx="5810052" cy="492443"/>
          </a:xfrm>
          <a:prstGeom prst="rect">
            <a:avLst/>
          </a:prstGeom>
          <a:noFill/>
        </p:spPr>
        <p:txBody>
          <a:bodyPr wrap="none" rtlCol="0">
            <a:spAutoFit/>
          </a:bodyPr>
          <a:lstStyle/>
          <a:p>
            <a:r>
              <a:rPr lang="en-US" sz="1300" dirty="0"/>
              <a:t>Source: Office of Disease Prevention and Health Promotion (ODPHP). </a:t>
            </a:r>
          </a:p>
          <a:p>
            <a:r>
              <a:rPr lang="en-US" sz="1300" dirty="0"/>
              <a:t>Retrieved at </a:t>
            </a:r>
            <a:r>
              <a:rPr lang="en-US" sz="1300" dirty="0">
                <a:hlinkClick r:id="rId5"/>
              </a:rPr>
              <a:t>https://health.gov/communication/literacy/quickguide/factsbasic.htm</a:t>
            </a:r>
            <a:endParaRPr lang="en-US" sz="1300" dirty="0"/>
          </a:p>
        </p:txBody>
      </p:sp>
    </p:spTree>
    <p:extLst>
      <p:ext uri="{BB962C8B-B14F-4D97-AF65-F5344CB8AC3E}">
        <p14:creationId xmlns:p14="http://schemas.microsoft.com/office/powerpoint/2010/main" val="23249797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9550" y="232328"/>
            <a:ext cx="11753850" cy="913688"/>
          </a:xfrm>
          <a:solidFill>
            <a:schemeClr val="bg1">
              <a:lumMod val="85000"/>
            </a:schemeClr>
          </a:solidFill>
          <a:ln>
            <a:solidFill>
              <a:srgbClr val="4F81BD"/>
            </a:solidFill>
          </a:ln>
        </p:spPr>
        <p:txBody>
          <a:bodyPr>
            <a:noAutofit/>
          </a:bodyPr>
          <a:lstStyle/>
          <a:p>
            <a:pPr algn="ctr"/>
            <a:r>
              <a:rPr lang="en-US" sz="2800" dirty="0">
                <a:latin typeface="Calibri" panose="020F0502020204030204" pitchFamily="34" charset="0"/>
                <a:cs typeface="Calibri" panose="020F0502020204030204" pitchFamily="34" charset="0"/>
              </a:rPr>
              <a:t>Older adults (55-74) get a lot of information about health issues from health professionals, Internet, and television</a:t>
            </a:r>
            <a:endParaRPr lang="en-US" sz="2800" dirty="0">
              <a:solidFill>
                <a:srgbClr val="00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39</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55C51C3F-1066-45BD-8485-D3C35D5A89C4}"/>
              </a:ext>
            </a:extLst>
          </p:cNvPr>
          <p:cNvSpPr txBox="1"/>
          <p:nvPr/>
        </p:nvSpPr>
        <p:spPr>
          <a:xfrm>
            <a:off x="1734068" y="1309084"/>
            <a:ext cx="8723863" cy="461665"/>
          </a:xfrm>
          <a:prstGeom prst="rect">
            <a:avLst/>
          </a:prstGeom>
          <a:noFill/>
        </p:spPr>
        <p:txBody>
          <a:bodyPr wrap="none" rtlCol="0">
            <a:spAutoFit/>
          </a:bodyPr>
          <a:lstStyle/>
          <a:p>
            <a:pPr algn="ctr"/>
            <a:r>
              <a:rPr lang="en-US" i="1" dirty="0"/>
              <a:t>How much information about health issues do you get from </a:t>
            </a:r>
            <a:r>
              <a:rPr lang="en-US" b="1" i="1" dirty="0"/>
              <a:t>…</a:t>
            </a:r>
            <a:endParaRPr lang="en-US" i="1" dirty="0"/>
          </a:p>
        </p:txBody>
      </p:sp>
      <p:graphicFrame>
        <p:nvGraphicFramePr>
          <p:cNvPr id="6" name="Chart 5">
            <a:extLst>
              <a:ext uri="{FF2B5EF4-FFF2-40B4-BE49-F238E27FC236}">
                <a16:creationId xmlns:a16="http://schemas.microsoft.com/office/drawing/2014/main" id="{99061E70-C67E-447F-83C0-5CA91A1E9452}"/>
              </a:ext>
            </a:extLst>
          </p:cNvPr>
          <p:cNvGraphicFramePr>
            <a:graphicFrameLocks/>
          </p:cNvGraphicFramePr>
          <p:nvPr>
            <p:extLst>
              <p:ext uri="{D42A27DB-BD31-4B8C-83A1-F6EECF244321}">
                <p14:modId xmlns:p14="http://schemas.microsoft.com/office/powerpoint/2010/main" val="1667048246"/>
              </p:ext>
            </p:extLst>
          </p:nvPr>
        </p:nvGraphicFramePr>
        <p:xfrm>
          <a:off x="334108" y="1788825"/>
          <a:ext cx="11333249" cy="3768000"/>
        </p:xfrm>
        <a:graphic>
          <a:graphicData uri="http://schemas.openxmlformats.org/drawingml/2006/chart">
            <c:chart xmlns:c="http://schemas.openxmlformats.org/drawingml/2006/chart" xmlns:r="http://schemas.openxmlformats.org/officeDocument/2006/relationships" r:id="rId4"/>
          </a:graphicData>
        </a:graphic>
      </p:graphicFrame>
      <p:grpSp>
        <p:nvGrpSpPr>
          <p:cNvPr id="7" name="Group 6">
            <a:extLst>
              <a:ext uri="{FF2B5EF4-FFF2-40B4-BE49-F238E27FC236}">
                <a16:creationId xmlns:a16="http://schemas.microsoft.com/office/drawing/2014/main" id="{8674D166-5606-47DE-B355-79941B2D0EA1}"/>
              </a:ext>
            </a:extLst>
          </p:cNvPr>
          <p:cNvGrpSpPr/>
          <p:nvPr/>
        </p:nvGrpSpPr>
        <p:grpSpPr>
          <a:xfrm>
            <a:off x="2945280" y="5697101"/>
            <a:ext cx="7465911" cy="379827"/>
            <a:chOff x="2770135" y="2312384"/>
            <a:chExt cx="7465911" cy="379827"/>
          </a:xfrm>
        </p:grpSpPr>
        <p:grpSp>
          <p:nvGrpSpPr>
            <p:cNvPr id="8" name="Group 7">
              <a:extLst>
                <a:ext uri="{FF2B5EF4-FFF2-40B4-BE49-F238E27FC236}">
                  <a16:creationId xmlns:a16="http://schemas.microsoft.com/office/drawing/2014/main" id="{2EC48031-9212-4661-9E7D-570966F41338}"/>
                </a:ext>
              </a:extLst>
            </p:cNvPr>
            <p:cNvGrpSpPr/>
            <p:nvPr/>
          </p:nvGrpSpPr>
          <p:grpSpPr>
            <a:xfrm>
              <a:off x="2770135" y="2312384"/>
              <a:ext cx="914092" cy="369332"/>
              <a:chOff x="-5128654" y="5861975"/>
              <a:chExt cx="914092" cy="369332"/>
            </a:xfrm>
          </p:grpSpPr>
          <p:sp>
            <p:nvSpPr>
              <p:cNvPr id="18" name="Rectangle 17">
                <a:extLst>
                  <a:ext uri="{FF2B5EF4-FFF2-40B4-BE49-F238E27FC236}">
                    <a16:creationId xmlns:a16="http://schemas.microsoft.com/office/drawing/2014/main" id="{DDBA82AF-D734-4D6C-8FEE-FEFFCE6CA935}"/>
                  </a:ext>
                </a:extLst>
              </p:cNvPr>
              <p:cNvSpPr/>
              <p:nvPr/>
            </p:nvSpPr>
            <p:spPr>
              <a:xfrm>
                <a:off x="-5128654" y="5910082"/>
                <a:ext cx="291806" cy="291806"/>
              </a:xfrm>
              <a:prstGeom prst="rect">
                <a:avLst/>
              </a:prstGeom>
              <a:solidFill>
                <a:schemeClr val="accent1">
                  <a:lumMod val="50000"/>
                </a:schemeClr>
              </a:solidFill>
              <a:ln w="95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C8208668-B714-4531-8E49-C77AA8E960CE}"/>
                  </a:ext>
                </a:extLst>
              </p:cNvPr>
              <p:cNvSpPr txBox="1"/>
              <p:nvPr/>
            </p:nvSpPr>
            <p:spPr>
              <a:xfrm>
                <a:off x="-4836848" y="5861975"/>
                <a:ext cx="622286" cy="369332"/>
              </a:xfrm>
              <a:prstGeom prst="rect">
                <a:avLst/>
              </a:prstGeom>
              <a:noFill/>
            </p:spPr>
            <p:txBody>
              <a:bodyPr wrap="none" rtlCol="0">
                <a:spAutoFit/>
              </a:bodyPr>
              <a:lstStyle/>
              <a:p>
                <a:r>
                  <a:rPr lang="en-US" sz="1800" dirty="0">
                    <a:solidFill>
                      <a:srgbClr val="595959"/>
                    </a:solidFill>
                    <a:latin typeface="Calibri" panose="020F0502020204030204" pitchFamily="34" charset="0"/>
                  </a:rPr>
                  <a:t>A lot</a:t>
                </a:r>
              </a:p>
            </p:txBody>
          </p:sp>
        </p:grpSp>
        <p:grpSp>
          <p:nvGrpSpPr>
            <p:cNvPr id="9" name="Group 8">
              <a:extLst>
                <a:ext uri="{FF2B5EF4-FFF2-40B4-BE49-F238E27FC236}">
                  <a16:creationId xmlns:a16="http://schemas.microsoft.com/office/drawing/2014/main" id="{9AB16990-847F-476F-AA36-17E6A68D7D78}"/>
                </a:ext>
              </a:extLst>
            </p:cNvPr>
            <p:cNvGrpSpPr/>
            <p:nvPr/>
          </p:nvGrpSpPr>
          <p:grpSpPr>
            <a:xfrm>
              <a:off x="5102961" y="2322879"/>
              <a:ext cx="1003860" cy="369332"/>
              <a:chOff x="-549336" y="5848668"/>
              <a:chExt cx="1003860" cy="369332"/>
            </a:xfrm>
          </p:grpSpPr>
          <p:sp>
            <p:nvSpPr>
              <p:cNvPr id="16" name="Rectangle 15">
                <a:extLst>
                  <a:ext uri="{FF2B5EF4-FFF2-40B4-BE49-F238E27FC236}">
                    <a16:creationId xmlns:a16="http://schemas.microsoft.com/office/drawing/2014/main" id="{D1A20B59-E4F3-462B-AE6F-AB74E37183BE}"/>
                  </a:ext>
                </a:extLst>
              </p:cNvPr>
              <p:cNvSpPr/>
              <p:nvPr/>
            </p:nvSpPr>
            <p:spPr>
              <a:xfrm>
                <a:off x="-549336" y="5876936"/>
                <a:ext cx="291806" cy="291806"/>
              </a:xfrm>
              <a:prstGeom prst="rect">
                <a:avLst/>
              </a:prstGeom>
              <a:solidFill>
                <a:srgbClr val="0070C0"/>
              </a:solidFill>
              <a:ln w="95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48D00B4B-A814-43A1-8F7E-B2643C6CF5EE}"/>
                  </a:ext>
                </a:extLst>
              </p:cNvPr>
              <p:cNvSpPr txBox="1"/>
              <p:nvPr/>
            </p:nvSpPr>
            <p:spPr>
              <a:xfrm>
                <a:off x="-257530" y="5848668"/>
                <a:ext cx="712054" cy="369332"/>
              </a:xfrm>
              <a:prstGeom prst="rect">
                <a:avLst/>
              </a:prstGeom>
              <a:noFill/>
            </p:spPr>
            <p:txBody>
              <a:bodyPr wrap="none" rtlCol="0">
                <a:spAutoFit/>
              </a:bodyPr>
              <a:lstStyle/>
              <a:p>
                <a:r>
                  <a:rPr lang="en-US" sz="1800" dirty="0">
                    <a:solidFill>
                      <a:srgbClr val="595959"/>
                    </a:solidFill>
                    <a:latin typeface="Calibri" panose="020F0502020204030204" pitchFamily="34" charset="0"/>
                  </a:rPr>
                  <a:t>Some</a:t>
                </a:r>
              </a:p>
            </p:txBody>
          </p:sp>
        </p:grpSp>
        <p:grpSp>
          <p:nvGrpSpPr>
            <p:cNvPr id="10" name="Group 9">
              <a:extLst>
                <a:ext uri="{FF2B5EF4-FFF2-40B4-BE49-F238E27FC236}">
                  <a16:creationId xmlns:a16="http://schemas.microsoft.com/office/drawing/2014/main" id="{2AD1F477-1901-4687-8A0E-68FFF6DCE7CA}"/>
                </a:ext>
              </a:extLst>
            </p:cNvPr>
            <p:cNvGrpSpPr/>
            <p:nvPr/>
          </p:nvGrpSpPr>
          <p:grpSpPr>
            <a:xfrm>
              <a:off x="7175237" y="2312384"/>
              <a:ext cx="1087152" cy="369332"/>
              <a:chOff x="3839002" y="5861975"/>
              <a:chExt cx="1087152" cy="369332"/>
            </a:xfrm>
          </p:grpSpPr>
          <p:sp>
            <p:nvSpPr>
              <p:cNvPr id="14" name="Rectangle 13">
                <a:extLst>
                  <a:ext uri="{FF2B5EF4-FFF2-40B4-BE49-F238E27FC236}">
                    <a16:creationId xmlns:a16="http://schemas.microsoft.com/office/drawing/2014/main" id="{11A0C8E7-9875-4120-B0F7-36916EEDAE29}"/>
                  </a:ext>
                </a:extLst>
              </p:cNvPr>
              <p:cNvSpPr/>
              <p:nvPr/>
            </p:nvSpPr>
            <p:spPr>
              <a:xfrm>
                <a:off x="3839002" y="5910082"/>
                <a:ext cx="291806" cy="291806"/>
              </a:xfrm>
              <a:prstGeom prst="rect">
                <a:avLst/>
              </a:prstGeom>
              <a:solidFill>
                <a:schemeClr val="accent1">
                  <a:lumMod val="60000"/>
                  <a:lumOff val="40000"/>
                </a:schemeClr>
              </a:solidFill>
              <a:ln w="952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E23DB406-D689-495C-A661-54F1100D81E6}"/>
                  </a:ext>
                </a:extLst>
              </p:cNvPr>
              <p:cNvSpPr txBox="1"/>
              <p:nvPr/>
            </p:nvSpPr>
            <p:spPr>
              <a:xfrm>
                <a:off x="4130808" y="5861975"/>
                <a:ext cx="795346" cy="369332"/>
              </a:xfrm>
              <a:prstGeom prst="rect">
                <a:avLst/>
              </a:prstGeom>
              <a:noFill/>
            </p:spPr>
            <p:txBody>
              <a:bodyPr wrap="none" rtlCol="0">
                <a:spAutoFit/>
              </a:bodyPr>
              <a:lstStyle/>
              <a:p>
                <a:r>
                  <a:rPr lang="en-US" sz="1800" dirty="0">
                    <a:solidFill>
                      <a:srgbClr val="595959"/>
                    </a:solidFill>
                    <a:latin typeface="Calibri" panose="020F0502020204030204" pitchFamily="34" charset="0"/>
                  </a:rPr>
                  <a:t>A little</a:t>
                </a:r>
              </a:p>
            </p:txBody>
          </p:sp>
        </p:grpSp>
        <p:grpSp>
          <p:nvGrpSpPr>
            <p:cNvPr id="11" name="Group 10">
              <a:extLst>
                <a:ext uri="{FF2B5EF4-FFF2-40B4-BE49-F238E27FC236}">
                  <a16:creationId xmlns:a16="http://schemas.microsoft.com/office/drawing/2014/main" id="{ACF4667E-4DB3-47A4-BC07-8AC1E1C99EE0}"/>
                </a:ext>
              </a:extLst>
            </p:cNvPr>
            <p:cNvGrpSpPr/>
            <p:nvPr/>
          </p:nvGrpSpPr>
          <p:grpSpPr>
            <a:xfrm>
              <a:off x="9251422" y="2321728"/>
              <a:ext cx="984624" cy="369332"/>
              <a:chOff x="8022962" y="5863488"/>
              <a:chExt cx="984624" cy="369332"/>
            </a:xfrm>
          </p:grpSpPr>
          <p:sp>
            <p:nvSpPr>
              <p:cNvPr id="12" name="Rectangle 11">
                <a:extLst>
                  <a:ext uri="{FF2B5EF4-FFF2-40B4-BE49-F238E27FC236}">
                    <a16:creationId xmlns:a16="http://schemas.microsoft.com/office/drawing/2014/main" id="{06B5A891-7C7B-4AA7-A52A-D0B956E16AA8}"/>
                  </a:ext>
                </a:extLst>
              </p:cNvPr>
              <p:cNvSpPr/>
              <p:nvPr/>
            </p:nvSpPr>
            <p:spPr>
              <a:xfrm>
                <a:off x="8022962" y="5907004"/>
                <a:ext cx="291806" cy="291806"/>
              </a:xfrm>
              <a:prstGeom prst="rect">
                <a:avLst/>
              </a:prstGeom>
              <a:solidFill>
                <a:schemeClr val="bg1"/>
              </a:solidFill>
              <a:ln w="95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F4C6C0AB-FFE8-41E4-80F3-52457D12C9D7}"/>
                  </a:ext>
                </a:extLst>
              </p:cNvPr>
              <p:cNvSpPr txBox="1"/>
              <p:nvPr/>
            </p:nvSpPr>
            <p:spPr>
              <a:xfrm>
                <a:off x="8314768" y="5863488"/>
                <a:ext cx="692818" cy="369332"/>
              </a:xfrm>
              <a:prstGeom prst="rect">
                <a:avLst/>
              </a:prstGeom>
              <a:noFill/>
            </p:spPr>
            <p:txBody>
              <a:bodyPr wrap="none" rtlCol="0">
                <a:spAutoFit/>
              </a:bodyPr>
              <a:lstStyle/>
              <a:p>
                <a:r>
                  <a:rPr lang="en-US" sz="1800" dirty="0">
                    <a:solidFill>
                      <a:srgbClr val="595959"/>
                    </a:solidFill>
                    <a:latin typeface="Calibri" panose="020F0502020204030204" pitchFamily="34" charset="0"/>
                  </a:rPr>
                  <a:t>None</a:t>
                </a:r>
              </a:p>
            </p:txBody>
          </p:sp>
        </p:grpSp>
      </p:grpSp>
    </p:spTree>
    <p:extLst>
      <p:ext uri="{BB962C8B-B14F-4D97-AF65-F5344CB8AC3E}">
        <p14:creationId xmlns:p14="http://schemas.microsoft.com/office/powerpoint/2010/main" val="1730792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2">
            <a:extLst>
              <a:ext uri="{FF2B5EF4-FFF2-40B4-BE49-F238E27FC236}">
                <a16:creationId xmlns:a16="http://schemas.microsoft.com/office/drawing/2014/main" id="{962E8BF3-D8A4-4CE1-AC4C-485E65D70AA1}"/>
              </a:ext>
            </a:extLst>
          </p:cNvPr>
          <p:cNvSpPr>
            <a:spLocks noGrp="1"/>
          </p:cNvSpPr>
          <p:nvPr>
            <p:ph type="title"/>
          </p:nvPr>
        </p:nvSpPr>
        <p:spPr>
          <a:xfrm>
            <a:off x="180975" y="365125"/>
            <a:ext cx="11801475" cy="1325563"/>
          </a:xfrm>
          <a:solidFill>
            <a:schemeClr val="bg1">
              <a:lumMod val="85000"/>
            </a:schemeClr>
          </a:solidFill>
          <a:ln>
            <a:solidFill>
              <a:srgbClr val="4F81BD"/>
            </a:solidFill>
          </a:ln>
        </p:spPr>
        <p:txBody>
          <a:bodyPr>
            <a:noAutofit/>
          </a:bodyPr>
          <a:lstStyle/>
          <a:p>
            <a:pPr algn="ctr"/>
            <a:r>
              <a:rPr lang="en-US" sz="2800" dirty="0">
                <a:solidFill>
                  <a:srgbClr val="000000"/>
                </a:solidFill>
                <a:latin typeface="Calibri" panose="020F0502020204030204" pitchFamily="34" charset="0"/>
                <a:cs typeface="Calibri" panose="020F0502020204030204" pitchFamily="34" charset="0"/>
              </a:rPr>
              <a:t>PIAAC shows that while skills decrease with age, the need for managing one’s health and well-being increases.</a:t>
            </a:r>
          </a:p>
        </p:txBody>
      </p:sp>
      <p:sp>
        <p:nvSpPr>
          <p:cNvPr id="2" name="Content Placeholder 1">
            <a:extLst>
              <a:ext uri="{FF2B5EF4-FFF2-40B4-BE49-F238E27FC236}">
                <a16:creationId xmlns:a16="http://schemas.microsoft.com/office/drawing/2014/main" id="{362BD73E-AA46-486D-8C40-44B5463FF679}"/>
              </a:ext>
            </a:extLst>
          </p:cNvPr>
          <p:cNvSpPr>
            <a:spLocks noGrp="1"/>
          </p:cNvSpPr>
          <p:nvPr>
            <p:ph idx="1"/>
          </p:nvPr>
        </p:nvSpPr>
        <p:spPr/>
        <p:txBody>
          <a:bodyPr/>
          <a:lstStyle/>
          <a:p>
            <a:pPr marL="0" indent="0">
              <a:buNone/>
            </a:pPr>
            <a:endParaRPr lang="en-US" dirty="0"/>
          </a:p>
          <a:p>
            <a:pPr marL="0" indent="0">
              <a:buNone/>
            </a:pPr>
            <a:r>
              <a:rPr lang="en-US" dirty="0"/>
              <a:t>“in today’s healthcare systems, the burden of decision making is increasingly transferred to patients, who must therefore understand numerical information about their own health and effectively manage their care.”</a:t>
            </a:r>
          </a:p>
          <a:p>
            <a:pPr marL="0" indent="0">
              <a:buNone/>
            </a:pPr>
            <a:endParaRPr lang="en-US" dirty="0"/>
          </a:p>
          <a:p>
            <a:pPr marL="0" indent="0" algn="r">
              <a:buNone/>
            </a:pPr>
            <a:r>
              <a:rPr lang="en-US" sz="2400" i="1" dirty="0">
                <a:hlinkClick r:id="rId3"/>
              </a:rPr>
              <a:t>Numeracy Practices and Numeracy Skills among Adults</a:t>
            </a:r>
            <a:r>
              <a:rPr lang="en-US" sz="2400" i="1" dirty="0"/>
              <a:t>, </a:t>
            </a:r>
          </a:p>
          <a:p>
            <a:pPr marL="0" indent="0" algn="r">
              <a:buNone/>
            </a:pPr>
            <a:r>
              <a:rPr lang="en-US" sz="2400" i="1" dirty="0"/>
              <a:t>OECD Education Working Papers, No. 177</a:t>
            </a:r>
            <a:endParaRPr lang="en-US" sz="2400" dirty="0"/>
          </a:p>
        </p:txBody>
      </p:sp>
    </p:spTree>
    <p:extLst>
      <p:ext uri="{BB962C8B-B14F-4D97-AF65-F5344CB8AC3E}">
        <p14:creationId xmlns:p14="http://schemas.microsoft.com/office/powerpoint/2010/main" val="40738480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9550" y="232327"/>
            <a:ext cx="11744325" cy="963981"/>
          </a:xfrm>
          <a:solidFill>
            <a:schemeClr val="bg1">
              <a:lumMod val="85000"/>
            </a:schemeClr>
          </a:solidFill>
          <a:ln>
            <a:solidFill>
              <a:srgbClr val="4F81BD"/>
            </a:solidFill>
          </a:ln>
        </p:spPr>
        <p:txBody>
          <a:bodyPr>
            <a:noAutofit/>
          </a:bodyPr>
          <a:lstStyle/>
          <a:p>
            <a:pPr algn="ctr"/>
            <a:r>
              <a:rPr lang="en-US" sz="2800" dirty="0">
                <a:latin typeface="Calibri" panose="020F0502020204030204" pitchFamily="34" charset="0"/>
                <a:cs typeface="Calibri" panose="020F0502020204030204" pitchFamily="34" charset="0"/>
              </a:rPr>
              <a:t>To simplify the presentation of the findings, PIAAC proficiency levels and frequency of receiving health information were categorized as shown below.</a:t>
            </a:r>
            <a:endParaRPr lang="en-US" sz="2800" dirty="0">
              <a:solidFill>
                <a:srgbClr val="00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40</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Content Placeholder 2">
            <a:extLst>
              <a:ext uri="{FF2B5EF4-FFF2-40B4-BE49-F238E27FC236}">
                <a16:creationId xmlns:a16="http://schemas.microsoft.com/office/drawing/2014/main" id="{EB8F374C-05E5-4EFB-A90B-FD38C54994EF}"/>
              </a:ext>
            </a:extLst>
          </p:cNvPr>
          <p:cNvSpPr txBox="1">
            <a:spLocks/>
          </p:cNvSpPr>
          <p:nvPr/>
        </p:nvSpPr>
        <p:spPr>
          <a:xfrm>
            <a:off x="962024" y="1522299"/>
            <a:ext cx="4886325" cy="4493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600" dirty="0"/>
              <a:t>PIAAC Proficiency Level in Literacy</a:t>
            </a:r>
          </a:p>
        </p:txBody>
      </p:sp>
      <p:sp>
        <p:nvSpPr>
          <p:cNvPr id="52" name="Rectangle 51">
            <a:extLst>
              <a:ext uri="{FF2B5EF4-FFF2-40B4-BE49-F238E27FC236}">
                <a16:creationId xmlns:a16="http://schemas.microsoft.com/office/drawing/2014/main" id="{C4005A44-5CEF-4D04-B72D-E1DD1CA36C7E}"/>
              </a:ext>
            </a:extLst>
          </p:cNvPr>
          <p:cNvSpPr/>
          <p:nvPr/>
        </p:nvSpPr>
        <p:spPr>
          <a:xfrm>
            <a:off x="3971925" y="2340530"/>
            <a:ext cx="1485900" cy="895350"/>
          </a:xfrm>
          <a:prstGeom prst="rect">
            <a:avLst/>
          </a:prstGeom>
          <a:solidFill>
            <a:schemeClr val="tx2">
              <a:lumMod val="10000"/>
              <a:lumOff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Low Proficiency</a:t>
            </a:r>
          </a:p>
        </p:txBody>
      </p:sp>
      <p:sp>
        <p:nvSpPr>
          <p:cNvPr id="53" name="Rectangle 52">
            <a:extLst>
              <a:ext uri="{FF2B5EF4-FFF2-40B4-BE49-F238E27FC236}">
                <a16:creationId xmlns:a16="http://schemas.microsoft.com/office/drawing/2014/main" id="{C43113B5-4A50-4DAF-89F2-C01CEDE2CDF8}"/>
              </a:ext>
            </a:extLst>
          </p:cNvPr>
          <p:cNvSpPr/>
          <p:nvPr/>
        </p:nvSpPr>
        <p:spPr>
          <a:xfrm>
            <a:off x="3971925" y="3416855"/>
            <a:ext cx="1485900" cy="895350"/>
          </a:xfrm>
          <a:prstGeom prst="rect">
            <a:avLst/>
          </a:prstGeom>
          <a:solidFill>
            <a:schemeClr val="tx2">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Middle Proficiency</a:t>
            </a:r>
          </a:p>
        </p:txBody>
      </p:sp>
      <p:sp>
        <p:nvSpPr>
          <p:cNvPr id="54" name="Rectangle 53">
            <a:extLst>
              <a:ext uri="{FF2B5EF4-FFF2-40B4-BE49-F238E27FC236}">
                <a16:creationId xmlns:a16="http://schemas.microsoft.com/office/drawing/2014/main" id="{B63D14E9-5F23-4A3B-964C-7AE032552E19}"/>
              </a:ext>
            </a:extLst>
          </p:cNvPr>
          <p:cNvSpPr/>
          <p:nvPr/>
        </p:nvSpPr>
        <p:spPr>
          <a:xfrm>
            <a:off x="3971925" y="4502705"/>
            <a:ext cx="1485900" cy="895350"/>
          </a:xfrm>
          <a:prstGeom prst="rect">
            <a:avLst/>
          </a:prstGeom>
          <a:solidFill>
            <a:schemeClr val="tx2">
              <a:lumMod val="90000"/>
              <a:lumOff val="1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High Proficiency</a:t>
            </a:r>
          </a:p>
        </p:txBody>
      </p:sp>
      <p:sp>
        <p:nvSpPr>
          <p:cNvPr id="55" name="Rectangle 54">
            <a:extLst>
              <a:ext uri="{FF2B5EF4-FFF2-40B4-BE49-F238E27FC236}">
                <a16:creationId xmlns:a16="http://schemas.microsoft.com/office/drawing/2014/main" id="{7AB8BC4A-E845-4E6A-ABB9-CD7FFD0A4AAF}"/>
              </a:ext>
            </a:extLst>
          </p:cNvPr>
          <p:cNvSpPr/>
          <p:nvPr/>
        </p:nvSpPr>
        <p:spPr>
          <a:xfrm>
            <a:off x="1285875" y="2302430"/>
            <a:ext cx="1552575" cy="5486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4008" rIns="64008" rtlCol="0" anchor="ctr"/>
          <a:lstStyle/>
          <a:p>
            <a:pPr algn="ctr"/>
            <a:r>
              <a:rPr lang="en-US" sz="2000" dirty="0">
                <a:solidFill>
                  <a:schemeClr val="tx1"/>
                </a:solidFill>
              </a:rPr>
              <a:t>Below Level 1</a:t>
            </a:r>
          </a:p>
        </p:txBody>
      </p:sp>
      <p:sp>
        <p:nvSpPr>
          <p:cNvPr id="56" name="Rectangle 55">
            <a:extLst>
              <a:ext uri="{FF2B5EF4-FFF2-40B4-BE49-F238E27FC236}">
                <a16:creationId xmlns:a16="http://schemas.microsoft.com/office/drawing/2014/main" id="{4C20DE24-A141-41C1-83CB-E900E09E5198}"/>
              </a:ext>
            </a:extLst>
          </p:cNvPr>
          <p:cNvSpPr/>
          <p:nvPr/>
        </p:nvSpPr>
        <p:spPr>
          <a:xfrm>
            <a:off x="1285875" y="2851070"/>
            <a:ext cx="1552575" cy="5486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Level 1</a:t>
            </a:r>
          </a:p>
        </p:txBody>
      </p:sp>
      <p:sp>
        <p:nvSpPr>
          <p:cNvPr id="57" name="Rectangle 56">
            <a:extLst>
              <a:ext uri="{FF2B5EF4-FFF2-40B4-BE49-F238E27FC236}">
                <a16:creationId xmlns:a16="http://schemas.microsoft.com/office/drawing/2014/main" id="{80540AE2-EC6A-460C-B512-7C1E24AA8664}"/>
              </a:ext>
            </a:extLst>
          </p:cNvPr>
          <p:cNvSpPr/>
          <p:nvPr/>
        </p:nvSpPr>
        <p:spPr>
          <a:xfrm>
            <a:off x="1285875" y="3592590"/>
            <a:ext cx="1552575" cy="5486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Level 2</a:t>
            </a:r>
          </a:p>
        </p:txBody>
      </p:sp>
      <p:sp>
        <p:nvSpPr>
          <p:cNvPr id="58" name="Rectangle 57">
            <a:extLst>
              <a:ext uri="{FF2B5EF4-FFF2-40B4-BE49-F238E27FC236}">
                <a16:creationId xmlns:a16="http://schemas.microsoft.com/office/drawing/2014/main" id="{F4C06D2E-88C4-43BB-9EB9-A8E43538D578}"/>
              </a:ext>
            </a:extLst>
          </p:cNvPr>
          <p:cNvSpPr/>
          <p:nvPr/>
        </p:nvSpPr>
        <p:spPr>
          <a:xfrm>
            <a:off x="1285875" y="4342713"/>
            <a:ext cx="1552575" cy="5486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Level 3</a:t>
            </a:r>
          </a:p>
        </p:txBody>
      </p:sp>
      <p:sp>
        <p:nvSpPr>
          <p:cNvPr id="59" name="Rectangle 58">
            <a:extLst>
              <a:ext uri="{FF2B5EF4-FFF2-40B4-BE49-F238E27FC236}">
                <a16:creationId xmlns:a16="http://schemas.microsoft.com/office/drawing/2014/main" id="{11F9A0A8-914A-4407-AAA0-B95A9667AB9B}"/>
              </a:ext>
            </a:extLst>
          </p:cNvPr>
          <p:cNvSpPr/>
          <p:nvPr/>
        </p:nvSpPr>
        <p:spPr>
          <a:xfrm>
            <a:off x="1285875" y="4891353"/>
            <a:ext cx="1552575" cy="5486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Level 4</a:t>
            </a:r>
          </a:p>
        </p:txBody>
      </p:sp>
      <p:sp>
        <p:nvSpPr>
          <p:cNvPr id="60" name="Rectangle 59">
            <a:extLst>
              <a:ext uri="{FF2B5EF4-FFF2-40B4-BE49-F238E27FC236}">
                <a16:creationId xmlns:a16="http://schemas.microsoft.com/office/drawing/2014/main" id="{3AA28B3B-870D-4F7B-BDA7-BE0A90AB936A}"/>
              </a:ext>
            </a:extLst>
          </p:cNvPr>
          <p:cNvSpPr/>
          <p:nvPr/>
        </p:nvSpPr>
        <p:spPr>
          <a:xfrm>
            <a:off x="1285875" y="5439993"/>
            <a:ext cx="1552575" cy="5486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Level 5</a:t>
            </a:r>
          </a:p>
        </p:txBody>
      </p:sp>
      <p:cxnSp>
        <p:nvCxnSpPr>
          <p:cNvPr id="61" name="Elbow Connector 16">
            <a:extLst>
              <a:ext uri="{FF2B5EF4-FFF2-40B4-BE49-F238E27FC236}">
                <a16:creationId xmlns:a16="http://schemas.microsoft.com/office/drawing/2014/main" id="{90F62F18-54DD-41B8-8682-9203808DCEFA}"/>
              </a:ext>
            </a:extLst>
          </p:cNvPr>
          <p:cNvCxnSpPr>
            <a:cxnSpLocks/>
            <a:stCxn id="55" idx="3"/>
            <a:endCxn id="52" idx="1"/>
          </p:cNvCxnSpPr>
          <p:nvPr/>
        </p:nvCxnSpPr>
        <p:spPr>
          <a:xfrm>
            <a:off x="2838450" y="2576750"/>
            <a:ext cx="1133475" cy="211455"/>
          </a:xfrm>
          <a:prstGeom prst="bentConnector3">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Elbow Connector 17">
            <a:extLst>
              <a:ext uri="{FF2B5EF4-FFF2-40B4-BE49-F238E27FC236}">
                <a16:creationId xmlns:a16="http://schemas.microsoft.com/office/drawing/2014/main" id="{DABB804C-8CF6-4C67-97FF-3ABE31DFE858}"/>
              </a:ext>
            </a:extLst>
          </p:cNvPr>
          <p:cNvCxnSpPr>
            <a:cxnSpLocks/>
            <a:stCxn id="56" idx="3"/>
            <a:endCxn id="52" idx="1"/>
          </p:cNvCxnSpPr>
          <p:nvPr/>
        </p:nvCxnSpPr>
        <p:spPr>
          <a:xfrm flipV="1">
            <a:off x="2838450" y="2788205"/>
            <a:ext cx="1133475" cy="337185"/>
          </a:xfrm>
          <a:prstGeom prst="bentConnector3">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Elbow Connector 20">
            <a:extLst>
              <a:ext uri="{FF2B5EF4-FFF2-40B4-BE49-F238E27FC236}">
                <a16:creationId xmlns:a16="http://schemas.microsoft.com/office/drawing/2014/main" id="{36B7F913-B25C-4DBF-B2BC-436E7CF44B39}"/>
              </a:ext>
            </a:extLst>
          </p:cNvPr>
          <p:cNvCxnSpPr>
            <a:cxnSpLocks/>
          </p:cNvCxnSpPr>
          <p:nvPr/>
        </p:nvCxnSpPr>
        <p:spPr>
          <a:xfrm flipV="1">
            <a:off x="2838450" y="3864530"/>
            <a:ext cx="1133475" cy="2380"/>
          </a:xfrm>
          <a:prstGeom prst="bentConnector3">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Elbow Connector 29">
            <a:extLst>
              <a:ext uri="{FF2B5EF4-FFF2-40B4-BE49-F238E27FC236}">
                <a16:creationId xmlns:a16="http://schemas.microsoft.com/office/drawing/2014/main" id="{DFF06207-E42F-4EC8-9794-61C7C000FB85}"/>
              </a:ext>
            </a:extLst>
          </p:cNvPr>
          <p:cNvCxnSpPr>
            <a:cxnSpLocks/>
            <a:stCxn id="60" idx="3"/>
            <a:endCxn id="54" idx="1"/>
          </p:cNvCxnSpPr>
          <p:nvPr/>
        </p:nvCxnSpPr>
        <p:spPr>
          <a:xfrm flipV="1">
            <a:off x="2838450" y="4950380"/>
            <a:ext cx="1133475" cy="763933"/>
          </a:xfrm>
          <a:prstGeom prst="bentConnector3">
            <a:avLst>
              <a:gd name="adj1" fmla="val 50000"/>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Rectangle 64">
            <a:extLst>
              <a:ext uri="{FF2B5EF4-FFF2-40B4-BE49-F238E27FC236}">
                <a16:creationId xmlns:a16="http://schemas.microsoft.com/office/drawing/2014/main" id="{CAD57466-C608-4C6F-8180-C7C750DA20BA}"/>
              </a:ext>
            </a:extLst>
          </p:cNvPr>
          <p:cNvSpPr/>
          <p:nvPr/>
        </p:nvSpPr>
        <p:spPr>
          <a:xfrm>
            <a:off x="6486525" y="2694860"/>
            <a:ext cx="1485900" cy="5486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 lot”</a:t>
            </a:r>
          </a:p>
        </p:txBody>
      </p:sp>
      <p:sp>
        <p:nvSpPr>
          <p:cNvPr id="66" name="Rectangle 65">
            <a:extLst>
              <a:ext uri="{FF2B5EF4-FFF2-40B4-BE49-F238E27FC236}">
                <a16:creationId xmlns:a16="http://schemas.microsoft.com/office/drawing/2014/main" id="{EC6D6690-4C22-4E2F-BECA-5D9B256D3404}"/>
              </a:ext>
            </a:extLst>
          </p:cNvPr>
          <p:cNvSpPr/>
          <p:nvPr/>
        </p:nvSpPr>
        <p:spPr>
          <a:xfrm>
            <a:off x="6486525" y="3243500"/>
            <a:ext cx="1485900" cy="5486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“Some”</a:t>
            </a:r>
          </a:p>
        </p:txBody>
      </p:sp>
      <p:sp>
        <p:nvSpPr>
          <p:cNvPr id="67" name="Rectangle 66">
            <a:extLst>
              <a:ext uri="{FF2B5EF4-FFF2-40B4-BE49-F238E27FC236}">
                <a16:creationId xmlns:a16="http://schemas.microsoft.com/office/drawing/2014/main" id="{4AFCB3D6-760C-4055-B6A6-539A68F01774}"/>
              </a:ext>
            </a:extLst>
          </p:cNvPr>
          <p:cNvSpPr/>
          <p:nvPr/>
        </p:nvSpPr>
        <p:spPr>
          <a:xfrm>
            <a:off x="6486525" y="3994545"/>
            <a:ext cx="1485900" cy="5486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“Little”</a:t>
            </a:r>
          </a:p>
        </p:txBody>
      </p:sp>
      <p:sp>
        <p:nvSpPr>
          <p:cNvPr id="68" name="Rectangle 67">
            <a:extLst>
              <a:ext uri="{FF2B5EF4-FFF2-40B4-BE49-F238E27FC236}">
                <a16:creationId xmlns:a16="http://schemas.microsoft.com/office/drawing/2014/main" id="{294E9EAE-0BC2-41E4-BDC2-3FAEF87C1179}"/>
              </a:ext>
            </a:extLst>
          </p:cNvPr>
          <p:cNvSpPr/>
          <p:nvPr/>
        </p:nvSpPr>
        <p:spPr>
          <a:xfrm>
            <a:off x="6486525" y="4543185"/>
            <a:ext cx="1485900" cy="5486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“None”</a:t>
            </a:r>
          </a:p>
        </p:txBody>
      </p:sp>
      <p:cxnSp>
        <p:nvCxnSpPr>
          <p:cNvPr id="69" name="Elbow Connector 37">
            <a:extLst>
              <a:ext uri="{FF2B5EF4-FFF2-40B4-BE49-F238E27FC236}">
                <a16:creationId xmlns:a16="http://schemas.microsoft.com/office/drawing/2014/main" id="{15F51437-EF5F-4E40-829D-012F111272BB}"/>
              </a:ext>
            </a:extLst>
          </p:cNvPr>
          <p:cNvCxnSpPr>
            <a:stCxn id="66" idx="3"/>
            <a:endCxn id="71" idx="1"/>
          </p:cNvCxnSpPr>
          <p:nvPr/>
        </p:nvCxnSpPr>
        <p:spPr>
          <a:xfrm flipV="1">
            <a:off x="7972425" y="3244569"/>
            <a:ext cx="1133475" cy="273251"/>
          </a:xfrm>
          <a:prstGeom prst="bentConnector3">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Elbow Connector 38">
            <a:extLst>
              <a:ext uri="{FF2B5EF4-FFF2-40B4-BE49-F238E27FC236}">
                <a16:creationId xmlns:a16="http://schemas.microsoft.com/office/drawing/2014/main" id="{C635AF7E-7798-46A6-A68E-4B22E04986B5}"/>
              </a:ext>
            </a:extLst>
          </p:cNvPr>
          <p:cNvCxnSpPr>
            <a:stCxn id="67" idx="3"/>
            <a:endCxn id="72" idx="1"/>
          </p:cNvCxnSpPr>
          <p:nvPr/>
        </p:nvCxnSpPr>
        <p:spPr>
          <a:xfrm>
            <a:off x="7972425" y="4268865"/>
            <a:ext cx="1133475" cy="273163"/>
          </a:xfrm>
          <a:prstGeom prst="bentConnector3">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668E0095-C701-4683-B8AB-F9D2EF402ACC}"/>
              </a:ext>
            </a:extLst>
          </p:cNvPr>
          <p:cNvSpPr/>
          <p:nvPr/>
        </p:nvSpPr>
        <p:spPr>
          <a:xfrm>
            <a:off x="9105900" y="2695929"/>
            <a:ext cx="1485900" cy="109728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“Most”</a:t>
            </a:r>
          </a:p>
        </p:txBody>
      </p:sp>
      <p:sp>
        <p:nvSpPr>
          <p:cNvPr id="72" name="Rectangle 71">
            <a:extLst>
              <a:ext uri="{FF2B5EF4-FFF2-40B4-BE49-F238E27FC236}">
                <a16:creationId xmlns:a16="http://schemas.microsoft.com/office/drawing/2014/main" id="{7F480BC7-44AF-4C9C-9A85-404566A7243F}"/>
              </a:ext>
            </a:extLst>
          </p:cNvPr>
          <p:cNvSpPr/>
          <p:nvPr/>
        </p:nvSpPr>
        <p:spPr>
          <a:xfrm>
            <a:off x="9105900" y="3993388"/>
            <a:ext cx="1485900" cy="1097280"/>
          </a:xfrm>
          <a:prstGeom prst="rect">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t>“Least”</a:t>
            </a:r>
            <a:endParaRPr lang="en-US" sz="2000" dirty="0"/>
          </a:p>
        </p:txBody>
      </p:sp>
      <p:sp>
        <p:nvSpPr>
          <p:cNvPr id="73" name="Content Placeholder 2">
            <a:extLst>
              <a:ext uri="{FF2B5EF4-FFF2-40B4-BE49-F238E27FC236}">
                <a16:creationId xmlns:a16="http://schemas.microsoft.com/office/drawing/2014/main" id="{BC06C49A-A2E4-438E-A3B1-797AFC763192}"/>
              </a:ext>
            </a:extLst>
          </p:cNvPr>
          <p:cNvSpPr txBox="1">
            <a:spLocks/>
          </p:cNvSpPr>
          <p:nvPr/>
        </p:nvSpPr>
        <p:spPr bwMode="gray">
          <a:xfrm>
            <a:off x="6096000" y="1442746"/>
            <a:ext cx="4886325" cy="804291"/>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lvl1pPr marL="233363" indent="-233363" algn="l" rtl="0" eaLnBrk="0" fontAlgn="base" hangingPunct="0">
              <a:spcBef>
                <a:spcPts val="600"/>
              </a:spcBef>
              <a:spcAft>
                <a:spcPts val="0"/>
              </a:spcAft>
              <a:buClr>
                <a:schemeClr val="bg2">
                  <a:lumMod val="75000"/>
                </a:schemeClr>
              </a:buClr>
              <a:buFont typeface="Arial" panose="020B0604020202020204" pitchFamily="34" charset="0"/>
              <a:buChar char="•"/>
              <a:defRPr sz="2400" kern="1200">
                <a:solidFill>
                  <a:schemeClr val="tx2"/>
                </a:solidFill>
                <a:latin typeface="+mn-lt"/>
                <a:ea typeface="Arial" pitchFamily="34" charset="0"/>
                <a:cs typeface="Franklin Gothic Book" pitchFamily="34" charset="0"/>
              </a:defRPr>
            </a:lvl1pPr>
            <a:lvl2pPr marL="457200" indent="-228600" algn="l" rtl="0" eaLnBrk="0" fontAlgn="base" hangingPunct="0">
              <a:spcBef>
                <a:spcPts val="600"/>
              </a:spcBef>
              <a:spcAft>
                <a:spcPts val="0"/>
              </a:spcAft>
              <a:buClr>
                <a:schemeClr val="bg2">
                  <a:lumMod val="75000"/>
                </a:schemeClr>
              </a:buClr>
              <a:buFont typeface="Arial" pitchFamily="34" charset="0"/>
              <a:buChar char="–"/>
              <a:defRPr sz="1800" kern="1200">
                <a:solidFill>
                  <a:schemeClr val="tx2"/>
                </a:solidFill>
                <a:latin typeface="+mn-lt"/>
                <a:ea typeface="Arial" pitchFamily="34" charset="0"/>
                <a:cs typeface="Franklin Gothic Book" pitchFamily="34" charset="0"/>
              </a:defRPr>
            </a:lvl2pPr>
            <a:lvl3pPr marL="687388" indent="-228600" algn="l" defTabSz="914400" rtl="0" eaLnBrk="0" fontAlgn="base" hangingPunct="0">
              <a:spcBef>
                <a:spcPts val="600"/>
              </a:spcBef>
              <a:spcAft>
                <a:spcPts val="0"/>
              </a:spcAft>
              <a:buClr>
                <a:schemeClr val="bg2">
                  <a:lumMod val="75000"/>
                </a:schemeClr>
              </a:buClr>
              <a:buFont typeface="Arial" panose="020B0604020202020204" pitchFamily="34" charset="0"/>
              <a:buChar char="»"/>
              <a:defRPr sz="1400" kern="1200" baseline="0">
                <a:solidFill>
                  <a:schemeClr val="tx2"/>
                </a:solidFill>
                <a:latin typeface="+mn-lt"/>
                <a:ea typeface="Arial" pitchFamily="34" charset="0"/>
                <a:cs typeface="Franklin Gothic Book" pitchFamily="34" charset="0"/>
              </a:defRPr>
            </a:lvl3pPr>
            <a:lvl4pPr marL="915988" indent="-228600" algn="l" rtl="0" eaLnBrk="0" fontAlgn="base" hangingPunct="0">
              <a:spcBef>
                <a:spcPts val="600"/>
              </a:spcBef>
              <a:spcAft>
                <a:spcPts val="0"/>
              </a:spcAft>
              <a:buClr>
                <a:schemeClr val="bg2">
                  <a:lumMod val="75000"/>
                </a:schemeClr>
              </a:buClr>
              <a:buSzPct val="100000"/>
              <a:buFont typeface="Arial" panose="020B0604020202020204" pitchFamily="34" charset="0"/>
              <a:buChar char="•"/>
              <a:defRPr sz="1400" kern="1200" baseline="0">
                <a:solidFill>
                  <a:schemeClr val="tx2"/>
                </a:solidFill>
                <a:latin typeface="+mn-lt"/>
                <a:ea typeface="Arial" pitchFamily="34" charset="0"/>
                <a:cs typeface="Arial" pitchFamily="34" charset="0"/>
              </a:defRPr>
            </a:lvl4pPr>
            <a:lvl5pPr marL="1143000" indent="-228600" algn="l" rtl="0" eaLnBrk="0" fontAlgn="base" hangingPunct="0">
              <a:spcBef>
                <a:spcPts val="600"/>
              </a:spcBef>
              <a:spcAft>
                <a:spcPts val="0"/>
              </a:spcAft>
              <a:buClr>
                <a:schemeClr val="bg2">
                  <a:lumMod val="75000"/>
                </a:schemeClr>
              </a:buClr>
              <a:buFont typeface="Arial" pitchFamily="34" charset="0"/>
              <a:buChar char="•"/>
              <a:defRPr sz="1400" kern="1200" baseline="0">
                <a:solidFill>
                  <a:schemeClr val="tx2">
                    <a:lumMod val="75000"/>
                  </a:schemeClr>
                </a:solidFill>
                <a:latin typeface="+mn-lt"/>
                <a:ea typeface="Arial" pitchFamily="34" charset="0"/>
                <a:cs typeface="Arial" pitchFamily="34" charset="0"/>
              </a:defRPr>
            </a:lvl5pPr>
            <a:lvl6pPr marL="1377950" indent="-228600" algn="l" defTabSz="914400" rtl="0" eaLnBrk="1" latinLnBrk="0" hangingPunct="1">
              <a:spcBef>
                <a:spcPts val="600"/>
              </a:spcBef>
              <a:spcAft>
                <a:spcPts val="0"/>
              </a:spcAft>
              <a:buClr>
                <a:schemeClr val="bg2">
                  <a:lumMod val="75000"/>
                </a:schemeClr>
              </a:buClr>
              <a:buFont typeface="Arial" pitchFamily="34" charset="0"/>
              <a:buChar char="•"/>
              <a:defRPr sz="1400" kern="1200" baseline="0">
                <a:solidFill>
                  <a:schemeClr val="tx2">
                    <a:lumMod val="75000"/>
                  </a:schemeClr>
                </a:solidFill>
                <a:latin typeface="+mn-lt"/>
                <a:ea typeface="+mn-ea"/>
                <a:cs typeface="+mn-cs"/>
              </a:defRPr>
            </a:lvl6pPr>
            <a:lvl7pPr marL="1597025" indent="-228600" algn="l" defTabSz="914400" rtl="0" eaLnBrk="1" latinLnBrk="0" hangingPunct="1">
              <a:spcBef>
                <a:spcPts val="600"/>
              </a:spcBef>
              <a:spcAft>
                <a:spcPts val="0"/>
              </a:spcAft>
              <a:buClr>
                <a:schemeClr val="bg2">
                  <a:lumMod val="75000"/>
                </a:schemeClr>
              </a:buClr>
              <a:buFont typeface="Arial" pitchFamily="34" charset="0"/>
              <a:buChar char="•"/>
              <a:defRPr sz="1400" kern="1200" baseline="0">
                <a:solidFill>
                  <a:schemeClr val="tx2">
                    <a:lumMod val="75000"/>
                  </a:schemeClr>
                </a:solidFill>
                <a:latin typeface="+mn-lt"/>
                <a:ea typeface="+mn-ea"/>
                <a:cs typeface="+mn-cs"/>
              </a:defRPr>
            </a:lvl7pPr>
            <a:lvl8pPr marL="1830388" indent="-228600" algn="l" defTabSz="914400" rtl="0" eaLnBrk="1" latinLnBrk="0" hangingPunct="1">
              <a:spcBef>
                <a:spcPts val="600"/>
              </a:spcBef>
              <a:spcAft>
                <a:spcPts val="0"/>
              </a:spcAft>
              <a:buClr>
                <a:schemeClr val="bg2">
                  <a:lumMod val="75000"/>
                </a:schemeClr>
              </a:buClr>
              <a:buFont typeface="Arial" pitchFamily="34" charset="0"/>
              <a:buChar char="•"/>
              <a:defRPr sz="1400" kern="1200" baseline="0">
                <a:solidFill>
                  <a:schemeClr val="tx2">
                    <a:lumMod val="75000"/>
                  </a:schemeClr>
                </a:solidFill>
                <a:latin typeface="+mn-lt"/>
                <a:ea typeface="+mn-ea"/>
                <a:cs typeface="+mn-cs"/>
              </a:defRPr>
            </a:lvl8pPr>
            <a:lvl9pPr marL="2057400" indent="-228600" algn="l" defTabSz="914400" rtl="0" eaLnBrk="1" latinLnBrk="0" hangingPunct="1">
              <a:spcBef>
                <a:spcPts val="600"/>
              </a:spcBef>
              <a:spcAft>
                <a:spcPts val="0"/>
              </a:spcAft>
              <a:buClr>
                <a:schemeClr val="bg2">
                  <a:lumMod val="75000"/>
                </a:schemeClr>
              </a:buClr>
              <a:buFont typeface="Arial" pitchFamily="34" charset="0"/>
              <a:buChar char="•"/>
              <a:defRPr sz="1400" kern="1200" baseline="0">
                <a:solidFill>
                  <a:schemeClr val="tx2">
                    <a:lumMod val="75000"/>
                  </a:schemeClr>
                </a:solidFill>
                <a:latin typeface="+mn-lt"/>
                <a:ea typeface="+mn-ea"/>
                <a:cs typeface="+mn-cs"/>
              </a:defRPr>
            </a:lvl9pPr>
          </a:lstStyle>
          <a:p>
            <a:pPr marL="0" indent="0" algn="ctr">
              <a:buFont typeface="Arial" panose="020B0604020202020204" pitchFamily="34" charset="0"/>
              <a:buNone/>
            </a:pPr>
            <a:r>
              <a:rPr lang="en-US" sz="2600" dirty="0"/>
              <a:t>Frequency of receiving health information from different sources</a:t>
            </a:r>
          </a:p>
        </p:txBody>
      </p:sp>
    </p:spTree>
    <p:extLst>
      <p:ext uri="{BB962C8B-B14F-4D97-AF65-F5344CB8AC3E}">
        <p14:creationId xmlns:p14="http://schemas.microsoft.com/office/powerpoint/2010/main" val="40039544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9550" y="185520"/>
            <a:ext cx="11830050" cy="902462"/>
          </a:xfrm>
          <a:solidFill>
            <a:schemeClr val="bg1">
              <a:lumMod val="85000"/>
            </a:schemeClr>
          </a:solidFill>
          <a:ln>
            <a:solidFill>
              <a:srgbClr val="4F81BD"/>
            </a:solidFill>
          </a:ln>
        </p:spPr>
        <p:txBody>
          <a:bodyPr>
            <a:noAutofit/>
          </a:bodyPr>
          <a:lstStyle/>
          <a:p>
            <a:pPr algn="ctr"/>
            <a:r>
              <a:rPr lang="en-US" sz="2800" dirty="0">
                <a:latin typeface="Calibri" panose="020F0502020204030204" pitchFamily="34" charset="0"/>
                <a:cs typeface="Calibri" panose="020F0502020204030204" pitchFamily="34" charset="0"/>
              </a:rPr>
              <a:t>Ranking of commonly used sources of health information for adults age 55-74, by source of information: </a:t>
            </a:r>
            <a:r>
              <a:rPr lang="en-US" sz="2800" b="1" dirty="0">
                <a:latin typeface="Calibri" panose="020F0502020204030204" pitchFamily="34" charset="0"/>
                <a:cs typeface="Calibri" panose="020F0502020204030204" pitchFamily="34" charset="0"/>
              </a:rPr>
              <a:t>low</a:t>
            </a:r>
            <a:r>
              <a:rPr lang="en-US" sz="2800" dirty="0">
                <a:latin typeface="Calibri" panose="020F0502020204030204" pitchFamily="34" charset="0"/>
                <a:cs typeface="Calibri" panose="020F0502020204030204" pitchFamily="34" charset="0"/>
              </a:rPr>
              <a:t> proficiency (level 1 or below)</a:t>
            </a:r>
          </a:p>
        </p:txBody>
      </p:sp>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41</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30F6BB6A-13BF-45F5-8CC9-CA27C5B46F30}"/>
              </a:ext>
            </a:extLst>
          </p:cNvPr>
          <p:cNvSpPr/>
          <p:nvPr/>
        </p:nvSpPr>
        <p:spPr>
          <a:xfrm>
            <a:off x="1223448" y="5371280"/>
            <a:ext cx="3191902" cy="685800"/>
          </a:xfrm>
          <a:prstGeom prst="rect">
            <a:avLst/>
          </a:prstGeom>
          <a:solidFill>
            <a:schemeClr val="bg1"/>
          </a:solidFill>
          <a:ln w="28575">
            <a:solidFill>
              <a:schemeClr val="accent5"/>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The internet is among the least common sources of information for older adults with low proficiency in literacy.</a:t>
            </a:r>
          </a:p>
        </p:txBody>
      </p:sp>
      <p:sp>
        <p:nvSpPr>
          <p:cNvPr id="9" name="Rectangle 8">
            <a:extLst>
              <a:ext uri="{FF2B5EF4-FFF2-40B4-BE49-F238E27FC236}">
                <a16:creationId xmlns:a16="http://schemas.microsoft.com/office/drawing/2014/main" id="{C2333C32-6A08-43EF-8EBF-4FFBD1CAE9A5}"/>
              </a:ext>
            </a:extLst>
          </p:cNvPr>
          <p:cNvSpPr/>
          <p:nvPr/>
        </p:nvSpPr>
        <p:spPr>
          <a:xfrm>
            <a:off x="7641386" y="5371279"/>
            <a:ext cx="3191901" cy="685800"/>
          </a:xfrm>
          <a:prstGeom prst="rect">
            <a:avLst/>
          </a:prstGeom>
          <a:solidFill>
            <a:schemeClr val="bg1"/>
          </a:solidFill>
          <a:ln w="28575">
            <a:solidFill>
              <a:schemeClr val="accent3">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Television and health professionals are the most common sources of health information for older adults with low proficiency in literacy.</a:t>
            </a:r>
          </a:p>
        </p:txBody>
      </p:sp>
      <p:grpSp>
        <p:nvGrpSpPr>
          <p:cNvPr id="8" name="Group 7">
            <a:extLst>
              <a:ext uri="{FF2B5EF4-FFF2-40B4-BE49-F238E27FC236}">
                <a16:creationId xmlns:a16="http://schemas.microsoft.com/office/drawing/2014/main" id="{6A6B686E-667C-4B8B-BD17-AE61F5AA7208}"/>
              </a:ext>
            </a:extLst>
          </p:cNvPr>
          <p:cNvGrpSpPr/>
          <p:nvPr/>
        </p:nvGrpSpPr>
        <p:grpSpPr>
          <a:xfrm>
            <a:off x="1837944" y="798805"/>
            <a:ext cx="9820656" cy="4504715"/>
            <a:chOff x="1899051" y="1647790"/>
            <a:chExt cx="8317696" cy="3895724"/>
          </a:xfrm>
        </p:grpSpPr>
        <p:graphicFrame>
          <p:nvGraphicFramePr>
            <p:cNvPr id="5" name="Chart 4">
              <a:extLst>
                <a:ext uri="{FF2B5EF4-FFF2-40B4-BE49-F238E27FC236}">
                  <a16:creationId xmlns:a16="http://schemas.microsoft.com/office/drawing/2014/main" id="{1A66B850-3926-4091-BD2E-F473CCD81BC3}"/>
                </a:ext>
              </a:extLst>
            </p:cNvPr>
            <p:cNvGraphicFramePr>
              <a:graphicFrameLocks/>
            </p:cNvGraphicFramePr>
            <p:nvPr>
              <p:extLst>
                <p:ext uri="{D42A27DB-BD31-4B8C-83A1-F6EECF244321}">
                  <p14:modId xmlns:p14="http://schemas.microsoft.com/office/powerpoint/2010/main" val="1540868458"/>
                </p:ext>
              </p:extLst>
            </p:nvPr>
          </p:nvGraphicFramePr>
          <p:xfrm>
            <a:off x="1899051" y="1647790"/>
            <a:ext cx="8317696" cy="3895724"/>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9">
              <a:extLst>
                <a:ext uri="{FF2B5EF4-FFF2-40B4-BE49-F238E27FC236}">
                  <a16:creationId xmlns:a16="http://schemas.microsoft.com/office/drawing/2014/main" id="{4FB50820-1E9A-4BA3-A11A-569D0B2D3762}"/>
                </a:ext>
              </a:extLst>
            </p:cNvPr>
            <p:cNvSpPr/>
            <p:nvPr/>
          </p:nvSpPr>
          <p:spPr>
            <a:xfrm>
              <a:off x="7180865" y="2143150"/>
              <a:ext cx="1640241" cy="3360826"/>
            </a:xfrm>
            <a:prstGeom prst="rect">
              <a:avLst/>
            </a:prstGeom>
            <a:no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TextBox 11">
            <a:extLst>
              <a:ext uri="{FF2B5EF4-FFF2-40B4-BE49-F238E27FC236}">
                <a16:creationId xmlns:a16="http://schemas.microsoft.com/office/drawing/2014/main" id="{55C51C3F-1066-45BD-8485-D3C35D5A89C4}"/>
              </a:ext>
            </a:extLst>
          </p:cNvPr>
          <p:cNvSpPr txBox="1"/>
          <p:nvPr/>
        </p:nvSpPr>
        <p:spPr>
          <a:xfrm>
            <a:off x="1734068" y="1070849"/>
            <a:ext cx="8723863" cy="461665"/>
          </a:xfrm>
          <a:prstGeom prst="rect">
            <a:avLst/>
          </a:prstGeom>
          <a:noFill/>
        </p:spPr>
        <p:txBody>
          <a:bodyPr wrap="none" rtlCol="0">
            <a:spAutoFit/>
          </a:bodyPr>
          <a:lstStyle/>
          <a:p>
            <a:pPr algn="ctr"/>
            <a:r>
              <a:rPr lang="en-US" i="1" dirty="0"/>
              <a:t>How much information about health issues do you get from </a:t>
            </a:r>
            <a:r>
              <a:rPr lang="en-US" b="1" i="1" dirty="0"/>
              <a:t>…</a:t>
            </a:r>
            <a:endParaRPr lang="en-US" i="1" dirty="0"/>
          </a:p>
        </p:txBody>
      </p:sp>
      <p:sp>
        <p:nvSpPr>
          <p:cNvPr id="14" name="TextBox 13">
            <a:extLst>
              <a:ext uri="{FF2B5EF4-FFF2-40B4-BE49-F238E27FC236}">
                <a16:creationId xmlns:a16="http://schemas.microsoft.com/office/drawing/2014/main" id="{C0981665-401B-4363-A7B0-834EEA190360}"/>
              </a:ext>
            </a:extLst>
          </p:cNvPr>
          <p:cNvSpPr txBox="1"/>
          <p:nvPr/>
        </p:nvSpPr>
        <p:spPr>
          <a:xfrm>
            <a:off x="2226135" y="6210815"/>
            <a:ext cx="7606378" cy="461665"/>
          </a:xfrm>
          <a:prstGeom prst="rect">
            <a:avLst/>
          </a:prstGeom>
          <a:noFill/>
        </p:spPr>
        <p:txBody>
          <a:bodyPr wrap="none" rtlCol="0">
            <a:spAutoFit/>
          </a:bodyPr>
          <a:lstStyle/>
          <a:p>
            <a:r>
              <a:rPr lang="en-US" sz="1200" dirty="0"/>
              <a:t>Ranking is based on statistical significance testing at p&lt;0.05.</a:t>
            </a:r>
          </a:p>
          <a:p>
            <a:r>
              <a:rPr lang="en-US" sz="1200" dirty="0"/>
              <a:t>Radio and Newspapers estimates are not statistically different from Magazines, but are different from Books/Brochures</a:t>
            </a:r>
          </a:p>
        </p:txBody>
      </p:sp>
      <p:sp>
        <p:nvSpPr>
          <p:cNvPr id="15" name="Rectangle 14">
            <a:extLst>
              <a:ext uri="{FF2B5EF4-FFF2-40B4-BE49-F238E27FC236}">
                <a16:creationId xmlns:a16="http://schemas.microsoft.com/office/drawing/2014/main" id="{FB11FA50-E84E-4A02-9834-E48A213FB8AC}"/>
              </a:ext>
            </a:extLst>
          </p:cNvPr>
          <p:cNvSpPr/>
          <p:nvPr/>
        </p:nvSpPr>
        <p:spPr>
          <a:xfrm>
            <a:off x="2295144" y="1371600"/>
            <a:ext cx="932688" cy="3886200"/>
          </a:xfrm>
          <a:prstGeom prst="rect">
            <a:avLst/>
          </a:prstGeom>
          <a:no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313615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42</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4">
            <a:extLst>
              <a:ext uri="{FF2B5EF4-FFF2-40B4-BE49-F238E27FC236}">
                <a16:creationId xmlns:a16="http://schemas.microsoft.com/office/drawing/2014/main" id="{D9D2FCC4-E739-4ADE-A8A3-DFF63E1540D2}"/>
              </a:ext>
            </a:extLst>
          </p:cNvPr>
          <p:cNvGraphicFramePr>
            <a:graphicFrameLocks/>
          </p:cNvGraphicFramePr>
          <p:nvPr>
            <p:extLst>
              <p:ext uri="{D42A27DB-BD31-4B8C-83A1-F6EECF244321}">
                <p14:modId xmlns:p14="http://schemas.microsoft.com/office/powerpoint/2010/main" val="2697205706"/>
              </p:ext>
            </p:extLst>
          </p:nvPr>
        </p:nvGraphicFramePr>
        <p:xfrm>
          <a:off x="1841612" y="732200"/>
          <a:ext cx="9816987" cy="4572000"/>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a:extLst>
              <a:ext uri="{FF2B5EF4-FFF2-40B4-BE49-F238E27FC236}">
                <a16:creationId xmlns:a16="http://schemas.microsoft.com/office/drawing/2014/main" id="{778FBE7F-B54A-406D-BE1B-AAF2258D4954}"/>
              </a:ext>
            </a:extLst>
          </p:cNvPr>
          <p:cNvSpPr/>
          <p:nvPr/>
        </p:nvSpPr>
        <p:spPr>
          <a:xfrm>
            <a:off x="9070848" y="1426547"/>
            <a:ext cx="932688" cy="3829886"/>
          </a:xfrm>
          <a:prstGeom prst="rect">
            <a:avLst/>
          </a:prstGeom>
          <a:no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162FF2F5-DB0B-411B-85C1-B33AE2D004B1}"/>
              </a:ext>
            </a:extLst>
          </p:cNvPr>
          <p:cNvSpPr/>
          <p:nvPr/>
        </p:nvSpPr>
        <p:spPr>
          <a:xfrm>
            <a:off x="5193792" y="1426547"/>
            <a:ext cx="932688" cy="3829887"/>
          </a:xfrm>
          <a:prstGeom prst="rect">
            <a:avLst/>
          </a:prstGeom>
          <a:no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9A91682E-0CAF-4BAD-B908-D61ACF17BF07}"/>
              </a:ext>
            </a:extLst>
          </p:cNvPr>
          <p:cNvSpPr/>
          <p:nvPr/>
        </p:nvSpPr>
        <p:spPr>
          <a:xfrm>
            <a:off x="8083296" y="1426546"/>
            <a:ext cx="932688" cy="3829887"/>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Arrow 7">
            <a:extLst>
              <a:ext uri="{FF2B5EF4-FFF2-40B4-BE49-F238E27FC236}">
                <a16:creationId xmlns:a16="http://schemas.microsoft.com/office/drawing/2014/main" id="{5EB63F92-318F-4D8F-A05D-6FBBA9EE6D24}"/>
              </a:ext>
            </a:extLst>
          </p:cNvPr>
          <p:cNvSpPr/>
          <p:nvPr/>
        </p:nvSpPr>
        <p:spPr>
          <a:xfrm>
            <a:off x="3195282" y="2532398"/>
            <a:ext cx="1943646" cy="407020"/>
          </a:xfrm>
          <a:prstGeom prst="rightArrow">
            <a:avLst/>
          </a:prstGeom>
          <a:solidFill>
            <a:schemeClr val="accent5"/>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0131448-40A6-4F17-97BF-D8358306B68E}"/>
              </a:ext>
            </a:extLst>
          </p:cNvPr>
          <p:cNvSpPr/>
          <p:nvPr/>
        </p:nvSpPr>
        <p:spPr>
          <a:xfrm>
            <a:off x="1533526" y="5422392"/>
            <a:ext cx="2965322" cy="995255"/>
          </a:xfrm>
          <a:prstGeom prst="rect">
            <a:avLst/>
          </a:prstGeom>
          <a:solidFill>
            <a:schemeClr val="bg1"/>
          </a:solidFill>
          <a:ln w="28575">
            <a:solidFill>
              <a:schemeClr val="accent5"/>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The internet, which was among the least common sources of information for older adults with low proficiency in literacy,  rises to the middle rank of common sources among older adults with middle proficiency.</a:t>
            </a:r>
          </a:p>
        </p:txBody>
      </p:sp>
      <p:sp>
        <p:nvSpPr>
          <p:cNvPr id="11" name="Rectangle 10">
            <a:extLst>
              <a:ext uri="{FF2B5EF4-FFF2-40B4-BE49-F238E27FC236}">
                <a16:creationId xmlns:a16="http://schemas.microsoft.com/office/drawing/2014/main" id="{F47EDE0D-D43E-4FC6-9E36-82BDC021E83C}"/>
              </a:ext>
            </a:extLst>
          </p:cNvPr>
          <p:cNvSpPr/>
          <p:nvPr/>
        </p:nvSpPr>
        <p:spPr>
          <a:xfrm>
            <a:off x="4636007" y="5422392"/>
            <a:ext cx="3063240" cy="685800"/>
          </a:xfrm>
          <a:prstGeom prst="rect">
            <a:avLst/>
          </a:prstGeom>
          <a:solidFill>
            <a:schemeClr val="bg1"/>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Television becomes the second most common source of health information for older adults with middle proficiency.</a:t>
            </a:r>
          </a:p>
        </p:txBody>
      </p:sp>
      <p:sp>
        <p:nvSpPr>
          <p:cNvPr id="12" name="Rectangle 11">
            <a:extLst>
              <a:ext uri="{FF2B5EF4-FFF2-40B4-BE49-F238E27FC236}">
                <a16:creationId xmlns:a16="http://schemas.microsoft.com/office/drawing/2014/main" id="{65F89344-4815-4991-81B3-CF744EB5F67B}"/>
              </a:ext>
            </a:extLst>
          </p:cNvPr>
          <p:cNvSpPr/>
          <p:nvPr/>
        </p:nvSpPr>
        <p:spPr>
          <a:xfrm>
            <a:off x="7836407" y="5422392"/>
            <a:ext cx="3063240" cy="685800"/>
          </a:xfrm>
          <a:prstGeom prst="rect">
            <a:avLst/>
          </a:prstGeom>
          <a:solidFill>
            <a:schemeClr val="bg1"/>
          </a:solidFill>
          <a:ln w="28575">
            <a:solidFill>
              <a:schemeClr val="accent3">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Health professionals are the most common source of health information for older adults with middle proficiency.</a:t>
            </a:r>
          </a:p>
        </p:txBody>
      </p:sp>
      <p:sp>
        <p:nvSpPr>
          <p:cNvPr id="13" name="TextBox 12">
            <a:extLst>
              <a:ext uri="{FF2B5EF4-FFF2-40B4-BE49-F238E27FC236}">
                <a16:creationId xmlns:a16="http://schemas.microsoft.com/office/drawing/2014/main" id="{55C51C3F-1066-45BD-8485-D3C35D5A89C4}"/>
              </a:ext>
            </a:extLst>
          </p:cNvPr>
          <p:cNvSpPr txBox="1"/>
          <p:nvPr/>
        </p:nvSpPr>
        <p:spPr>
          <a:xfrm>
            <a:off x="1638529" y="1091897"/>
            <a:ext cx="8723863" cy="461665"/>
          </a:xfrm>
          <a:prstGeom prst="rect">
            <a:avLst/>
          </a:prstGeom>
          <a:noFill/>
        </p:spPr>
        <p:txBody>
          <a:bodyPr wrap="none" rtlCol="0">
            <a:spAutoFit/>
          </a:bodyPr>
          <a:lstStyle/>
          <a:p>
            <a:pPr algn="ctr"/>
            <a:r>
              <a:rPr lang="en-US" i="1" dirty="0"/>
              <a:t>How much information about health issues do you get from </a:t>
            </a:r>
            <a:r>
              <a:rPr lang="en-US" b="1" i="1" dirty="0"/>
              <a:t>…</a:t>
            </a:r>
            <a:endParaRPr lang="en-US" i="1" dirty="0"/>
          </a:p>
        </p:txBody>
      </p:sp>
      <p:sp>
        <p:nvSpPr>
          <p:cNvPr id="15" name="Title 2">
            <a:extLst>
              <a:ext uri="{FF2B5EF4-FFF2-40B4-BE49-F238E27FC236}">
                <a16:creationId xmlns:a16="http://schemas.microsoft.com/office/drawing/2014/main" id="{5E7DBC31-D66B-4BF5-9740-09737593ADB8}"/>
              </a:ext>
            </a:extLst>
          </p:cNvPr>
          <p:cNvSpPr txBox="1">
            <a:spLocks/>
          </p:cNvSpPr>
          <p:nvPr/>
        </p:nvSpPr>
        <p:spPr>
          <a:xfrm>
            <a:off x="209550" y="185520"/>
            <a:ext cx="11830050" cy="902462"/>
          </a:xfrm>
          <a:prstGeom prst="rect">
            <a:avLst/>
          </a:prstGeom>
          <a:solidFill>
            <a:schemeClr val="bg1">
              <a:lumMod val="85000"/>
            </a:schemeClr>
          </a:solidFill>
          <a:ln>
            <a:solidFill>
              <a:srgbClr val="4F81BD"/>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latin typeface="Calibri" panose="020F0502020204030204" pitchFamily="34" charset="0"/>
                <a:cs typeface="Calibri" panose="020F0502020204030204" pitchFamily="34" charset="0"/>
              </a:rPr>
              <a:t>Ranking of commonly used sources of health information for adults age 55-74, by source of information: </a:t>
            </a:r>
            <a:r>
              <a:rPr lang="en-US" sz="2800" b="1" dirty="0">
                <a:latin typeface="Calibri" panose="020F0502020204030204" pitchFamily="34" charset="0"/>
                <a:cs typeface="Calibri" panose="020F0502020204030204" pitchFamily="34" charset="0"/>
              </a:rPr>
              <a:t>middle</a:t>
            </a:r>
            <a:r>
              <a:rPr lang="en-US" sz="2800" dirty="0">
                <a:latin typeface="Calibri" panose="020F0502020204030204" pitchFamily="34" charset="0"/>
                <a:cs typeface="Calibri" panose="020F0502020204030204" pitchFamily="34" charset="0"/>
              </a:rPr>
              <a:t> proficiency (level 2)</a:t>
            </a:r>
          </a:p>
        </p:txBody>
      </p:sp>
      <p:sp>
        <p:nvSpPr>
          <p:cNvPr id="18" name="TextBox 17">
            <a:extLst>
              <a:ext uri="{FF2B5EF4-FFF2-40B4-BE49-F238E27FC236}">
                <a16:creationId xmlns:a16="http://schemas.microsoft.com/office/drawing/2014/main" id="{690897D4-6193-4801-B909-1812344E4032}"/>
              </a:ext>
            </a:extLst>
          </p:cNvPr>
          <p:cNvSpPr txBox="1"/>
          <p:nvPr/>
        </p:nvSpPr>
        <p:spPr>
          <a:xfrm>
            <a:off x="2244437" y="6461709"/>
            <a:ext cx="3923190" cy="276999"/>
          </a:xfrm>
          <a:prstGeom prst="rect">
            <a:avLst/>
          </a:prstGeom>
          <a:noFill/>
        </p:spPr>
        <p:txBody>
          <a:bodyPr wrap="none" rtlCol="0">
            <a:spAutoFit/>
          </a:bodyPr>
          <a:lstStyle/>
          <a:p>
            <a:r>
              <a:rPr lang="en-US" sz="1200" dirty="0"/>
              <a:t>Ranking is based on statistical significance testing at p&lt;0.05.</a:t>
            </a:r>
          </a:p>
        </p:txBody>
      </p:sp>
    </p:spTree>
    <p:extLst>
      <p:ext uri="{BB962C8B-B14F-4D97-AF65-F5344CB8AC3E}">
        <p14:creationId xmlns:p14="http://schemas.microsoft.com/office/powerpoint/2010/main" val="28623795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43</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4">
            <a:extLst>
              <a:ext uri="{FF2B5EF4-FFF2-40B4-BE49-F238E27FC236}">
                <a16:creationId xmlns:a16="http://schemas.microsoft.com/office/drawing/2014/main" id="{3AD053E2-23CC-482F-9BCC-0DA647CABEAD}"/>
              </a:ext>
            </a:extLst>
          </p:cNvPr>
          <p:cNvGraphicFramePr>
            <a:graphicFrameLocks/>
          </p:cNvGraphicFramePr>
          <p:nvPr>
            <p:extLst>
              <p:ext uri="{D42A27DB-BD31-4B8C-83A1-F6EECF244321}">
                <p14:modId xmlns:p14="http://schemas.microsoft.com/office/powerpoint/2010/main" val="2314403571"/>
              </p:ext>
            </p:extLst>
          </p:nvPr>
        </p:nvGraphicFramePr>
        <p:xfrm>
          <a:off x="1848471" y="761299"/>
          <a:ext cx="9820656" cy="4572000"/>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a:extLst>
              <a:ext uri="{FF2B5EF4-FFF2-40B4-BE49-F238E27FC236}">
                <a16:creationId xmlns:a16="http://schemas.microsoft.com/office/drawing/2014/main" id="{B3F05A74-30D0-4468-A181-26FC6A0C4DAE}"/>
              </a:ext>
            </a:extLst>
          </p:cNvPr>
          <p:cNvSpPr/>
          <p:nvPr/>
        </p:nvSpPr>
        <p:spPr>
          <a:xfrm>
            <a:off x="9079827" y="1453896"/>
            <a:ext cx="932688" cy="3827808"/>
          </a:xfrm>
          <a:prstGeom prst="rect">
            <a:avLst/>
          </a:prstGeom>
          <a:no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F1D99555-3473-457A-9C46-B3EBB54C889A}"/>
              </a:ext>
            </a:extLst>
          </p:cNvPr>
          <p:cNvSpPr/>
          <p:nvPr/>
        </p:nvSpPr>
        <p:spPr>
          <a:xfrm>
            <a:off x="6167210" y="1453896"/>
            <a:ext cx="932687" cy="3827809"/>
          </a:xfrm>
          <a:prstGeom prst="rect">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Arrow 17">
            <a:extLst>
              <a:ext uri="{FF2B5EF4-FFF2-40B4-BE49-F238E27FC236}">
                <a16:creationId xmlns:a16="http://schemas.microsoft.com/office/drawing/2014/main" id="{646A83D9-0AE1-41DE-A9EE-52A274D5DEE2}"/>
              </a:ext>
            </a:extLst>
          </p:cNvPr>
          <p:cNvSpPr/>
          <p:nvPr/>
        </p:nvSpPr>
        <p:spPr>
          <a:xfrm>
            <a:off x="5924550" y="2680229"/>
            <a:ext cx="2129005" cy="407020"/>
          </a:xfrm>
          <a:prstGeom prst="rightArrow">
            <a:avLst/>
          </a:prstGeom>
          <a:solidFill>
            <a:schemeClr val="accent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72C042-DA04-4F66-9DD4-E6A6A10CDAD9}"/>
              </a:ext>
            </a:extLst>
          </p:cNvPr>
          <p:cNvSpPr/>
          <p:nvPr/>
        </p:nvSpPr>
        <p:spPr>
          <a:xfrm>
            <a:off x="1434587" y="5421214"/>
            <a:ext cx="3061105" cy="682108"/>
          </a:xfrm>
          <a:prstGeom prst="rect">
            <a:avLst/>
          </a:prstGeom>
          <a:solidFill>
            <a:schemeClr val="bg1"/>
          </a:solidFill>
          <a:ln w="28575">
            <a:solidFill>
              <a:schemeClr val="accent5"/>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200" dirty="0"/>
          </a:p>
          <a:p>
            <a:pPr algn="ctr"/>
            <a:r>
              <a:rPr lang="en-US" sz="1200" dirty="0"/>
              <a:t>Internet further rises to the second most common source of health information among older adults with high proficiency.</a:t>
            </a:r>
          </a:p>
          <a:p>
            <a:pPr algn="ctr"/>
            <a:endParaRPr lang="en-US" sz="1200" dirty="0"/>
          </a:p>
        </p:txBody>
      </p:sp>
      <p:sp>
        <p:nvSpPr>
          <p:cNvPr id="12" name="Rectangle 11">
            <a:extLst>
              <a:ext uri="{FF2B5EF4-FFF2-40B4-BE49-F238E27FC236}">
                <a16:creationId xmlns:a16="http://schemas.microsoft.com/office/drawing/2014/main" id="{DC86858F-2C26-4268-B8C7-8D76BC25DC43}"/>
              </a:ext>
            </a:extLst>
          </p:cNvPr>
          <p:cNvSpPr/>
          <p:nvPr/>
        </p:nvSpPr>
        <p:spPr>
          <a:xfrm>
            <a:off x="4636657" y="5421214"/>
            <a:ext cx="3061105" cy="682108"/>
          </a:xfrm>
          <a:prstGeom prst="rect">
            <a:avLst/>
          </a:prstGeom>
          <a:solidFill>
            <a:schemeClr val="bg1"/>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Television falls from being on top to being in the middle rank of health information sources for older adults with high proficiency.</a:t>
            </a:r>
          </a:p>
        </p:txBody>
      </p:sp>
      <p:sp>
        <p:nvSpPr>
          <p:cNvPr id="13" name="Rectangle 12">
            <a:extLst>
              <a:ext uri="{FF2B5EF4-FFF2-40B4-BE49-F238E27FC236}">
                <a16:creationId xmlns:a16="http://schemas.microsoft.com/office/drawing/2014/main" id="{D35C9B89-9708-4CB6-B7A2-DB6D2C29A68D}"/>
              </a:ext>
            </a:extLst>
          </p:cNvPr>
          <p:cNvSpPr/>
          <p:nvPr/>
        </p:nvSpPr>
        <p:spPr>
          <a:xfrm>
            <a:off x="7838727" y="5420105"/>
            <a:ext cx="3061104" cy="685800"/>
          </a:xfrm>
          <a:prstGeom prst="rect">
            <a:avLst/>
          </a:prstGeom>
          <a:solidFill>
            <a:schemeClr val="bg1"/>
          </a:solidFill>
          <a:ln w="28575">
            <a:solidFill>
              <a:schemeClr val="accent3">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Health professionals are the most common source of health information for older adults with high proficiency.</a:t>
            </a:r>
          </a:p>
        </p:txBody>
      </p:sp>
      <p:sp>
        <p:nvSpPr>
          <p:cNvPr id="14" name="TextBox 13">
            <a:extLst>
              <a:ext uri="{FF2B5EF4-FFF2-40B4-BE49-F238E27FC236}">
                <a16:creationId xmlns:a16="http://schemas.microsoft.com/office/drawing/2014/main" id="{55C51C3F-1066-45BD-8485-D3C35D5A89C4}"/>
              </a:ext>
            </a:extLst>
          </p:cNvPr>
          <p:cNvSpPr txBox="1"/>
          <p:nvPr/>
        </p:nvSpPr>
        <p:spPr>
          <a:xfrm>
            <a:off x="1645387" y="1115624"/>
            <a:ext cx="8723863" cy="461665"/>
          </a:xfrm>
          <a:prstGeom prst="rect">
            <a:avLst/>
          </a:prstGeom>
          <a:noFill/>
        </p:spPr>
        <p:txBody>
          <a:bodyPr wrap="none" rtlCol="0">
            <a:spAutoFit/>
          </a:bodyPr>
          <a:lstStyle/>
          <a:p>
            <a:pPr algn="ctr"/>
            <a:r>
              <a:rPr lang="en-US" i="1" dirty="0"/>
              <a:t>How much information about health issues do you get from </a:t>
            </a:r>
            <a:r>
              <a:rPr lang="en-US" b="1" i="1" dirty="0"/>
              <a:t>…</a:t>
            </a:r>
            <a:endParaRPr lang="en-US" i="1" dirty="0"/>
          </a:p>
        </p:txBody>
      </p:sp>
      <p:sp>
        <p:nvSpPr>
          <p:cNvPr id="16" name="Title 2">
            <a:extLst>
              <a:ext uri="{FF2B5EF4-FFF2-40B4-BE49-F238E27FC236}">
                <a16:creationId xmlns:a16="http://schemas.microsoft.com/office/drawing/2014/main" id="{A4FE81E5-0FF8-43A8-9D05-B2A2B74CBEFE}"/>
              </a:ext>
            </a:extLst>
          </p:cNvPr>
          <p:cNvSpPr txBox="1">
            <a:spLocks/>
          </p:cNvSpPr>
          <p:nvPr/>
        </p:nvSpPr>
        <p:spPr>
          <a:xfrm>
            <a:off x="209550" y="185520"/>
            <a:ext cx="11830050" cy="902462"/>
          </a:xfrm>
          <a:prstGeom prst="rect">
            <a:avLst/>
          </a:prstGeom>
          <a:solidFill>
            <a:schemeClr val="bg1">
              <a:lumMod val="85000"/>
            </a:schemeClr>
          </a:solidFill>
          <a:ln>
            <a:solidFill>
              <a:srgbClr val="4F81BD"/>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latin typeface="Calibri" panose="020F0502020204030204" pitchFamily="34" charset="0"/>
                <a:cs typeface="Calibri" panose="020F0502020204030204" pitchFamily="34" charset="0"/>
              </a:rPr>
              <a:t>Ranking of commonly used sources of health information for adults age 55-74, by source of information: </a:t>
            </a:r>
            <a:r>
              <a:rPr lang="en-US" sz="2800" b="1" dirty="0">
                <a:latin typeface="Calibri" panose="020F0502020204030204" pitchFamily="34" charset="0"/>
                <a:cs typeface="Calibri" panose="020F0502020204030204" pitchFamily="34" charset="0"/>
              </a:rPr>
              <a:t>high</a:t>
            </a:r>
            <a:r>
              <a:rPr lang="en-US" sz="2800" dirty="0">
                <a:solidFill>
                  <a:srgbClr val="FF0000"/>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proficiency (level 3 or higher)</a:t>
            </a:r>
          </a:p>
        </p:txBody>
      </p:sp>
      <p:sp>
        <p:nvSpPr>
          <p:cNvPr id="19" name="Rectangle 18">
            <a:extLst>
              <a:ext uri="{FF2B5EF4-FFF2-40B4-BE49-F238E27FC236}">
                <a16:creationId xmlns:a16="http://schemas.microsoft.com/office/drawing/2014/main" id="{AFF7212A-1BF8-4680-B981-8210373E4EB3}"/>
              </a:ext>
            </a:extLst>
          </p:cNvPr>
          <p:cNvSpPr/>
          <p:nvPr/>
        </p:nvSpPr>
        <p:spPr>
          <a:xfrm>
            <a:off x="8094754" y="1453896"/>
            <a:ext cx="932688" cy="3829887"/>
          </a:xfrm>
          <a:prstGeom prst="rect">
            <a:avLst/>
          </a:prstGeom>
          <a:no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Arrow 18">
            <a:extLst>
              <a:ext uri="{FF2B5EF4-FFF2-40B4-BE49-F238E27FC236}">
                <a16:creationId xmlns:a16="http://schemas.microsoft.com/office/drawing/2014/main" id="{6FAFA441-0591-4562-B898-5B848596DB57}"/>
              </a:ext>
            </a:extLst>
          </p:cNvPr>
          <p:cNvSpPr/>
          <p:nvPr/>
        </p:nvSpPr>
        <p:spPr>
          <a:xfrm flipH="1">
            <a:off x="7124590" y="3142284"/>
            <a:ext cx="932686" cy="407020"/>
          </a:xfrm>
          <a:prstGeom prst="rightArrow">
            <a:avLst/>
          </a:prstGeom>
          <a:solidFill>
            <a:srgbClr val="C0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F51B2550-7256-493F-BECC-271A7273ACCD}"/>
              </a:ext>
            </a:extLst>
          </p:cNvPr>
          <p:cNvSpPr txBox="1"/>
          <p:nvPr/>
        </p:nvSpPr>
        <p:spPr>
          <a:xfrm>
            <a:off x="2226135" y="6210815"/>
            <a:ext cx="3923190" cy="276999"/>
          </a:xfrm>
          <a:prstGeom prst="rect">
            <a:avLst/>
          </a:prstGeom>
          <a:noFill/>
        </p:spPr>
        <p:txBody>
          <a:bodyPr wrap="none" rtlCol="0">
            <a:spAutoFit/>
          </a:bodyPr>
          <a:lstStyle/>
          <a:p>
            <a:r>
              <a:rPr lang="en-US" sz="1200" dirty="0"/>
              <a:t>Ranking is based on statistical significance testing at p&lt;0.05.</a:t>
            </a:r>
          </a:p>
        </p:txBody>
      </p:sp>
    </p:spTree>
    <p:extLst>
      <p:ext uri="{BB962C8B-B14F-4D97-AF65-F5344CB8AC3E}">
        <p14:creationId xmlns:p14="http://schemas.microsoft.com/office/powerpoint/2010/main" val="40696607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8261591-8E88-4E08-96C5-30DDF58D5BD3}"/>
              </a:ext>
            </a:extLst>
          </p:cNvPr>
          <p:cNvSpPr txBox="1">
            <a:spLocks/>
          </p:cNvSpPr>
          <p:nvPr/>
        </p:nvSpPr>
        <p:spPr>
          <a:xfrm>
            <a:off x="641350" y="1461158"/>
            <a:ext cx="10966449" cy="471453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Adults born in the U.S. had no measurable differences in percentages of frequently using sources of information compared to all adults across all proficiency levels.</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Adults born outside the U.S. had no measurable differences in the percentage of frequently using sources of information compared to all adults for low and high proficiency levels.</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Adults born outside the U.S. with middle level of proficiency, use television more often than all adults with similar level of proficiency (91% vs. 74% respectively).</a:t>
            </a:r>
          </a:p>
        </p:txBody>
      </p:sp>
      <p:sp>
        <p:nvSpPr>
          <p:cNvPr id="3" name="Title 2"/>
          <p:cNvSpPr>
            <a:spLocks noGrp="1"/>
          </p:cNvSpPr>
          <p:nvPr>
            <p:ph type="title"/>
          </p:nvPr>
        </p:nvSpPr>
        <p:spPr>
          <a:xfrm>
            <a:off x="209550" y="232328"/>
            <a:ext cx="11830050" cy="1171538"/>
          </a:xfrm>
          <a:solidFill>
            <a:schemeClr val="bg1">
              <a:lumMod val="85000"/>
            </a:schemeClr>
          </a:solidFill>
          <a:ln>
            <a:solidFill>
              <a:srgbClr val="4F81BD"/>
            </a:solidFill>
          </a:ln>
        </p:spPr>
        <p:txBody>
          <a:bodyPr>
            <a:noAutofit/>
          </a:bodyPr>
          <a:lstStyle/>
          <a:p>
            <a:pPr algn="ctr"/>
            <a:r>
              <a:rPr lang="en-US" sz="2800" dirty="0">
                <a:latin typeface="Calibri" panose="020F0502020204030204" pitchFamily="34" charset="0"/>
                <a:cs typeface="Calibri" panose="020F0502020204030204" pitchFamily="34" charset="0"/>
              </a:rPr>
              <a:t>Most commonly used sources of health information (“A lot” or “Some”) for adults age 55-74, by proficiency level, frequency of use, and n</a:t>
            </a:r>
            <a:r>
              <a:rPr lang="en-US" sz="2800" dirty="0">
                <a:solidFill>
                  <a:srgbClr val="000000"/>
                </a:solidFill>
                <a:latin typeface="Calibri" panose="020F0502020204030204" pitchFamily="34" charset="0"/>
                <a:cs typeface="Calibri" panose="020F0502020204030204" pitchFamily="34" charset="0"/>
              </a:rPr>
              <a:t>ativity</a:t>
            </a:r>
          </a:p>
        </p:txBody>
      </p:sp>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44</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12659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45</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182081"/>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8A7D9FA6-6DE4-494C-903D-3B8DF5903E1F}"/>
              </a:ext>
            </a:extLst>
          </p:cNvPr>
          <p:cNvSpPr/>
          <p:nvPr/>
        </p:nvSpPr>
        <p:spPr>
          <a:xfrm>
            <a:off x="555380" y="1339352"/>
            <a:ext cx="11325225" cy="738664"/>
          </a:xfrm>
          <a:prstGeom prst="rect">
            <a:avLst/>
          </a:prstGeom>
        </p:spPr>
        <p:txBody>
          <a:bodyPr wrap="square">
            <a:spAutoFit/>
          </a:bodyPr>
          <a:lstStyle/>
          <a:p>
            <a:endParaRPr lang="en-US" dirty="0"/>
          </a:p>
          <a:p>
            <a:pPr>
              <a:buFont typeface="Wingdings" panose="05000000000000000000" pitchFamily="2" charset="2"/>
              <a:buChar char="§"/>
            </a:pPr>
            <a:endParaRPr lang="en-US" sz="2400" dirty="0"/>
          </a:p>
        </p:txBody>
      </p:sp>
      <p:sp>
        <p:nvSpPr>
          <p:cNvPr id="7" name="Title 2">
            <a:extLst>
              <a:ext uri="{FF2B5EF4-FFF2-40B4-BE49-F238E27FC236}">
                <a16:creationId xmlns:a16="http://schemas.microsoft.com/office/drawing/2014/main" id="{2FC8F4D1-6156-4FD0-B12E-0CF01EE064DC}"/>
              </a:ext>
            </a:extLst>
          </p:cNvPr>
          <p:cNvSpPr txBox="1">
            <a:spLocks/>
          </p:cNvSpPr>
          <p:nvPr/>
        </p:nvSpPr>
        <p:spPr>
          <a:xfrm>
            <a:off x="209550" y="232328"/>
            <a:ext cx="11830050" cy="1171538"/>
          </a:xfrm>
          <a:prstGeom prst="rect">
            <a:avLst/>
          </a:prstGeom>
          <a:solidFill>
            <a:schemeClr val="bg1">
              <a:lumMod val="85000"/>
            </a:schemeClr>
          </a:solidFill>
          <a:ln>
            <a:solidFill>
              <a:srgbClr val="4F81BD"/>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t>What sources of health information do older adults use, and how do they differ between low, middle, and high levels of proficiency in literacy?</a:t>
            </a:r>
            <a:endParaRPr lang="en-US" sz="2800" dirty="0">
              <a:solidFill>
                <a:srgbClr val="000000"/>
              </a:solidFill>
              <a:latin typeface="Calibri" panose="020F0502020204030204" pitchFamily="34" charset="0"/>
              <a:cs typeface="Calibri" panose="020F0502020204030204" pitchFamily="34" charset="0"/>
            </a:endParaRPr>
          </a:p>
        </p:txBody>
      </p:sp>
      <p:sp>
        <p:nvSpPr>
          <p:cNvPr id="10" name="Content Placeholder 2">
            <a:extLst>
              <a:ext uri="{FF2B5EF4-FFF2-40B4-BE49-F238E27FC236}">
                <a16:creationId xmlns:a16="http://schemas.microsoft.com/office/drawing/2014/main" id="{98D2275A-0B8A-4C3A-A6AC-AFA0EE9DC1C5}"/>
              </a:ext>
            </a:extLst>
          </p:cNvPr>
          <p:cNvSpPr txBox="1">
            <a:spLocks/>
          </p:cNvSpPr>
          <p:nvPr/>
        </p:nvSpPr>
        <p:spPr>
          <a:xfrm>
            <a:off x="641351" y="1461158"/>
            <a:ext cx="10864850" cy="471453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dirty="0">
              <a:latin typeface="Calibri" panose="020F0502020204030204" pitchFamily="34" charset="0"/>
              <a:cs typeface="Calibri" panose="020F0502020204030204" pitchFamily="34" charset="0"/>
            </a:endParaRPr>
          </a:p>
          <a:p>
            <a:r>
              <a:rPr lang="en-US" sz="2400" dirty="0"/>
              <a:t>Health professionals are among the most common sources of health information sources across all proficiency levels.</a:t>
            </a:r>
          </a:p>
          <a:p>
            <a:endParaRPr lang="en-US" sz="2400" dirty="0"/>
          </a:p>
          <a:p>
            <a:r>
              <a:rPr lang="en-US" sz="2400" dirty="0"/>
              <a:t>For older adults with middle and high proficiency levels, the least common sources of health information are newspapers and the radio. For those with low proficiency levels, they are newspapers, radio, and internet.</a:t>
            </a:r>
          </a:p>
          <a:p>
            <a:endParaRPr lang="en-US" sz="2400" dirty="0"/>
          </a:p>
          <a:p>
            <a:r>
              <a:rPr lang="en-US" sz="2400" dirty="0"/>
              <a:t>Television is a common source of health information among older adults with low and middle proficiency levels, but is less common among adults with high proficiency levels.</a:t>
            </a:r>
          </a:p>
        </p:txBody>
      </p:sp>
    </p:spTree>
    <p:extLst>
      <p:ext uri="{BB962C8B-B14F-4D97-AF65-F5344CB8AC3E}">
        <p14:creationId xmlns:p14="http://schemas.microsoft.com/office/powerpoint/2010/main" val="20504181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14387" y="2322227"/>
            <a:ext cx="10563225" cy="1533524"/>
          </a:xfrm>
          <a:solidFill>
            <a:schemeClr val="bg1">
              <a:lumMod val="85000"/>
            </a:schemeClr>
          </a:solidFill>
          <a:ln>
            <a:solidFill>
              <a:srgbClr val="4F81BD"/>
            </a:solidFill>
          </a:ln>
        </p:spPr>
        <p:txBody>
          <a:bodyPr>
            <a:normAutofit/>
          </a:bodyPr>
          <a:lstStyle/>
          <a:p>
            <a:pPr algn="ctr"/>
            <a:r>
              <a:rPr lang="en-US" sz="4900" b="1" dirty="0"/>
              <a:t>Appendix</a:t>
            </a:r>
            <a:endParaRPr lang="en-US" sz="2800" dirty="0">
              <a:solidFill>
                <a:srgbClr val="00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9915525" y="6366847"/>
            <a:ext cx="2133600" cy="365125"/>
          </a:xfrm>
          <a:prstGeom prst="rect">
            <a:avLst/>
          </a:prstGeom>
        </p:spPr>
        <p:txBody>
          <a:bodyPr/>
          <a:lstStyle/>
          <a:p>
            <a:pPr algn="r">
              <a:defRPr/>
            </a:pPr>
            <a:fld id="{CB2B57F1-B685-442E-AF28-85E8A6C2BA58}" type="slidenum">
              <a:rPr lang="en-US"/>
              <a:pPr algn="r">
                <a:defRPr/>
              </a:pPr>
              <a:t>46</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97018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726324266"/>
              </p:ext>
            </p:extLst>
          </p:nvPr>
        </p:nvGraphicFramePr>
        <p:xfrm>
          <a:off x="1138078" y="1650279"/>
          <a:ext cx="9846152" cy="4244568"/>
        </p:xfrm>
        <a:graphic>
          <a:graphicData uri="http://schemas.openxmlformats.org/drawingml/2006/table">
            <a:tbl>
              <a:tblPr firstRow="1" bandRow="1">
                <a:tableStyleId>{5C22544A-7EE6-4342-B048-85BDC9FD1C3A}</a:tableStyleId>
              </a:tblPr>
              <a:tblGrid>
                <a:gridCol w="1902302">
                  <a:extLst>
                    <a:ext uri="{9D8B030D-6E8A-4147-A177-3AD203B41FA5}">
                      <a16:colId xmlns:a16="http://schemas.microsoft.com/office/drawing/2014/main" val="20000"/>
                    </a:ext>
                  </a:extLst>
                </a:gridCol>
                <a:gridCol w="243459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77290">
                  <a:extLst>
                    <a:ext uri="{9D8B030D-6E8A-4147-A177-3AD203B41FA5}">
                      <a16:colId xmlns:a16="http://schemas.microsoft.com/office/drawing/2014/main" val="20003"/>
                    </a:ext>
                  </a:extLst>
                </a:gridCol>
                <a:gridCol w="1074420">
                  <a:extLst>
                    <a:ext uri="{9D8B030D-6E8A-4147-A177-3AD203B41FA5}">
                      <a16:colId xmlns:a16="http://schemas.microsoft.com/office/drawing/2014/main" val="20004"/>
                    </a:ext>
                  </a:extLst>
                </a:gridCol>
                <a:gridCol w="1074420">
                  <a:extLst>
                    <a:ext uri="{9D8B030D-6E8A-4147-A177-3AD203B41FA5}">
                      <a16:colId xmlns:a16="http://schemas.microsoft.com/office/drawing/2014/main" val="20005"/>
                    </a:ext>
                  </a:extLst>
                </a:gridCol>
                <a:gridCol w="1040130">
                  <a:extLst>
                    <a:ext uri="{9D8B030D-6E8A-4147-A177-3AD203B41FA5}">
                      <a16:colId xmlns:a16="http://schemas.microsoft.com/office/drawing/2014/main" val="20006"/>
                    </a:ext>
                  </a:extLst>
                </a:gridCol>
              </a:tblGrid>
              <a:tr h="210948">
                <a:tc>
                  <a:txBody>
                    <a:bodyPr/>
                    <a:lstStyle/>
                    <a:p>
                      <a:pPr algn="ctr" fontAlgn="b"/>
                      <a:r>
                        <a:rPr lang="en-US" sz="1300" b="1" i="0" u="none" strike="noStrike" dirty="0">
                          <a:solidFill>
                            <a:schemeClr val="bg1"/>
                          </a:solidFill>
                          <a:effectLst/>
                          <a:latin typeface="Calibri" panose="020F0502020204030204" pitchFamily="34" charset="0"/>
                        </a:rPr>
                        <a:t>Characteristic</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300" b="1" i="0" u="none" strike="noStrike" dirty="0">
                          <a:solidFill>
                            <a:schemeClr val="bg1"/>
                          </a:solidFill>
                          <a:effectLst/>
                          <a:latin typeface="Calibri" panose="020F0502020204030204" pitchFamily="34" charset="0"/>
                        </a:rPr>
                        <a:t>Category</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300" b="1" i="0" u="none" strike="noStrike" dirty="0">
                          <a:solidFill>
                            <a:schemeClr val="bg1"/>
                          </a:solidFill>
                          <a:effectLst/>
                          <a:latin typeface="Calibri" panose="020F0502020204030204" pitchFamily="34" charset="0"/>
                        </a:rPr>
                        <a:t>Age 55 to 74</a:t>
                      </a:r>
                    </a:p>
                    <a:p>
                      <a:pPr algn="ctr" fontAlgn="b"/>
                      <a:r>
                        <a:rPr lang="en-US" sz="1300" b="1" i="0" u="none" strike="noStrike" dirty="0">
                          <a:solidFill>
                            <a:schemeClr val="bg1"/>
                          </a:solidFill>
                          <a:effectLst/>
                          <a:latin typeface="Calibri" panose="020F0502020204030204" pitchFamily="34" charset="0"/>
                        </a:rPr>
                        <a:t>(%)</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300" b="1" i="0" u="none" strike="noStrike" dirty="0">
                          <a:solidFill>
                            <a:schemeClr val="bg1"/>
                          </a:solidFill>
                          <a:effectLst/>
                          <a:latin typeface="Calibri" panose="020F0502020204030204" pitchFamily="34" charset="0"/>
                        </a:rPr>
                        <a:t>Age 55 to 65</a:t>
                      </a:r>
                    </a:p>
                    <a:p>
                      <a:pPr algn="ctr" fontAlgn="b"/>
                      <a:r>
                        <a:rPr lang="en-US" sz="1300" b="1" i="0" u="none" strike="noStrike" dirty="0">
                          <a:solidFill>
                            <a:schemeClr val="bg1"/>
                          </a:solidFill>
                          <a:effectLst/>
                          <a:latin typeface="Calibri" panose="020F0502020204030204" pitchFamily="34" charset="0"/>
                        </a:rPr>
                        <a:t>(%)</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300" b="1" i="0" u="none" strike="noStrike" dirty="0">
                          <a:solidFill>
                            <a:schemeClr val="bg1"/>
                          </a:solidFill>
                          <a:effectLst/>
                          <a:latin typeface="Calibri" panose="020F0502020204030204" pitchFamily="34" charset="0"/>
                        </a:rPr>
                        <a:t>Age 66 to 74</a:t>
                      </a:r>
                    </a:p>
                    <a:p>
                      <a:pPr algn="ctr" fontAlgn="b"/>
                      <a:r>
                        <a:rPr lang="en-US" sz="1300" b="1" i="0" u="none" strike="noStrike" dirty="0">
                          <a:solidFill>
                            <a:schemeClr val="bg1"/>
                          </a:solidFill>
                          <a:effectLst/>
                          <a:latin typeface="Calibri" panose="020F0502020204030204" pitchFamily="34" charset="0"/>
                        </a:rPr>
                        <a:t>(%)</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300" b="1" i="0" u="none" strike="noStrike" dirty="0">
                          <a:solidFill>
                            <a:schemeClr val="bg1"/>
                          </a:solidFill>
                          <a:effectLst/>
                          <a:latin typeface="Calibri" panose="020F0502020204030204" pitchFamily="34" charset="0"/>
                        </a:rPr>
                        <a:t>Native Born</a:t>
                      </a:r>
                    </a:p>
                    <a:p>
                      <a:pPr algn="ctr" fontAlgn="b"/>
                      <a:r>
                        <a:rPr lang="en-US" sz="1300" b="1" i="0" u="none" strike="noStrike" dirty="0">
                          <a:solidFill>
                            <a:schemeClr val="bg1"/>
                          </a:solidFill>
                          <a:effectLst/>
                          <a:latin typeface="Calibri" panose="020F0502020204030204" pitchFamily="34" charset="0"/>
                        </a:rPr>
                        <a:t>(%)</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300" b="1" i="0" u="none" strike="noStrike" dirty="0">
                          <a:solidFill>
                            <a:schemeClr val="bg1"/>
                          </a:solidFill>
                          <a:effectLst/>
                          <a:latin typeface="Calibri" panose="020F0502020204030204" pitchFamily="34" charset="0"/>
                        </a:rPr>
                        <a:t>Non-Native (%)</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0948">
                <a:tc>
                  <a:txBody>
                    <a:bodyPr/>
                    <a:lstStyle/>
                    <a:p>
                      <a:pPr algn="l" fontAlgn="b"/>
                      <a:r>
                        <a:rPr lang="en-US" sz="1300" u="none" strike="noStrike" dirty="0">
                          <a:effectLst/>
                          <a:latin typeface="Calibri" panose="020F0502020204030204" pitchFamily="34" charset="0"/>
                        </a:rPr>
                        <a:t>Gender </a:t>
                      </a:r>
                      <a:endParaRPr lang="en-US" sz="1300" b="0" i="0" u="none" strike="noStrike" dirty="0">
                        <a:solidFill>
                          <a:srgbClr val="000000"/>
                        </a:solidFill>
                        <a:effectLst/>
                        <a:latin typeface="Calibri" panose="020F0502020204030204" pitchFamily="34" charset="0"/>
                      </a:endParaRPr>
                    </a:p>
                  </a:txBody>
                  <a:tcPr marR="0" marT="0" marB="0" anchor="ctr">
                    <a:lnT w="12700" cap="flat" cmpd="sng" algn="ctr">
                      <a:solidFill>
                        <a:schemeClr val="tx1"/>
                      </a:solidFill>
                      <a:prstDash val="solid"/>
                      <a:round/>
                      <a:headEnd type="none" w="med" len="med"/>
                      <a:tailEnd type="none" w="med" len="med"/>
                    </a:lnT>
                  </a:tcPr>
                </a:tc>
                <a:tc>
                  <a:txBody>
                    <a:bodyPr/>
                    <a:lstStyle/>
                    <a:p>
                      <a:pPr marL="57150" lvl="0" indent="-57150" algn="l" rtl="0" fontAlgn="b"/>
                      <a:r>
                        <a:rPr lang="en-US" sz="1300" b="0" i="0" u="none" strike="noStrike" dirty="0">
                          <a:solidFill>
                            <a:srgbClr val="000000"/>
                          </a:solidFill>
                          <a:effectLst/>
                          <a:latin typeface="Calibri" panose="020F0502020204030204" pitchFamily="34" charset="0"/>
                        </a:rPr>
                        <a:t>Male</a:t>
                      </a:r>
                    </a:p>
                  </a:txBody>
                  <a:tcPr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47</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47</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47</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47</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48</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2109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300" b="0" i="0" u="none" strike="noStrike" dirty="0">
                        <a:solidFill>
                          <a:srgbClr val="000000"/>
                        </a:solidFill>
                        <a:effectLst/>
                        <a:latin typeface="Calibri" panose="020F0502020204030204" pitchFamily="34" charset="0"/>
                      </a:endParaRPr>
                    </a:p>
                  </a:txBody>
                  <a:tcPr marR="0" marT="0" marB="0" anchor="ctr">
                    <a:lnB w="12700" cap="flat" cmpd="sng" algn="ctr">
                      <a:solidFill>
                        <a:schemeClr val="tx1"/>
                      </a:solidFill>
                      <a:prstDash val="solid"/>
                      <a:round/>
                      <a:headEnd type="none" w="med" len="med"/>
                      <a:tailEnd type="none" w="med" len="med"/>
                    </a:lnB>
                  </a:tcPr>
                </a:tc>
                <a:tc>
                  <a:txBody>
                    <a:bodyPr/>
                    <a:lstStyle/>
                    <a:p>
                      <a:pPr lvl="0" algn="l" rtl="0" fontAlgn="b"/>
                      <a:r>
                        <a:rPr lang="en-US" sz="1300" b="0" i="0" u="none" strike="noStrike" dirty="0">
                          <a:solidFill>
                            <a:srgbClr val="000000"/>
                          </a:solidFill>
                          <a:effectLst/>
                          <a:latin typeface="Calibri" panose="020F0502020204030204" pitchFamily="34" charset="0"/>
                        </a:rPr>
                        <a:t>Female</a:t>
                      </a:r>
                    </a:p>
                  </a:txBody>
                  <a:tcPr marR="0" marT="0" marB="0" anchor="ctr">
                    <a:lnB w="12700" cap="flat" cmpd="sng" algn="ctr">
                      <a:solidFill>
                        <a:schemeClr val="tx1"/>
                      </a:solidFill>
                      <a:prstDash val="solid"/>
                      <a:round/>
                      <a:headEnd type="none" w="med" len="med"/>
                      <a:tailEnd type="none" w="med" len="med"/>
                    </a:lnB>
                  </a:tcPr>
                </a:tc>
                <a:tc>
                  <a:txBody>
                    <a:bodyPr/>
                    <a:lstStyle/>
                    <a:p>
                      <a:pPr lvl="0" algn="ctr" rtl="0" fontAlgn="b"/>
                      <a:r>
                        <a:rPr lang="en-US" sz="1300" b="0" i="0" u="none" strike="noStrike" dirty="0">
                          <a:solidFill>
                            <a:srgbClr val="000000"/>
                          </a:solidFill>
                          <a:effectLst/>
                          <a:latin typeface="Calibri" panose="020F0502020204030204" pitchFamily="34" charset="0"/>
                        </a:rPr>
                        <a:t>53</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b"/>
                      <a:r>
                        <a:rPr lang="en-US" sz="1300" b="0" i="0" u="none" strike="noStrike" dirty="0">
                          <a:solidFill>
                            <a:srgbClr val="000000"/>
                          </a:solidFill>
                          <a:effectLst/>
                          <a:latin typeface="Calibri" panose="020F0502020204030204" pitchFamily="34" charset="0"/>
                        </a:rPr>
                        <a:t>53</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b"/>
                      <a:r>
                        <a:rPr lang="en-US" sz="1300" b="0" i="0" u="none" strike="noStrike" dirty="0">
                          <a:solidFill>
                            <a:srgbClr val="000000"/>
                          </a:solidFill>
                          <a:effectLst/>
                          <a:latin typeface="Calibri" panose="020F0502020204030204" pitchFamily="34" charset="0"/>
                        </a:rPr>
                        <a:t>53</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b"/>
                      <a:r>
                        <a:rPr lang="en-US" sz="1300" b="0" i="0" u="none" strike="noStrike" dirty="0">
                          <a:solidFill>
                            <a:srgbClr val="000000"/>
                          </a:solidFill>
                          <a:effectLst/>
                          <a:latin typeface="Calibri" panose="020F0502020204030204" pitchFamily="34" charset="0"/>
                        </a:rPr>
                        <a:t>53</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b"/>
                      <a:r>
                        <a:rPr lang="en-US" sz="1300" b="0" i="0" u="none" strike="noStrike" dirty="0">
                          <a:solidFill>
                            <a:srgbClr val="000000"/>
                          </a:solidFill>
                          <a:effectLst/>
                          <a:latin typeface="Calibri" panose="020F0502020204030204" pitchFamily="34" charset="0"/>
                        </a:rPr>
                        <a:t>52</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175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300" u="none" strike="noStrike" dirty="0">
                          <a:effectLst/>
                          <a:latin typeface="Calibri" panose="020F0502020204030204" pitchFamily="34" charset="0"/>
                        </a:rPr>
                        <a:t>Race/Ethnicity</a:t>
                      </a:r>
                      <a:endParaRPr lang="en-US" sz="1300" b="0" i="0" u="none" strike="noStrike" dirty="0">
                        <a:solidFill>
                          <a:srgbClr val="000000"/>
                        </a:solidFill>
                        <a:effectLst/>
                        <a:latin typeface="Calibri" panose="020F0502020204030204" pitchFamily="34" charset="0"/>
                      </a:endParaRPr>
                    </a:p>
                  </a:txBody>
                  <a:tcPr marR="0" marT="0" marB="0" anchor="ctr">
                    <a:lnT w="12700" cap="flat" cmpd="sng" algn="ctr">
                      <a:solidFill>
                        <a:schemeClr val="tx1"/>
                      </a:solidFill>
                      <a:prstDash val="solid"/>
                      <a:round/>
                      <a:headEnd type="none" w="med" len="med"/>
                      <a:tailEnd type="none" w="med" len="med"/>
                    </a:lnT>
                  </a:tcPr>
                </a:tc>
                <a:tc>
                  <a:txBody>
                    <a:bodyPr/>
                    <a:lstStyle/>
                    <a:p>
                      <a:pPr lvl="0" algn="l" rtl="0" fontAlgn="b"/>
                      <a:r>
                        <a:rPr lang="en-US" sz="1300" b="0" i="0" u="none" strike="noStrike" dirty="0">
                          <a:solidFill>
                            <a:srgbClr val="000000"/>
                          </a:solidFill>
                          <a:effectLst/>
                          <a:latin typeface="Calibri" panose="020F0502020204030204" pitchFamily="34" charset="0"/>
                        </a:rPr>
                        <a:t>White</a:t>
                      </a:r>
                    </a:p>
                  </a:txBody>
                  <a:tcPr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76</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73</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81*</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82</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25*</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210948">
                <a:tc>
                  <a:txBody>
                    <a:bodyPr/>
                    <a:lstStyle/>
                    <a:p>
                      <a:pPr algn="l" fontAlgn="b"/>
                      <a:r>
                        <a:rPr lang="en-US" sz="1300" u="none" strike="noStrike" dirty="0">
                          <a:effectLst/>
                          <a:latin typeface="Calibri" panose="020F0502020204030204" pitchFamily="34" charset="0"/>
                        </a:rPr>
                        <a:t> </a:t>
                      </a:r>
                      <a:endParaRPr lang="en-US" sz="1300" b="0" i="0" u="none" strike="noStrike" dirty="0">
                        <a:solidFill>
                          <a:srgbClr val="000000"/>
                        </a:solidFill>
                        <a:effectLst/>
                        <a:latin typeface="Calibri" panose="020F0502020204030204" pitchFamily="34" charset="0"/>
                      </a:endParaRPr>
                    </a:p>
                  </a:txBody>
                  <a:tcPr marR="0" marT="0" marB="0" anchor="ctr"/>
                </a:tc>
                <a:tc>
                  <a:txBody>
                    <a:bodyPr/>
                    <a:lstStyle/>
                    <a:p>
                      <a:pPr lvl="0" algn="l" rtl="0" fontAlgn="b"/>
                      <a:r>
                        <a:rPr lang="en-US" sz="1300" b="0" i="0" u="none" strike="noStrike" dirty="0">
                          <a:solidFill>
                            <a:srgbClr val="000000"/>
                          </a:solidFill>
                          <a:effectLst/>
                          <a:latin typeface="Calibri" panose="020F0502020204030204" pitchFamily="34" charset="0"/>
                        </a:rPr>
                        <a:t>Black</a:t>
                      </a:r>
                    </a:p>
                  </a:txBody>
                  <a:tcPr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11</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12</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8*</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10</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12</a:t>
                      </a:r>
                    </a:p>
                  </a:txBody>
                  <a:tcPr marL="0" marR="0" marT="0" marB="0" anchor="ctr"/>
                </a:tc>
                <a:extLst>
                  <a:ext uri="{0D108BD9-81ED-4DB2-BD59-A6C34878D82A}">
                    <a16:rowId xmlns:a16="http://schemas.microsoft.com/office/drawing/2014/main" val="10004"/>
                  </a:ext>
                </a:extLst>
              </a:tr>
              <a:tr h="210948">
                <a:tc>
                  <a:txBody>
                    <a:bodyPr/>
                    <a:lstStyle/>
                    <a:p>
                      <a:pPr algn="l" fontAlgn="b"/>
                      <a:r>
                        <a:rPr lang="en-US" sz="1300" u="none" strike="noStrike" dirty="0">
                          <a:effectLst/>
                          <a:latin typeface="Calibri" panose="020F0502020204030204" pitchFamily="34" charset="0"/>
                        </a:rPr>
                        <a:t> </a:t>
                      </a:r>
                      <a:endParaRPr lang="en-US" sz="1300" b="0" i="0" u="none" strike="noStrike" dirty="0">
                        <a:solidFill>
                          <a:srgbClr val="000000"/>
                        </a:solidFill>
                        <a:effectLst/>
                        <a:latin typeface="Calibri" panose="020F0502020204030204" pitchFamily="34" charset="0"/>
                      </a:endParaRPr>
                    </a:p>
                  </a:txBody>
                  <a:tcPr marR="0" marT="0" marB="0" anchor="ctr"/>
                </a:tc>
                <a:tc>
                  <a:txBody>
                    <a:bodyPr/>
                    <a:lstStyle/>
                    <a:p>
                      <a:pPr lvl="0" algn="l" rtl="0" fontAlgn="b"/>
                      <a:r>
                        <a:rPr lang="en-US" sz="1300" b="0" i="0" u="none" strike="noStrike" dirty="0">
                          <a:solidFill>
                            <a:srgbClr val="000000"/>
                          </a:solidFill>
                          <a:effectLst/>
                          <a:latin typeface="Calibri" panose="020F0502020204030204" pitchFamily="34" charset="0"/>
                        </a:rPr>
                        <a:t>Hispanic</a:t>
                      </a:r>
                    </a:p>
                  </a:txBody>
                  <a:tcPr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8</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8</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6*</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4</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38*</a:t>
                      </a:r>
                    </a:p>
                  </a:txBody>
                  <a:tcPr marL="0" marR="0" marT="0" marB="0" anchor="ctr"/>
                </a:tc>
                <a:extLst>
                  <a:ext uri="{0D108BD9-81ED-4DB2-BD59-A6C34878D82A}">
                    <a16:rowId xmlns:a16="http://schemas.microsoft.com/office/drawing/2014/main" val="10005"/>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0" marT="0" marB="0" anchor="ctr">
                    <a:lnB w="12700" cap="flat" cmpd="sng" algn="ctr">
                      <a:solidFill>
                        <a:schemeClr val="tx1"/>
                      </a:solidFill>
                      <a:prstDash val="solid"/>
                      <a:round/>
                      <a:headEnd type="none" w="med" len="med"/>
                      <a:tailEnd type="none" w="med" len="med"/>
                    </a:lnB>
                  </a:tcPr>
                </a:tc>
                <a:tc>
                  <a:txBody>
                    <a:bodyPr/>
                    <a:lstStyle/>
                    <a:p>
                      <a:pPr lvl="0" algn="l" rtl="0" fontAlgn="t"/>
                      <a:r>
                        <a:rPr lang="en-US" sz="1300" b="0" i="0" u="none" strike="noStrike" dirty="0">
                          <a:solidFill>
                            <a:srgbClr val="000000"/>
                          </a:solidFill>
                          <a:effectLst/>
                          <a:latin typeface="Calibri" panose="020F0502020204030204" pitchFamily="34" charset="0"/>
                        </a:rPr>
                        <a:t>Other</a:t>
                      </a:r>
                    </a:p>
                  </a:txBody>
                  <a:tcPr marR="0" marT="0" marB="0" anchor="ctr">
                    <a:lnB w="12700" cap="flat" cmpd="sng" algn="ctr">
                      <a:solidFill>
                        <a:schemeClr val="tx1"/>
                      </a:solidFill>
                      <a:prstDash val="solid"/>
                      <a:round/>
                      <a:headEnd type="none" w="med" len="med"/>
                      <a:tailEnd type="none" w="med" len="med"/>
                    </a:lnB>
                  </a:tcPr>
                </a:tc>
                <a:tc>
                  <a:txBody>
                    <a:bodyPr/>
                    <a:lstStyle/>
                    <a:p>
                      <a:pPr lvl="0" algn="ctr" rtl="0" fontAlgn="t"/>
                      <a:r>
                        <a:rPr lang="en-US" sz="1300" b="0" i="0" u="none" strike="noStrike" dirty="0">
                          <a:solidFill>
                            <a:srgbClr val="000000"/>
                          </a:solidFill>
                          <a:effectLst/>
                          <a:latin typeface="Calibri" panose="020F0502020204030204" pitchFamily="34" charset="0"/>
                        </a:rPr>
                        <a:t>6</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t"/>
                      <a:r>
                        <a:rPr lang="en-US" sz="1300" b="0" i="0" u="none" strike="noStrike" dirty="0">
                          <a:solidFill>
                            <a:srgbClr val="000000"/>
                          </a:solidFill>
                          <a:effectLst/>
                          <a:latin typeface="Calibri" panose="020F0502020204030204" pitchFamily="34" charset="0"/>
                        </a:rPr>
                        <a:t>7</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t"/>
                      <a:r>
                        <a:rPr lang="en-US" sz="1300" b="0" i="0" u="none" strike="noStrike" dirty="0">
                          <a:solidFill>
                            <a:srgbClr val="000000"/>
                          </a:solidFill>
                          <a:effectLst/>
                          <a:latin typeface="Calibri" panose="020F0502020204030204" pitchFamily="34" charset="0"/>
                        </a:rPr>
                        <a:t>5</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t"/>
                      <a:r>
                        <a:rPr lang="en-US" sz="1300" b="0" i="0" u="none" strike="noStrike" dirty="0">
                          <a:solidFill>
                            <a:srgbClr val="000000"/>
                          </a:solidFill>
                          <a:effectLst/>
                          <a:latin typeface="Calibri" panose="020F0502020204030204" pitchFamily="34" charset="0"/>
                        </a:rPr>
                        <a:t>4</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t"/>
                      <a:r>
                        <a:rPr lang="en-US" sz="1300" b="0" i="0" u="none" strike="noStrike" dirty="0">
                          <a:solidFill>
                            <a:srgbClr val="000000"/>
                          </a:solidFill>
                          <a:effectLst/>
                          <a:latin typeface="Calibri" panose="020F0502020204030204" pitchFamily="34" charset="0"/>
                        </a:rPr>
                        <a:t>25*</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10948">
                <a:tc>
                  <a:txBody>
                    <a:bodyPr/>
                    <a:lstStyle/>
                    <a:p>
                      <a:pPr algn="l" rtl="0" fontAlgn="b"/>
                      <a:r>
                        <a:rPr lang="en-US" sz="1300" b="0" i="0" u="none" strike="noStrike" dirty="0">
                          <a:solidFill>
                            <a:srgbClr val="000000"/>
                          </a:solidFill>
                          <a:effectLst/>
                          <a:latin typeface="Calibri" panose="020F0502020204030204" pitchFamily="34" charset="0"/>
                        </a:rPr>
                        <a:t>Nativity</a:t>
                      </a:r>
                    </a:p>
                  </a:txBody>
                  <a:tcPr marR="0" marT="0" marB="0" anchor="ctr">
                    <a:lnT w="12700" cap="flat" cmpd="sng" algn="ctr">
                      <a:solidFill>
                        <a:schemeClr val="tx1"/>
                      </a:solidFill>
                      <a:prstDash val="solid"/>
                      <a:round/>
                      <a:headEnd type="none" w="med" len="med"/>
                      <a:tailEnd type="none" w="med" len="med"/>
                    </a:lnT>
                  </a:tcPr>
                </a:tc>
                <a:tc>
                  <a:txBody>
                    <a:bodyPr/>
                    <a:lstStyle/>
                    <a:p>
                      <a:pPr lvl="0" algn="l" rtl="0" fontAlgn="t"/>
                      <a:r>
                        <a:rPr lang="en-US" sz="1300" b="0" i="0" u="none" strike="noStrike" dirty="0">
                          <a:solidFill>
                            <a:srgbClr val="000000"/>
                          </a:solidFill>
                          <a:effectLst/>
                          <a:latin typeface="Calibri" panose="020F0502020204030204" pitchFamily="34" charset="0"/>
                        </a:rPr>
                        <a:t>Born in U.S.</a:t>
                      </a:r>
                    </a:p>
                  </a:txBody>
                  <a:tcPr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a:solidFill>
                            <a:srgbClr val="000000"/>
                          </a:solidFill>
                          <a:effectLst/>
                          <a:latin typeface="Calibri" panose="020F0502020204030204" pitchFamily="34" charset="0"/>
                        </a:rPr>
                        <a:t>88</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88</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89</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100</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n/a</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r h="210948">
                <a:tc>
                  <a:txBody>
                    <a:bodyPr/>
                    <a:lstStyle/>
                    <a:p>
                      <a:pPr algn="l" rtl="0" fontAlgn="b"/>
                      <a:r>
                        <a:rPr lang="en-US" sz="1300" b="0" i="0" u="none" strike="noStrike" dirty="0">
                          <a:solidFill>
                            <a:srgbClr val="000000"/>
                          </a:solidFill>
                          <a:effectLst/>
                          <a:latin typeface="Calibri" panose="020F0502020204030204" pitchFamily="34" charset="0"/>
                        </a:rPr>
                        <a:t> </a:t>
                      </a:r>
                    </a:p>
                  </a:txBody>
                  <a:tcPr marR="0" marT="0" marB="0" anchor="ctr">
                    <a:lnB w="12700" cap="flat" cmpd="sng" algn="ctr">
                      <a:solidFill>
                        <a:schemeClr val="tx1"/>
                      </a:solidFill>
                      <a:prstDash val="solid"/>
                      <a:round/>
                      <a:headEnd type="none" w="med" len="med"/>
                      <a:tailEnd type="none" w="med" len="med"/>
                    </a:lnB>
                  </a:tcPr>
                </a:tc>
                <a:tc>
                  <a:txBody>
                    <a:bodyPr/>
                    <a:lstStyle/>
                    <a:p>
                      <a:pPr lvl="0" algn="l" rtl="0" fontAlgn="t"/>
                      <a:r>
                        <a:rPr lang="en-US" sz="1300" b="0" i="0" u="none" strike="noStrike" dirty="0">
                          <a:solidFill>
                            <a:srgbClr val="000000"/>
                          </a:solidFill>
                          <a:effectLst/>
                          <a:latin typeface="Calibri" panose="020F0502020204030204" pitchFamily="34" charset="0"/>
                        </a:rPr>
                        <a:t>Not Born in U.S. </a:t>
                      </a:r>
                    </a:p>
                  </a:txBody>
                  <a:tcPr marR="0" marT="0" marB="0" anchor="ctr">
                    <a:lnB w="12700" cap="flat" cmpd="sng" algn="ctr">
                      <a:solidFill>
                        <a:schemeClr val="tx1"/>
                      </a:solidFill>
                      <a:prstDash val="solid"/>
                      <a:round/>
                      <a:headEnd type="none" w="med" len="med"/>
                      <a:tailEnd type="none" w="med" len="med"/>
                    </a:lnB>
                  </a:tcPr>
                </a:tc>
                <a:tc>
                  <a:txBody>
                    <a:bodyPr/>
                    <a:lstStyle/>
                    <a:p>
                      <a:pPr lvl="0" algn="ctr" rtl="0" fontAlgn="t"/>
                      <a:r>
                        <a:rPr lang="en-US" sz="1300" b="0" i="0" u="none" strike="noStrike" dirty="0">
                          <a:solidFill>
                            <a:srgbClr val="000000"/>
                          </a:solidFill>
                          <a:effectLst/>
                          <a:latin typeface="Calibri" panose="020F0502020204030204" pitchFamily="34" charset="0"/>
                        </a:rPr>
                        <a:t>12</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t"/>
                      <a:r>
                        <a:rPr lang="en-US" sz="1300" b="0" i="0" u="none" strike="noStrike" dirty="0">
                          <a:solidFill>
                            <a:srgbClr val="000000"/>
                          </a:solidFill>
                          <a:effectLst/>
                          <a:latin typeface="Calibri" panose="020F0502020204030204" pitchFamily="34" charset="0"/>
                        </a:rPr>
                        <a:t>12</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t"/>
                      <a:r>
                        <a:rPr lang="en-US" sz="1300" b="0" i="0" u="none" strike="noStrike" dirty="0">
                          <a:solidFill>
                            <a:srgbClr val="000000"/>
                          </a:solidFill>
                          <a:effectLst/>
                          <a:latin typeface="Calibri" panose="020F0502020204030204" pitchFamily="34" charset="0"/>
                        </a:rPr>
                        <a:t>11</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t"/>
                      <a:r>
                        <a:rPr lang="en-US" sz="1300" b="0" i="0" u="none" strike="noStrike" dirty="0">
                          <a:solidFill>
                            <a:srgbClr val="000000"/>
                          </a:solidFill>
                          <a:effectLst/>
                          <a:latin typeface="Calibri" panose="020F0502020204030204" pitchFamily="34" charset="0"/>
                        </a:rPr>
                        <a:t>n/a</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t"/>
                      <a:r>
                        <a:rPr lang="en-US" sz="1300" b="0" i="0" u="none" strike="noStrike" dirty="0">
                          <a:solidFill>
                            <a:srgbClr val="000000"/>
                          </a:solidFill>
                          <a:effectLst/>
                          <a:latin typeface="Calibri" panose="020F0502020204030204" pitchFamily="34" charset="0"/>
                        </a:rPr>
                        <a:t>100</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10948">
                <a:tc>
                  <a:txBody>
                    <a:bodyPr/>
                    <a:lstStyle/>
                    <a:p>
                      <a:pPr algn="l" fontAlgn="b"/>
                      <a:r>
                        <a:rPr lang="en-US" sz="1300" b="0" i="0" u="none" strike="noStrike" dirty="0">
                          <a:solidFill>
                            <a:srgbClr val="000000"/>
                          </a:solidFill>
                          <a:effectLst/>
                          <a:latin typeface="Calibri" panose="020F0502020204030204" pitchFamily="34" charset="0"/>
                        </a:rPr>
                        <a:t>Education</a:t>
                      </a:r>
                    </a:p>
                  </a:txBody>
                  <a:tcPr marR="0" marT="0" marB="0" anchor="ctr">
                    <a:lnT w="12700" cap="flat" cmpd="sng" algn="ctr">
                      <a:solidFill>
                        <a:schemeClr val="tx1"/>
                      </a:solidFill>
                      <a:prstDash val="solid"/>
                      <a:round/>
                      <a:headEnd type="none" w="med" len="med"/>
                      <a:tailEnd type="none" w="med" len="med"/>
                    </a:lnT>
                  </a:tcPr>
                </a:tc>
                <a:tc>
                  <a:txBody>
                    <a:bodyPr/>
                    <a:lstStyle/>
                    <a:p>
                      <a:pPr lvl="0" algn="l" rtl="0" fontAlgn="b"/>
                      <a:r>
                        <a:rPr lang="en-US" sz="1300" b="0" i="0" u="none" strike="noStrike" dirty="0">
                          <a:solidFill>
                            <a:srgbClr val="000000"/>
                          </a:solidFill>
                          <a:effectLst/>
                          <a:latin typeface="Calibri" panose="020F0502020204030204" pitchFamily="34" charset="0"/>
                        </a:rPr>
                        <a:t>Below high school</a:t>
                      </a:r>
                    </a:p>
                  </a:txBody>
                  <a:tcPr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11</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10</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14*</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9</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27*</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9"/>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0" marT="0" marB="0" anchor="ctr"/>
                </a:tc>
                <a:tc>
                  <a:txBody>
                    <a:bodyPr/>
                    <a:lstStyle/>
                    <a:p>
                      <a:pPr lvl="0" algn="l" rtl="0" fontAlgn="b"/>
                      <a:r>
                        <a:rPr lang="en-US" sz="1300" b="0" i="0" u="none" strike="noStrike" dirty="0">
                          <a:solidFill>
                            <a:srgbClr val="000000"/>
                          </a:solidFill>
                          <a:effectLst/>
                          <a:latin typeface="Calibri" panose="020F0502020204030204" pitchFamily="34" charset="0"/>
                        </a:rPr>
                        <a:t>High school credential</a:t>
                      </a:r>
                    </a:p>
                  </a:txBody>
                  <a:tcPr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52</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52</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53</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53</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42*</a:t>
                      </a:r>
                    </a:p>
                  </a:txBody>
                  <a:tcPr marL="0" marR="0" marT="0" marB="0" anchor="ctr"/>
                </a:tc>
                <a:extLst>
                  <a:ext uri="{0D108BD9-81ED-4DB2-BD59-A6C34878D82A}">
                    <a16:rowId xmlns:a16="http://schemas.microsoft.com/office/drawing/2014/main" val="10010"/>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0" marT="0" marB="0" anchor="ctr"/>
                </a:tc>
                <a:tc>
                  <a:txBody>
                    <a:bodyPr/>
                    <a:lstStyle/>
                    <a:p>
                      <a:pPr lvl="0" algn="l" rtl="0" fontAlgn="b"/>
                      <a:r>
                        <a:rPr lang="en-US" sz="1300" b="0" i="0" u="none" strike="noStrike" dirty="0">
                          <a:solidFill>
                            <a:srgbClr val="000000"/>
                          </a:solidFill>
                          <a:effectLst/>
                          <a:latin typeface="Calibri" panose="020F0502020204030204" pitchFamily="34" charset="0"/>
                        </a:rPr>
                        <a:t>Associate's degree</a:t>
                      </a:r>
                    </a:p>
                  </a:txBody>
                  <a:tcPr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8</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8</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6</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8</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5</a:t>
                      </a:r>
                    </a:p>
                  </a:txBody>
                  <a:tcPr marL="0" marR="0" marT="0" marB="0" anchor="ctr"/>
                </a:tc>
                <a:extLst>
                  <a:ext uri="{0D108BD9-81ED-4DB2-BD59-A6C34878D82A}">
                    <a16:rowId xmlns:a16="http://schemas.microsoft.com/office/drawing/2014/main" val="10011"/>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0" marT="0" marB="0" anchor="ctr"/>
                </a:tc>
                <a:tc>
                  <a:txBody>
                    <a:bodyPr/>
                    <a:lstStyle/>
                    <a:p>
                      <a:pPr lvl="0" algn="l" rtl="0" fontAlgn="b"/>
                      <a:r>
                        <a:rPr lang="en-US" sz="1300" b="0" i="0" u="none" strike="noStrike" dirty="0">
                          <a:solidFill>
                            <a:srgbClr val="000000"/>
                          </a:solidFill>
                          <a:effectLst/>
                          <a:latin typeface="Calibri" panose="020F0502020204030204" pitchFamily="34" charset="0"/>
                        </a:rPr>
                        <a:t>Bachelor's degree</a:t>
                      </a:r>
                    </a:p>
                  </a:txBody>
                  <a:tcPr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15</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16</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14</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16</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12</a:t>
                      </a:r>
                    </a:p>
                  </a:txBody>
                  <a:tcPr marL="0" marR="0" marT="0" marB="0" anchor="ctr"/>
                </a:tc>
                <a:extLst>
                  <a:ext uri="{0D108BD9-81ED-4DB2-BD59-A6C34878D82A}">
                    <a16:rowId xmlns:a16="http://schemas.microsoft.com/office/drawing/2014/main" val="10012"/>
                  </a:ext>
                </a:extLst>
              </a:tr>
              <a:tr h="211668">
                <a:tc>
                  <a:txBody>
                    <a:bodyPr/>
                    <a:lstStyle/>
                    <a:p>
                      <a:pPr algn="l" fontAlgn="b"/>
                      <a:endParaRPr lang="en-US" sz="1300" b="0" i="0" u="none" strike="noStrike" dirty="0">
                        <a:solidFill>
                          <a:srgbClr val="000000"/>
                        </a:solidFill>
                        <a:effectLst/>
                        <a:latin typeface="Calibri" panose="020F0502020204030204" pitchFamily="34" charset="0"/>
                      </a:endParaRPr>
                    </a:p>
                  </a:txBody>
                  <a:tcPr marR="0" marT="0" marB="0" anchor="ctr">
                    <a:lnB w="12700" cap="flat" cmpd="sng" algn="ctr">
                      <a:solidFill>
                        <a:schemeClr val="tx1"/>
                      </a:solidFill>
                      <a:prstDash val="solid"/>
                      <a:round/>
                      <a:headEnd type="none" w="med" len="med"/>
                      <a:tailEnd type="none" w="med" len="med"/>
                    </a:lnB>
                  </a:tcPr>
                </a:tc>
                <a:tc>
                  <a:txBody>
                    <a:bodyPr/>
                    <a:lstStyle/>
                    <a:p>
                      <a:pPr lvl="0" algn="l" rtl="0" fontAlgn="b"/>
                      <a:r>
                        <a:rPr lang="en-US" sz="1300" b="0" i="0" u="none" strike="noStrike" dirty="0">
                          <a:solidFill>
                            <a:srgbClr val="000000"/>
                          </a:solidFill>
                          <a:effectLst/>
                          <a:latin typeface="Calibri" panose="020F0502020204030204" pitchFamily="34" charset="0"/>
                        </a:rPr>
                        <a:t>Graduate/Professional degree</a:t>
                      </a:r>
                    </a:p>
                  </a:txBody>
                  <a:tcPr marR="0" marT="0" marB="0" anchor="ctr">
                    <a:lnB w="12700" cap="flat" cmpd="sng" algn="ctr">
                      <a:solidFill>
                        <a:schemeClr val="tx1"/>
                      </a:solidFill>
                      <a:prstDash val="solid"/>
                      <a:round/>
                      <a:headEnd type="none" w="med" len="med"/>
                      <a:tailEnd type="none" w="med" len="med"/>
                    </a:lnB>
                  </a:tcPr>
                </a:tc>
                <a:tc>
                  <a:txBody>
                    <a:bodyPr/>
                    <a:lstStyle/>
                    <a:p>
                      <a:pPr lvl="0" algn="ctr" rtl="0" fontAlgn="b"/>
                      <a:r>
                        <a:rPr lang="en-US" sz="1300" b="0" i="0" u="none" strike="noStrike" dirty="0">
                          <a:solidFill>
                            <a:srgbClr val="000000"/>
                          </a:solidFill>
                          <a:effectLst/>
                          <a:latin typeface="Calibri" panose="020F0502020204030204" pitchFamily="34" charset="0"/>
                        </a:rPr>
                        <a:t>14</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b"/>
                      <a:r>
                        <a:rPr lang="en-US" sz="1300" b="0" i="0" u="none" strike="noStrike" dirty="0">
                          <a:solidFill>
                            <a:srgbClr val="000000"/>
                          </a:solidFill>
                          <a:effectLst/>
                          <a:latin typeface="Calibri" panose="020F0502020204030204" pitchFamily="34" charset="0"/>
                        </a:rPr>
                        <a:t>14</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b"/>
                      <a:r>
                        <a:rPr lang="en-US" sz="1300" b="0" i="0" u="none" strike="noStrike" dirty="0">
                          <a:solidFill>
                            <a:srgbClr val="000000"/>
                          </a:solidFill>
                          <a:effectLst/>
                          <a:latin typeface="Calibri" panose="020F0502020204030204" pitchFamily="34" charset="0"/>
                        </a:rPr>
                        <a:t>13</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b"/>
                      <a:r>
                        <a:rPr lang="en-US" sz="1300" b="0" i="0" u="none" strike="noStrike" dirty="0">
                          <a:solidFill>
                            <a:srgbClr val="000000"/>
                          </a:solidFill>
                          <a:effectLst/>
                          <a:latin typeface="Calibri" panose="020F0502020204030204" pitchFamily="34" charset="0"/>
                        </a:rPr>
                        <a:t>14</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b"/>
                      <a:r>
                        <a:rPr lang="en-US" sz="1300" b="0" i="0" u="none" strike="noStrike" dirty="0">
                          <a:solidFill>
                            <a:srgbClr val="000000"/>
                          </a:solidFill>
                          <a:effectLst/>
                          <a:latin typeface="Calibri" panose="020F0502020204030204" pitchFamily="34" charset="0"/>
                        </a:rPr>
                        <a:t>14</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10948">
                <a:tc>
                  <a:txBody>
                    <a:bodyPr/>
                    <a:lstStyle/>
                    <a:p>
                      <a:pPr algn="l" fontAlgn="b"/>
                      <a:r>
                        <a:rPr lang="en-US" sz="1300" b="0" i="0" u="none" strike="noStrike" dirty="0">
                          <a:solidFill>
                            <a:srgbClr val="000000"/>
                          </a:solidFill>
                          <a:effectLst/>
                          <a:latin typeface="Calibri" panose="020F0502020204030204" pitchFamily="34" charset="0"/>
                        </a:rPr>
                        <a:t>Employment Status</a:t>
                      </a:r>
                    </a:p>
                  </a:txBody>
                  <a:tcPr marR="0" marT="0" marB="0" anchor="ctr">
                    <a:lnT w="12700" cap="flat" cmpd="sng" algn="ctr">
                      <a:solidFill>
                        <a:schemeClr val="tx1"/>
                      </a:solidFill>
                      <a:prstDash val="solid"/>
                      <a:round/>
                      <a:headEnd type="none" w="med" len="med"/>
                      <a:tailEnd type="none" w="med" len="med"/>
                    </a:lnT>
                  </a:tcPr>
                </a:tc>
                <a:tc>
                  <a:txBody>
                    <a:bodyPr/>
                    <a:lstStyle/>
                    <a:p>
                      <a:pPr lvl="0" algn="l" rtl="0" fontAlgn="b"/>
                      <a:r>
                        <a:rPr lang="en-US" sz="1300" b="0" i="0" u="none" strike="noStrike" dirty="0">
                          <a:solidFill>
                            <a:srgbClr val="000000"/>
                          </a:solidFill>
                          <a:effectLst/>
                          <a:latin typeface="Calibri" panose="020F0502020204030204" pitchFamily="34" charset="0"/>
                        </a:rPr>
                        <a:t>Employed</a:t>
                      </a:r>
                    </a:p>
                  </a:txBody>
                  <a:tcPr marR="0" marT="0"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53</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64</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29*</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52</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54</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4"/>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0" marT="0" marB="0" anchor="ctr"/>
                </a:tc>
                <a:tc>
                  <a:txBody>
                    <a:bodyPr/>
                    <a:lstStyle/>
                    <a:p>
                      <a:pPr lvl="0" algn="l" rtl="0" fontAlgn="b"/>
                      <a:r>
                        <a:rPr lang="en-US" sz="1300" b="0" i="0" u="none" strike="noStrike" dirty="0">
                          <a:solidFill>
                            <a:srgbClr val="000000"/>
                          </a:solidFill>
                          <a:effectLst/>
                          <a:latin typeface="Calibri" panose="020F0502020204030204" pitchFamily="34" charset="0"/>
                        </a:rPr>
                        <a:t>Unemployed</a:t>
                      </a:r>
                    </a:p>
                  </a:txBody>
                  <a:tcPr marR="0" marT="0" marB="0" anchor="ctr"/>
                </a:tc>
                <a:tc>
                  <a:txBody>
                    <a:bodyPr/>
                    <a:lstStyle/>
                    <a:p>
                      <a:pPr algn="ctr" rtl="0" fontAlgn="b"/>
                      <a:r>
                        <a:rPr lang="en-US" sz="1300" b="0" i="0" u="none" strike="noStrike" dirty="0">
                          <a:solidFill>
                            <a:srgbClr val="000000"/>
                          </a:solidFill>
                          <a:effectLst/>
                          <a:latin typeface="Calibri" panose="020F0502020204030204" pitchFamily="34" charset="0"/>
                        </a:rPr>
                        <a:t>4</a:t>
                      </a:r>
                    </a:p>
                  </a:txBody>
                  <a:tcPr marL="0" marR="0" marT="0" marB="0" anchor="ctr"/>
                </a:tc>
                <a:tc>
                  <a:txBody>
                    <a:bodyPr/>
                    <a:lstStyle/>
                    <a:p>
                      <a:pPr algn="ctr" rtl="0" fontAlgn="b"/>
                      <a:r>
                        <a:rPr lang="en-US" sz="1300" b="0" i="0" u="none" strike="noStrike" dirty="0">
                          <a:solidFill>
                            <a:srgbClr val="000000"/>
                          </a:solidFill>
                          <a:effectLst/>
                          <a:latin typeface="Calibri" panose="020F0502020204030204" pitchFamily="34" charset="0"/>
                        </a:rPr>
                        <a:t>5</a:t>
                      </a:r>
                    </a:p>
                  </a:txBody>
                  <a:tcPr marL="0" marR="0" marT="0" marB="0" anchor="ctr"/>
                </a:tc>
                <a:tc>
                  <a:txBody>
                    <a:bodyPr/>
                    <a:lstStyle/>
                    <a:p>
                      <a:pPr algn="ctr" rtl="0" fontAlgn="b"/>
                      <a:r>
                        <a:rPr lang="en-US" sz="1300" b="0" i="0" u="none" strike="noStrike" dirty="0">
                          <a:solidFill>
                            <a:srgbClr val="000000"/>
                          </a:solidFill>
                          <a:effectLst/>
                          <a:latin typeface="Calibri" panose="020F0502020204030204" pitchFamily="34" charset="0"/>
                        </a:rPr>
                        <a:t>2*</a:t>
                      </a:r>
                    </a:p>
                  </a:txBody>
                  <a:tcPr marL="0" marR="0" marT="0" marB="0" anchor="ctr"/>
                </a:tc>
                <a:tc>
                  <a:txBody>
                    <a:bodyPr/>
                    <a:lstStyle/>
                    <a:p>
                      <a:pPr algn="ctr" rtl="0" fontAlgn="b"/>
                      <a:r>
                        <a:rPr lang="en-US" sz="1300" b="0" i="0" u="none" strike="noStrike" dirty="0">
                          <a:solidFill>
                            <a:srgbClr val="000000"/>
                          </a:solidFill>
                          <a:effectLst/>
                          <a:latin typeface="Calibri" panose="020F0502020204030204" pitchFamily="34" charset="0"/>
                        </a:rPr>
                        <a:t>3</a:t>
                      </a:r>
                    </a:p>
                  </a:txBody>
                  <a:tcPr marL="0" marR="0" marT="0" marB="0" anchor="ctr"/>
                </a:tc>
                <a:tc>
                  <a:txBody>
                    <a:bodyPr/>
                    <a:lstStyle/>
                    <a:p>
                      <a:pPr algn="ctr" rtl="0" fontAlgn="b"/>
                      <a:r>
                        <a:rPr lang="en-US" sz="1300" b="0" i="0" u="none" strike="noStrike" dirty="0">
                          <a:solidFill>
                            <a:srgbClr val="000000"/>
                          </a:solidFill>
                          <a:effectLst/>
                          <a:latin typeface="Calibri" panose="020F0502020204030204" pitchFamily="34" charset="0"/>
                        </a:rPr>
                        <a:t>8*</a:t>
                      </a:r>
                    </a:p>
                  </a:txBody>
                  <a:tcPr marL="0" marR="0" marT="0" marB="0" anchor="ctr"/>
                </a:tc>
                <a:extLst>
                  <a:ext uri="{0D108BD9-81ED-4DB2-BD59-A6C34878D82A}">
                    <a16:rowId xmlns:a16="http://schemas.microsoft.com/office/drawing/2014/main" val="10015"/>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0" marT="0" marB="0" anchor="ctr">
                    <a:lnB w="12700" cap="flat" cmpd="sng" algn="ctr">
                      <a:solidFill>
                        <a:schemeClr val="tx1"/>
                      </a:solidFill>
                      <a:prstDash val="solid"/>
                      <a:round/>
                      <a:headEnd type="none" w="med" len="med"/>
                      <a:tailEnd type="none" w="med" len="med"/>
                    </a:lnB>
                  </a:tcPr>
                </a:tc>
                <a:tc>
                  <a:txBody>
                    <a:bodyPr/>
                    <a:lstStyle/>
                    <a:p>
                      <a:pPr lvl="0" algn="l" rtl="0" fontAlgn="b"/>
                      <a:r>
                        <a:rPr lang="en-US" sz="1300" b="0" i="0" u="none" strike="noStrike" dirty="0">
                          <a:solidFill>
                            <a:srgbClr val="000000"/>
                          </a:solidFill>
                          <a:effectLst/>
                          <a:latin typeface="Calibri" panose="020F0502020204030204" pitchFamily="34" charset="0"/>
                        </a:rPr>
                        <a:t>Out</a:t>
                      </a:r>
                      <a:r>
                        <a:rPr lang="en-US" sz="1300" b="0" i="0" u="none" strike="noStrike" baseline="0" dirty="0">
                          <a:solidFill>
                            <a:srgbClr val="000000"/>
                          </a:solidFill>
                          <a:effectLst/>
                          <a:latin typeface="Calibri" panose="020F0502020204030204" pitchFamily="34" charset="0"/>
                        </a:rPr>
                        <a:t> of the Labor Force</a:t>
                      </a:r>
                      <a:endParaRPr lang="en-US" sz="1300" b="0" i="0" u="none" strike="noStrike" dirty="0">
                        <a:solidFill>
                          <a:srgbClr val="000000"/>
                        </a:solidFill>
                        <a:effectLst/>
                        <a:latin typeface="Calibri" panose="020F0502020204030204" pitchFamily="34" charset="0"/>
                      </a:endParaRPr>
                    </a:p>
                  </a:txBody>
                  <a:tcPr marR="0" marT="0"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44</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31</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69*</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44</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38</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210948">
                <a:tc>
                  <a:txBody>
                    <a:bodyPr/>
                    <a:lstStyle/>
                    <a:p>
                      <a:pPr algn="l" rtl="0" fontAlgn="b"/>
                      <a:r>
                        <a:rPr lang="en-US" sz="1300" b="0" i="0" u="none" strike="noStrike" dirty="0">
                          <a:solidFill>
                            <a:srgbClr val="000000"/>
                          </a:solidFill>
                          <a:effectLst/>
                          <a:latin typeface="Calibri" panose="020F0502020204030204" pitchFamily="34" charset="0"/>
                        </a:rPr>
                        <a:t>Medical Insurance Status</a:t>
                      </a:r>
                    </a:p>
                  </a:txBody>
                  <a:tcPr marR="0" marT="0" marB="0" anchor="ctr">
                    <a:lnT w="12700" cap="flat" cmpd="sng" algn="ctr">
                      <a:solidFill>
                        <a:schemeClr val="tx1"/>
                      </a:solidFill>
                      <a:prstDash val="solid"/>
                      <a:round/>
                      <a:headEnd type="none" w="med" len="med"/>
                      <a:tailEnd type="none" w="med" len="med"/>
                    </a:lnT>
                  </a:tcPr>
                </a:tc>
                <a:tc>
                  <a:txBody>
                    <a:bodyPr/>
                    <a:lstStyle/>
                    <a:p>
                      <a:pPr lvl="0" algn="l" rtl="0" fontAlgn="b"/>
                      <a:r>
                        <a:rPr lang="en-US" sz="1300" b="0" i="0" u="none" strike="noStrike" dirty="0">
                          <a:solidFill>
                            <a:srgbClr val="000000"/>
                          </a:solidFill>
                          <a:effectLst/>
                          <a:latin typeface="Calibri" panose="020F0502020204030204" pitchFamily="34" charset="0"/>
                        </a:rPr>
                        <a:t>Has Medical Insurance</a:t>
                      </a:r>
                    </a:p>
                  </a:txBody>
                  <a:tcPr marR="0" marT="0"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91</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88</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98*</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92</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83*</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7"/>
                  </a:ext>
                </a:extLst>
              </a:tr>
              <a:tr h="210948">
                <a:tc>
                  <a:txBody>
                    <a:bodyPr/>
                    <a:lstStyle/>
                    <a:p>
                      <a:pPr algn="l" fontAlgn="b"/>
                      <a:r>
                        <a:rPr lang="en-US" sz="1800" b="0" i="0" u="none" strike="noStrike" dirty="0">
                          <a:solidFill>
                            <a:srgbClr val="000000"/>
                          </a:solidFill>
                          <a:effectLst/>
                          <a:latin typeface="Calibri" panose="020F0502020204030204" pitchFamily="34" charset="0"/>
                        </a:rPr>
                        <a:t> </a:t>
                      </a:r>
                    </a:p>
                  </a:txBody>
                  <a:tcPr marR="0" marT="0" marB="0" anchor="ctr">
                    <a:lnB w="12700" cap="flat" cmpd="sng" algn="ctr">
                      <a:solidFill>
                        <a:schemeClr val="tx1"/>
                      </a:solidFill>
                      <a:prstDash val="solid"/>
                      <a:round/>
                      <a:headEnd type="none" w="med" len="med"/>
                      <a:tailEnd type="none" w="med" len="med"/>
                    </a:lnB>
                  </a:tcPr>
                </a:tc>
                <a:tc>
                  <a:txBody>
                    <a:bodyPr/>
                    <a:lstStyle/>
                    <a:p>
                      <a:pPr lvl="0" algn="l" rtl="0" fontAlgn="b"/>
                      <a:r>
                        <a:rPr lang="en-US" sz="1300" b="0" i="0" u="none" strike="noStrike" dirty="0">
                          <a:solidFill>
                            <a:srgbClr val="000000"/>
                          </a:solidFill>
                          <a:effectLst/>
                          <a:latin typeface="Calibri" panose="020F0502020204030204" pitchFamily="34" charset="0"/>
                        </a:rPr>
                        <a:t>Does Not Have Medical Insurance</a:t>
                      </a:r>
                    </a:p>
                  </a:txBody>
                  <a:tcPr marR="0" marT="0"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9</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12</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2*</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8</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17*</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
        <p:nvSpPr>
          <p:cNvPr id="3" name="Content Placeholder 2"/>
          <p:cNvSpPr>
            <a:spLocks noGrp="1"/>
          </p:cNvSpPr>
          <p:nvPr>
            <p:ph idx="1"/>
          </p:nvPr>
        </p:nvSpPr>
        <p:spPr>
          <a:xfrm>
            <a:off x="477043" y="1457669"/>
            <a:ext cx="9181308" cy="4714531"/>
          </a:xfrm>
        </p:spPr>
        <p:txBody>
          <a:bodyPr/>
          <a:lstStyle/>
          <a:p>
            <a:endParaRPr lang="en-US" dirty="0">
              <a:solidFill>
                <a:srgbClr val="FF0000"/>
              </a:solidFill>
            </a:endParaRPr>
          </a:p>
          <a:p>
            <a:endParaRPr lang="en-US" dirty="0"/>
          </a:p>
        </p:txBody>
      </p:sp>
      <p:sp>
        <p:nvSpPr>
          <p:cNvPr id="4" name="Slide Number Placeholder 3"/>
          <p:cNvSpPr>
            <a:spLocks noGrp="1"/>
          </p:cNvSpPr>
          <p:nvPr>
            <p:ph type="sldNum" sz="quarter" idx="10"/>
          </p:nvPr>
        </p:nvSpPr>
        <p:spPr>
          <a:xfrm>
            <a:off x="11741903" y="6531950"/>
            <a:ext cx="141064" cy="273308"/>
          </a:xfrm>
        </p:spPr>
        <p:txBody>
          <a:bodyPr/>
          <a:lstStyle/>
          <a:p>
            <a:pPr algn="r"/>
            <a:fld id="{F3477EC8-074D-41C4-94AE-E9EA7CEEA348}" type="slidenum">
              <a:rPr lang="en-US" smtClean="0"/>
              <a:pPr algn="r"/>
              <a:t>47</a:t>
            </a:fld>
            <a:endParaRPr lang="en-US" dirty="0"/>
          </a:p>
        </p:txBody>
      </p:sp>
      <p:sp>
        <p:nvSpPr>
          <p:cNvPr id="7" name="TextBox 6"/>
          <p:cNvSpPr txBox="1"/>
          <p:nvPr/>
        </p:nvSpPr>
        <p:spPr>
          <a:xfrm>
            <a:off x="3122137" y="6068210"/>
            <a:ext cx="5947726" cy="276999"/>
          </a:xfrm>
          <a:prstGeom prst="rect">
            <a:avLst/>
          </a:prstGeom>
          <a:noFill/>
        </p:spPr>
        <p:txBody>
          <a:bodyPr wrap="square" rtlCol="0">
            <a:spAutoFit/>
          </a:bodyPr>
          <a:lstStyle/>
          <a:p>
            <a:r>
              <a:rPr lang="en-US" sz="1200" dirty="0"/>
              <a:t>* Statistically significant difference (p&lt;0.05) from reference group (age 55-65 or Native Born)</a:t>
            </a:r>
          </a:p>
        </p:txBody>
      </p:sp>
      <p:sp>
        <p:nvSpPr>
          <p:cNvPr id="39" name="Title 29">
            <a:extLst>
              <a:ext uri="{FF2B5EF4-FFF2-40B4-BE49-F238E27FC236}">
                <a16:creationId xmlns:a16="http://schemas.microsoft.com/office/drawing/2014/main" id="{B876DD89-7BF0-40B3-94B2-2FFD52B667F6}"/>
              </a:ext>
            </a:extLst>
          </p:cNvPr>
          <p:cNvSpPr>
            <a:spLocks noGrp="1"/>
          </p:cNvSpPr>
          <p:nvPr>
            <p:ph type="title"/>
          </p:nvPr>
        </p:nvSpPr>
        <p:spPr>
          <a:xfrm>
            <a:off x="146127" y="336376"/>
            <a:ext cx="11830050" cy="651895"/>
          </a:xfrm>
          <a:solidFill>
            <a:schemeClr val="bg1">
              <a:lumMod val="85000"/>
            </a:schemeClr>
          </a:solidFill>
          <a:ln>
            <a:solidFill>
              <a:srgbClr val="0070C0"/>
            </a:solidFill>
          </a:ln>
        </p:spPr>
        <p:txBody>
          <a:bodyPr>
            <a:noAutofit/>
          </a:bodyPr>
          <a:lstStyle/>
          <a:p>
            <a:pPr algn="ctr"/>
            <a:r>
              <a:rPr lang="en-US" sz="2800" dirty="0">
                <a:solidFill>
                  <a:schemeClr val="tx1"/>
                </a:solidFill>
                <a:latin typeface="+mn-lt"/>
              </a:rPr>
              <a:t>Appendix 1: Profile of the PIAAC U.S. older adults sample (age 55 to 74)</a:t>
            </a:r>
          </a:p>
        </p:txBody>
      </p:sp>
      <p:pic>
        <p:nvPicPr>
          <p:cNvPr id="40" name="Picture 39" descr="image003">
            <a:extLst>
              <a:ext uri="{FF2B5EF4-FFF2-40B4-BE49-F238E27FC236}">
                <a16:creationId xmlns:a16="http://schemas.microsoft.com/office/drawing/2014/main" id="{038A4AD7-4A2A-4776-949C-EDB8151B40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31791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 name="Table 48">
            <a:extLst>
              <a:ext uri="{FF2B5EF4-FFF2-40B4-BE49-F238E27FC236}">
                <a16:creationId xmlns:a16="http://schemas.microsoft.com/office/drawing/2014/main" id="{078532FE-5026-4148-B2B4-994E27205B25}"/>
              </a:ext>
            </a:extLst>
          </p:cNvPr>
          <p:cNvGraphicFramePr>
            <a:graphicFrameLocks noGrp="1"/>
          </p:cNvGraphicFramePr>
          <p:nvPr>
            <p:extLst>
              <p:ext uri="{D42A27DB-BD31-4B8C-83A1-F6EECF244321}">
                <p14:modId xmlns:p14="http://schemas.microsoft.com/office/powerpoint/2010/main" val="2265096049"/>
              </p:ext>
            </p:extLst>
          </p:nvPr>
        </p:nvGraphicFramePr>
        <p:xfrm>
          <a:off x="476251" y="1143265"/>
          <a:ext cx="11296647" cy="3553360"/>
        </p:xfrm>
        <a:graphic>
          <a:graphicData uri="http://schemas.openxmlformats.org/drawingml/2006/table">
            <a:tbl>
              <a:tblPr bandRow="1">
                <a:tableStyleId>{5C22544A-7EE6-4342-B048-85BDC9FD1C3A}</a:tableStyleId>
              </a:tblPr>
              <a:tblGrid>
                <a:gridCol w="2369466">
                  <a:extLst>
                    <a:ext uri="{9D8B030D-6E8A-4147-A177-3AD203B41FA5}">
                      <a16:colId xmlns:a16="http://schemas.microsoft.com/office/drawing/2014/main" val="20000"/>
                    </a:ext>
                  </a:extLst>
                </a:gridCol>
                <a:gridCol w="574347">
                  <a:extLst>
                    <a:ext uri="{9D8B030D-6E8A-4147-A177-3AD203B41FA5}">
                      <a16:colId xmlns:a16="http://schemas.microsoft.com/office/drawing/2014/main" val="20001"/>
                    </a:ext>
                  </a:extLst>
                </a:gridCol>
                <a:gridCol w="574347">
                  <a:extLst>
                    <a:ext uri="{9D8B030D-6E8A-4147-A177-3AD203B41FA5}">
                      <a16:colId xmlns:a16="http://schemas.microsoft.com/office/drawing/2014/main" val="20002"/>
                    </a:ext>
                  </a:extLst>
                </a:gridCol>
                <a:gridCol w="574347">
                  <a:extLst>
                    <a:ext uri="{9D8B030D-6E8A-4147-A177-3AD203B41FA5}">
                      <a16:colId xmlns:a16="http://schemas.microsoft.com/office/drawing/2014/main" val="20003"/>
                    </a:ext>
                  </a:extLst>
                </a:gridCol>
                <a:gridCol w="638163">
                  <a:extLst>
                    <a:ext uri="{9D8B030D-6E8A-4147-A177-3AD203B41FA5}">
                      <a16:colId xmlns:a16="http://schemas.microsoft.com/office/drawing/2014/main" val="20004"/>
                    </a:ext>
                  </a:extLst>
                </a:gridCol>
                <a:gridCol w="581436">
                  <a:extLst>
                    <a:ext uri="{9D8B030D-6E8A-4147-A177-3AD203B41FA5}">
                      <a16:colId xmlns:a16="http://schemas.microsoft.com/office/drawing/2014/main" val="20005"/>
                    </a:ext>
                  </a:extLst>
                </a:gridCol>
                <a:gridCol w="581436">
                  <a:extLst>
                    <a:ext uri="{9D8B030D-6E8A-4147-A177-3AD203B41FA5}">
                      <a16:colId xmlns:a16="http://schemas.microsoft.com/office/drawing/2014/main" val="20006"/>
                    </a:ext>
                  </a:extLst>
                </a:gridCol>
                <a:gridCol w="638163">
                  <a:extLst>
                    <a:ext uri="{9D8B030D-6E8A-4147-A177-3AD203B41FA5}">
                      <a16:colId xmlns:a16="http://schemas.microsoft.com/office/drawing/2014/main" val="20007"/>
                    </a:ext>
                  </a:extLst>
                </a:gridCol>
                <a:gridCol w="581436">
                  <a:extLst>
                    <a:ext uri="{9D8B030D-6E8A-4147-A177-3AD203B41FA5}">
                      <a16:colId xmlns:a16="http://schemas.microsoft.com/office/drawing/2014/main" val="20008"/>
                    </a:ext>
                  </a:extLst>
                </a:gridCol>
                <a:gridCol w="581436">
                  <a:extLst>
                    <a:ext uri="{9D8B030D-6E8A-4147-A177-3AD203B41FA5}">
                      <a16:colId xmlns:a16="http://schemas.microsoft.com/office/drawing/2014/main" val="20009"/>
                    </a:ext>
                  </a:extLst>
                </a:gridCol>
                <a:gridCol w="638163">
                  <a:extLst>
                    <a:ext uri="{9D8B030D-6E8A-4147-A177-3AD203B41FA5}">
                      <a16:colId xmlns:a16="http://schemas.microsoft.com/office/drawing/2014/main" val="20010"/>
                    </a:ext>
                  </a:extLst>
                </a:gridCol>
                <a:gridCol w="581436">
                  <a:extLst>
                    <a:ext uri="{9D8B030D-6E8A-4147-A177-3AD203B41FA5}">
                      <a16:colId xmlns:a16="http://schemas.microsoft.com/office/drawing/2014/main" val="20011"/>
                    </a:ext>
                  </a:extLst>
                </a:gridCol>
                <a:gridCol w="581436">
                  <a:extLst>
                    <a:ext uri="{9D8B030D-6E8A-4147-A177-3AD203B41FA5}">
                      <a16:colId xmlns:a16="http://schemas.microsoft.com/office/drawing/2014/main" val="20012"/>
                    </a:ext>
                  </a:extLst>
                </a:gridCol>
                <a:gridCol w="638163">
                  <a:extLst>
                    <a:ext uri="{9D8B030D-6E8A-4147-A177-3AD203B41FA5}">
                      <a16:colId xmlns:a16="http://schemas.microsoft.com/office/drawing/2014/main" val="20013"/>
                    </a:ext>
                  </a:extLst>
                </a:gridCol>
                <a:gridCol w="581436">
                  <a:extLst>
                    <a:ext uri="{9D8B030D-6E8A-4147-A177-3AD203B41FA5}">
                      <a16:colId xmlns:a16="http://schemas.microsoft.com/office/drawing/2014/main" val="20014"/>
                    </a:ext>
                  </a:extLst>
                </a:gridCol>
                <a:gridCol w="581436">
                  <a:extLst>
                    <a:ext uri="{9D8B030D-6E8A-4147-A177-3AD203B41FA5}">
                      <a16:colId xmlns:a16="http://schemas.microsoft.com/office/drawing/2014/main" val="20015"/>
                    </a:ext>
                  </a:extLst>
                </a:gridCol>
              </a:tblGrid>
              <a:tr h="355336">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u="none" strike="noStrike" dirty="0">
                          <a:solidFill>
                            <a:schemeClr val="bg1"/>
                          </a:solidFill>
                          <a:effectLst/>
                        </a:rPr>
                        <a:t>Preventative Health Measure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u="none" strike="noStrike" dirty="0">
                          <a:solidFill>
                            <a:schemeClr val="bg1"/>
                          </a:solidFill>
                          <a:effectLst/>
                        </a:rPr>
                        <a:t>(in</a:t>
                      </a:r>
                      <a:r>
                        <a:rPr lang="en-US" sz="1400" b="0" u="none" strike="noStrike" baseline="0" dirty="0">
                          <a:solidFill>
                            <a:schemeClr val="bg1"/>
                          </a:solidFill>
                          <a:effectLst/>
                        </a:rPr>
                        <a:t> the past year)</a:t>
                      </a:r>
                      <a:endParaRPr lang="en-US" sz="1400" b="0" i="0" u="none" strike="noStrike" dirty="0">
                        <a:solidFill>
                          <a:schemeClr val="bg1"/>
                        </a:solidFill>
                        <a:effectLst/>
                        <a:latin typeface="Calibri" panose="020F0502020204030204" pitchFamily="34" charset="0"/>
                      </a:endParaRPr>
                    </a:p>
                  </a:txBody>
                  <a:tcPr marL="0" marR="0" marT="0" marB="0" anchor="ctr">
                    <a:lnR w="12700" cap="flat" cmpd="sng" algn="ctr">
                      <a:solidFill>
                        <a:schemeClr val="tx1"/>
                      </a:solidFill>
                      <a:prstDash val="solid"/>
                      <a:round/>
                      <a:headEnd type="none" w="med" len="med"/>
                      <a:tailEnd type="none" w="med" len="med"/>
                    </a:lnR>
                    <a:solidFill>
                      <a:srgbClr val="002060"/>
                    </a:solidFill>
                  </a:tcPr>
                </a:tc>
                <a:tc gridSpan="3">
                  <a:txBody>
                    <a:bodyPr/>
                    <a:lstStyle/>
                    <a:p>
                      <a:pPr algn="ctr" fontAlgn="ctr"/>
                      <a:r>
                        <a:rPr lang="en-US" sz="1400" b="0" u="none" strike="noStrike" dirty="0">
                          <a:solidFill>
                            <a:schemeClr val="bg1"/>
                          </a:solidFill>
                          <a:effectLst/>
                        </a:rPr>
                        <a:t>Literacy Score</a:t>
                      </a:r>
                      <a:endParaRPr lang="en-US" sz="14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gridSpan="3">
                  <a:txBody>
                    <a:bodyPr/>
                    <a:lstStyle/>
                    <a:p>
                      <a:pPr algn="ctr" fontAlgn="ctr"/>
                      <a:r>
                        <a:rPr lang="en-US" sz="1400" b="0" u="none" strike="noStrike" dirty="0">
                          <a:solidFill>
                            <a:schemeClr val="bg1"/>
                          </a:solidFill>
                          <a:effectLst/>
                        </a:rPr>
                        <a:t>GED or Associates Deg.</a:t>
                      </a:r>
                      <a:endParaRPr lang="en-US" sz="14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gridSpan="3">
                  <a:txBody>
                    <a:bodyPr/>
                    <a:lstStyle/>
                    <a:p>
                      <a:pPr algn="ctr" fontAlgn="ctr"/>
                      <a:r>
                        <a:rPr lang="en-US" sz="1400" b="0" u="none" strike="noStrike" dirty="0">
                          <a:solidFill>
                            <a:schemeClr val="bg1"/>
                          </a:solidFill>
                          <a:effectLst/>
                        </a:rPr>
                        <a:t>College or Grad. Deg.</a:t>
                      </a:r>
                      <a:endParaRPr lang="en-US" sz="14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gridSpan="3">
                  <a:txBody>
                    <a:bodyPr/>
                    <a:lstStyle/>
                    <a:p>
                      <a:pPr algn="ctr" fontAlgn="ctr"/>
                      <a:r>
                        <a:rPr lang="en-US" sz="1400" b="0" u="none" strike="noStrike" dirty="0">
                          <a:solidFill>
                            <a:schemeClr val="bg1"/>
                          </a:solidFill>
                          <a:effectLst/>
                        </a:rPr>
                        <a:t>Non-Native</a:t>
                      </a:r>
                      <a:endParaRPr lang="en-US" sz="14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gridSpan="3">
                  <a:txBody>
                    <a:bodyPr/>
                    <a:lstStyle/>
                    <a:p>
                      <a:pPr algn="ctr" fontAlgn="ctr"/>
                      <a:r>
                        <a:rPr lang="en-US" sz="1400" b="0" u="none" strike="noStrike" dirty="0">
                          <a:solidFill>
                            <a:schemeClr val="bg1"/>
                          </a:solidFill>
                          <a:effectLst/>
                        </a:rPr>
                        <a:t>Employed</a:t>
                      </a:r>
                      <a:endParaRPr lang="en-US" sz="14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55336">
                <a:tc vMerge="1">
                  <a:txBody>
                    <a:bodyPr/>
                    <a:lstStyle/>
                    <a:p>
                      <a:endParaRPr lang="en-US"/>
                    </a:p>
                  </a:txBody>
                  <a:tcPr/>
                </a:tc>
                <a:tc>
                  <a:txBody>
                    <a:bodyPr/>
                    <a:lstStyle/>
                    <a:p>
                      <a:pPr algn="ctr" fontAlgn="ctr"/>
                      <a:r>
                        <a:rPr lang="en-US" sz="1200" b="0" u="none" strike="noStrike" dirty="0">
                          <a:solidFill>
                            <a:schemeClr val="bg1"/>
                          </a:solidFill>
                          <a:effectLst/>
                        </a:rPr>
                        <a:t>B</a:t>
                      </a:r>
                      <a:endParaRPr lang="en-US" sz="12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2060"/>
                    </a:solidFill>
                  </a:tcPr>
                </a:tc>
                <a:tc>
                  <a:txBody>
                    <a:bodyPr/>
                    <a:lstStyle/>
                    <a:p>
                      <a:pPr algn="ctr" fontAlgn="ctr"/>
                      <a:r>
                        <a:rPr lang="en-US" sz="1000" b="0" u="none" strike="noStrike" dirty="0">
                          <a:solidFill>
                            <a:schemeClr val="bg1"/>
                          </a:solidFill>
                          <a:effectLst/>
                        </a:rPr>
                        <a:t>Odds Ratio</a:t>
                      </a:r>
                      <a:endParaRPr lang="en-US" sz="10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2060"/>
                    </a:solidFill>
                  </a:tcPr>
                </a:tc>
                <a:tc>
                  <a:txBody>
                    <a:bodyPr/>
                    <a:lstStyle/>
                    <a:p>
                      <a:pPr algn="ctr" fontAlgn="ctr"/>
                      <a:r>
                        <a:rPr lang="en-US" sz="1200" b="0" u="none" strike="noStrike" dirty="0">
                          <a:solidFill>
                            <a:schemeClr val="bg1"/>
                          </a:solidFill>
                          <a:effectLst/>
                        </a:rPr>
                        <a:t>Sig.</a:t>
                      </a:r>
                      <a:endParaRPr lang="en-US" sz="12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2060"/>
                    </a:solidFill>
                  </a:tcPr>
                </a:tc>
                <a:tc>
                  <a:txBody>
                    <a:bodyPr/>
                    <a:lstStyle/>
                    <a:p>
                      <a:pPr algn="ctr" fontAlgn="ctr"/>
                      <a:r>
                        <a:rPr lang="en-US" sz="1200" b="0" u="none" strike="noStrike" dirty="0">
                          <a:solidFill>
                            <a:schemeClr val="bg1"/>
                          </a:solidFill>
                          <a:effectLst/>
                        </a:rPr>
                        <a:t>B</a:t>
                      </a:r>
                      <a:endParaRPr lang="en-US" sz="12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2060"/>
                    </a:solidFill>
                  </a:tcPr>
                </a:tc>
                <a:tc>
                  <a:txBody>
                    <a:bodyPr/>
                    <a:lstStyle/>
                    <a:p>
                      <a:pPr algn="ctr" fontAlgn="ctr"/>
                      <a:r>
                        <a:rPr lang="en-US" sz="1000" b="0" u="none" strike="noStrike" dirty="0">
                          <a:solidFill>
                            <a:schemeClr val="bg1"/>
                          </a:solidFill>
                          <a:effectLst/>
                        </a:rPr>
                        <a:t>Odds Ratio</a:t>
                      </a:r>
                      <a:endParaRPr lang="en-US" sz="10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2060"/>
                    </a:solidFill>
                  </a:tcPr>
                </a:tc>
                <a:tc>
                  <a:txBody>
                    <a:bodyPr/>
                    <a:lstStyle/>
                    <a:p>
                      <a:pPr algn="ctr" fontAlgn="ctr"/>
                      <a:r>
                        <a:rPr lang="en-US" sz="1200" b="0" u="none" strike="noStrike" dirty="0">
                          <a:solidFill>
                            <a:schemeClr val="bg1"/>
                          </a:solidFill>
                          <a:effectLst/>
                        </a:rPr>
                        <a:t>Sig.</a:t>
                      </a:r>
                      <a:endParaRPr lang="en-US" sz="12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2060"/>
                    </a:solidFill>
                  </a:tcPr>
                </a:tc>
                <a:tc>
                  <a:txBody>
                    <a:bodyPr/>
                    <a:lstStyle/>
                    <a:p>
                      <a:pPr algn="ctr" fontAlgn="ctr"/>
                      <a:r>
                        <a:rPr lang="en-US" sz="1200" b="0" u="none" strike="noStrike" dirty="0">
                          <a:solidFill>
                            <a:schemeClr val="bg1"/>
                          </a:solidFill>
                          <a:effectLst/>
                        </a:rPr>
                        <a:t>B</a:t>
                      </a:r>
                      <a:endParaRPr lang="en-US" sz="12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2060"/>
                    </a:solidFill>
                  </a:tcPr>
                </a:tc>
                <a:tc>
                  <a:txBody>
                    <a:bodyPr/>
                    <a:lstStyle/>
                    <a:p>
                      <a:pPr algn="ctr" fontAlgn="ctr"/>
                      <a:r>
                        <a:rPr kumimoji="0" lang="en-US" sz="1000" b="0" i="0" u="none" strike="noStrike" kern="1200" cap="none" spc="0" normalizeH="0" baseline="0" noProof="0" dirty="0">
                          <a:ln>
                            <a:noFill/>
                          </a:ln>
                          <a:solidFill>
                            <a:srgbClr val="FFFFFF"/>
                          </a:solidFill>
                          <a:effectLst/>
                          <a:uLnTx/>
                          <a:uFillTx/>
                          <a:latin typeface="+mn-lt"/>
                          <a:ea typeface="+mn-ea"/>
                          <a:cs typeface="+mn-cs"/>
                        </a:rPr>
                        <a:t>Odds Ratio</a:t>
                      </a:r>
                      <a:endParaRPr lang="en-US" sz="12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2060"/>
                    </a:solidFill>
                  </a:tcPr>
                </a:tc>
                <a:tc>
                  <a:txBody>
                    <a:bodyPr/>
                    <a:lstStyle/>
                    <a:p>
                      <a:pPr algn="ctr" fontAlgn="ctr"/>
                      <a:r>
                        <a:rPr lang="en-US" sz="1200" b="0" u="none" strike="noStrike" dirty="0">
                          <a:solidFill>
                            <a:schemeClr val="bg1"/>
                          </a:solidFill>
                          <a:effectLst/>
                        </a:rPr>
                        <a:t>Sig.</a:t>
                      </a:r>
                      <a:endParaRPr lang="en-US" sz="12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2060"/>
                    </a:solidFill>
                  </a:tcPr>
                </a:tc>
                <a:tc>
                  <a:txBody>
                    <a:bodyPr/>
                    <a:lstStyle/>
                    <a:p>
                      <a:pPr algn="ctr" fontAlgn="ctr"/>
                      <a:r>
                        <a:rPr lang="en-US" sz="1200" b="0" u="none" strike="noStrike" dirty="0">
                          <a:solidFill>
                            <a:schemeClr val="bg1"/>
                          </a:solidFill>
                          <a:effectLst/>
                        </a:rPr>
                        <a:t>B</a:t>
                      </a:r>
                      <a:endParaRPr lang="en-US" sz="12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2060"/>
                    </a:solidFill>
                  </a:tcPr>
                </a:tc>
                <a:tc>
                  <a:txBody>
                    <a:bodyPr/>
                    <a:lstStyle/>
                    <a:p>
                      <a:pPr algn="ctr" fontAlgn="ctr"/>
                      <a:r>
                        <a:rPr kumimoji="0" lang="en-US" sz="1000" b="0" i="0" u="none" strike="noStrike" kern="1200" cap="none" spc="0" normalizeH="0" baseline="0" noProof="0" dirty="0">
                          <a:ln>
                            <a:noFill/>
                          </a:ln>
                          <a:solidFill>
                            <a:srgbClr val="FFFFFF"/>
                          </a:solidFill>
                          <a:effectLst/>
                          <a:uLnTx/>
                          <a:uFillTx/>
                          <a:latin typeface="+mn-lt"/>
                          <a:ea typeface="+mn-ea"/>
                          <a:cs typeface="+mn-cs"/>
                        </a:rPr>
                        <a:t>Odds Ratio</a:t>
                      </a:r>
                      <a:endParaRPr lang="en-US" sz="12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2060"/>
                    </a:solidFill>
                  </a:tcPr>
                </a:tc>
                <a:tc>
                  <a:txBody>
                    <a:bodyPr/>
                    <a:lstStyle/>
                    <a:p>
                      <a:pPr algn="ctr" fontAlgn="ctr"/>
                      <a:r>
                        <a:rPr lang="en-US" sz="1200" b="0" u="none" strike="noStrike" dirty="0">
                          <a:solidFill>
                            <a:schemeClr val="bg1"/>
                          </a:solidFill>
                          <a:effectLst/>
                        </a:rPr>
                        <a:t>Sig.</a:t>
                      </a:r>
                      <a:endParaRPr lang="en-US" sz="12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2060"/>
                    </a:solidFill>
                  </a:tcPr>
                </a:tc>
                <a:tc>
                  <a:txBody>
                    <a:bodyPr/>
                    <a:lstStyle/>
                    <a:p>
                      <a:pPr algn="ctr" fontAlgn="ctr"/>
                      <a:r>
                        <a:rPr lang="en-US" sz="1200" b="0" u="none" strike="noStrike" dirty="0">
                          <a:solidFill>
                            <a:schemeClr val="bg1"/>
                          </a:solidFill>
                          <a:effectLst/>
                        </a:rPr>
                        <a:t>B</a:t>
                      </a:r>
                      <a:endParaRPr lang="en-US" sz="12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2060"/>
                    </a:solidFill>
                  </a:tcPr>
                </a:tc>
                <a:tc>
                  <a:txBody>
                    <a:bodyPr/>
                    <a:lstStyle/>
                    <a:p>
                      <a:pPr algn="ctr" fontAlgn="ctr"/>
                      <a:r>
                        <a:rPr kumimoji="0" lang="en-US" sz="1000" b="0" i="0" u="none" strike="noStrike" kern="1200" cap="none" spc="0" normalizeH="0" baseline="0" noProof="0" dirty="0">
                          <a:ln>
                            <a:noFill/>
                          </a:ln>
                          <a:solidFill>
                            <a:srgbClr val="FFFFFF"/>
                          </a:solidFill>
                          <a:effectLst/>
                          <a:uLnTx/>
                          <a:uFillTx/>
                          <a:latin typeface="+mn-lt"/>
                          <a:ea typeface="+mn-ea"/>
                          <a:cs typeface="+mn-cs"/>
                        </a:rPr>
                        <a:t>Odds Ratio</a:t>
                      </a:r>
                      <a:endParaRPr lang="en-US" sz="12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2060"/>
                    </a:solidFill>
                  </a:tcPr>
                </a:tc>
                <a:tc>
                  <a:txBody>
                    <a:bodyPr/>
                    <a:lstStyle/>
                    <a:p>
                      <a:pPr algn="ctr" fontAlgn="ctr"/>
                      <a:r>
                        <a:rPr lang="en-US" sz="1200" b="0" u="none" strike="noStrike" dirty="0">
                          <a:solidFill>
                            <a:schemeClr val="bg1"/>
                          </a:solidFill>
                          <a:effectLst/>
                        </a:rPr>
                        <a:t>Sig.</a:t>
                      </a:r>
                      <a:endParaRPr lang="en-US" sz="1200" b="0" i="0" u="none" strike="noStrike" dirty="0">
                        <a:solidFill>
                          <a:schemeClr val="bg1"/>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2060"/>
                    </a:solidFill>
                  </a:tcPr>
                </a:tc>
                <a:extLst>
                  <a:ext uri="{0D108BD9-81ED-4DB2-BD59-A6C34878D82A}">
                    <a16:rowId xmlns:a16="http://schemas.microsoft.com/office/drawing/2014/main" val="10001"/>
                  </a:ext>
                </a:extLst>
              </a:tr>
              <a:tr h="355336">
                <a:tc>
                  <a:txBody>
                    <a:bodyPr/>
                    <a:lstStyle/>
                    <a:p>
                      <a:pPr algn="l" fontAlgn="b"/>
                      <a:r>
                        <a:rPr lang="en-US" sz="1300" b="0" i="0" u="none" strike="noStrike" dirty="0">
                          <a:effectLst/>
                          <a:latin typeface="Calibri" panose="020F0502020204030204" pitchFamily="34" charset="0"/>
                        </a:rPr>
                        <a:t>Flu</a:t>
                      </a:r>
                      <a:r>
                        <a:rPr lang="en-US" sz="1300" b="0" i="0" u="none" strike="noStrike" baseline="0" dirty="0">
                          <a:effectLst/>
                          <a:latin typeface="Calibri" panose="020F0502020204030204" pitchFamily="34" charset="0"/>
                        </a:rPr>
                        <a:t> Shot</a:t>
                      </a:r>
                      <a:endParaRPr lang="en-US" sz="1300" b="0" i="0" u="none" strike="noStrike" dirty="0">
                        <a:effectLst/>
                        <a:latin typeface="Calibri" panose="020F0502020204030204" pitchFamily="34" charset="0"/>
                      </a:endParaRPr>
                    </a:p>
                  </a:txBody>
                  <a:tcPr marR="0" marT="0" marB="0" anchor="ctr"/>
                </a:tc>
                <a:tc>
                  <a:txBody>
                    <a:bodyPr/>
                    <a:lstStyle/>
                    <a:p>
                      <a:pPr algn="ctr" fontAlgn="b"/>
                      <a:r>
                        <a:rPr lang="en-US" sz="1300" b="0" i="0" u="none" strike="noStrike" dirty="0">
                          <a:effectLst/>
                          <a:latin typeface="Calibri" panose="020F0502020204030204" pitchFamily="34" charset="0"/>
                        </a:rPr>
                        <a:t>-0.001</a:t>
                      </a:r>
                    </a:p>
                  </a:txBody>
                  <a:tcPr marL="0" marR="0" marT="0" marB="0" anchor="ctr"/>
                </a:tc>
                <a:tc>
                  <a:txBody>
                    <a:bodyPr/>
                    <a:lstStyle/>
                    <a:p>
                      <a:pPr algn="ctr" fontAlgn="b"/>
                      <a:r>
                        <a:rPr lang="en-US" sz="1300" b="0" i="0" u="none" strike="noStrike">
                          <a:effectLst/>
                          <a:latin typeface="Calibri" panose="020F0502020204030204" pitchFamily="34" charset="0"/>
                        </a:rPr>
                        <a:t>0.999</a:t>
                      </a:r>
                    </a:p>
                  </a:txBody>
                  <a:tcPr marL="0" marR="0" marT="0" marB="0" anchor="ctr"/>
                </a:tc>
                <a:tc>
                  <a:txBody>
                    <a:bodyPr/>
                    <a:lstStyle/>
                    <a:p>
                      <a:pPr algn="ctr" fontAlgn="b"/>
                      <a:r>
                        <a:rPr lang="en-US" sz="1300" b="0" i="0" u="none" strike="noStrike">
                          <a:effectLst/>
                          <a:latin typeface="Calibri" panose="020F0502020204030204" pitchFamily="34" charset="0"/>
                        </a:rPr>
                        <a:t>0.35</a:t>
                      </a:r>
                    </a:p>
                  </a:txBody>
                  <a:tcPr marL="0" marR="0" marT="0" marB="0" anchor="ctr"/>
                </a:tc>
                <a:tc>
                  <a:txBody>
                    <a:bodyPr/>
                    <a:lstStyle/>
                    <a:p>
                      <a:pPr algn="ctr" fontAlgn="b"/>
                      <a:r>
                        <a:rPr lang="en-US" sz="1300" b="0" i="0" u="none" strike="noStrike" dirty="0">
                          <a:effectLst/>
                          <a:latin typeface="Calibri" panose="020F0502020204030204" pitchFamily="34" charset="0"/>
                        </a:rPr>
                        <a:t>0.40</a:t>
                      </a:r>
                    </a:p>
                  </a:txBody>
                  <a:tcPr marL="0" marR="0" marT="0" marB="0" anchor="ctr"/>
                </a:tc>
                <a:tc>
                  <a:txBody>
                    <a:bodyPr/>
                    <a:lstStyle/>
                    <a:p>
                      <a:pPr algn="ctr" fontAlgn="b"/>
                      <a:r>
                        <a:rPr lang="en-US" sz="1300" b="0" i="0" u="none" strike="noStrike" dirty="0">
                          <a:effectLst/>
                          <a:latin typeface="Calibri" panose="020F0502020204030204" pitchFamily="34" charset="0"/>
                        </a:rPr>
                        <a:t>1.49</a:t>
                      </a:r>
                    </a:p>
                  </a:txBody>
                  <a:tcPr marL="0" marR="0" marT="0" marB="0" anchor="ctr"/>
                </a:tc>
                <a:tc>
                  <a:txBody>
                    <a:bodyPr/>
                    <a:lstStyle/>
                    <a:p>
                      <a:pPr algn="ctr" fontAlgn="b"/>
                      <a:r>
                        <a:rPr lang="en-US" sz="1300" b="0" i="0" u="none" strike="noStrike" dirty="0">
                          <a:effectLst/>
                          <a:latin typeface="Calibri" panose="020F0502020204030204" pitchFamily="34" charset="0"/>
                        </a:rPr>
                        <a:t>0.03</a:t>
                      </a:r>
                    </a:p>
                  </a:txBody>
                  <a:tcPr marL="0" marR="0" marT="0" marB="0" anchor="ctr"/>
                </a:tc>
                <a:tc>
                  <a:txBody>
                    <a:bodyPr/>
                    <a:lstStyle/>
                    <a:p>
                      <a:pPr algn="ctr" fontAlgn="b"/>
                      <a:r>
                        <a:rPr lang="en-US" sz="1300" b="0" i="0" u="none" strike="noStrike" dirty="0">
                          <a:effectLst/>
                          <a:latin typeface="Calibri" panose="020F0502020204030204" pitchFamily="34" charset="0"/>
                        </a:rPr>
                        <a:t>0.92</a:t>
                      </a:r>
                    </a:p>
                  </a:txBody>
                  <a:tcPr marL="0" marR="0" marT="0" marB="0" anchor="ctr"/>
                </a:tc>
                <a:tc>
                  <a:txBody>
                    <a:bodyPr/>
                    <a:lstStyle/>
                    <a:p>
                      <a:pPr algn="ctr" fontAlgn="b"/>
                      <a:r>
                        <a:rPr lang="en-US" sz="1300" b="0" i="0" u="none" strike="noStrike" dirty="0">
                          <a:effectLst/>
                          <a:latin typeface="Calibri" panose="020F0502020204030204" pitchFamily="34" charset="0"/>
                        </a:rPr>
                        <a:t>2.50</a:t>
                      </a:r>
                    </a:p>
                  </a:txBody>
                  <a:tcPr marL="0" marR="0" marT="0" marB="0" anchor="ctr"/>
                </a:tc>
                <a:tc>
                  <a:txBody>
                    <a:bodyPr/>
                    <a:lstStyle/>
                    <a:p>
                      <a:pPr algn="ctr" fontAlgn="b"/>
                      <a:r>
                        <a:rPr lang="en-US" sz="1300" b="0" i="0" u="none" strike="noStrike" dirty="0">
                          <a:effectLst/>
                          <a:latin typeface="Calibri" panose="020F0502020204030204" pitchFamily="34" charset="0"/>
                        </a:rPr>
                        <a:t>0.00</a:t>
                      </a:r>
                    </a:p>
                  </a:txBody>
                  <a:tcPr marL="0" marR="0" marT="0" marB="0" anchor="ctr"/>
                </a:tc>
                <a:tc>
                  <a:txBody>
                    <a:bodyPr/>
                    <a:lstStyle/>
                    <a:p>
                      <a:pPr algn="ctr" fontAlgn="b"/>
                      <a:r>
                        <a:rPr lang="en-US" sz="1300" b="0" i="0" u="none" strike="noStrike" dirty="0">
                          <a:effectLst/>
                          <a:latin typeface="Calibri" panose="020F0502020204030204" pitchFamily="34" charset="0"/>
                        </a:rPr>
                        <a:t>-0.25</a:t>
                      </a:r>
                    </a:p>
                  </a:txBody>
                  <a:tcPr marL="0" marR="0" marT="0" marB="0" anchor="ctr"/>
                </a:tc>
                <a:tc>
                  <a:txBody>
                    <a:bodyPr/>
                    <a:lstStyle/>
                    <a:p>
                      <a:pPr algn="ctr" fontAlgn="b"/>
                      <a:r>
                        <a:rPr lang="en-US" sz="1300" b="0" i="0" u="none" strike="noStrike">
                          <a:effectLst/>
                          <a:latin typeface="Calibri" panose="020F0502020204030204" pitchFamily="34" charset="0"/>
                        </a:rPr>
                        <a:t>0.78</a:t>
                      </a:r>
                    </a:p>
                  </a:txBody>
                  <a:tcPr marL="0" marR="0" marT="0" marB="0" anchor="ctr"/>
                </a:tc>
                <a:tc>
                  <a:txBody>
                    <a:bodyPr/>
                    <a:lstStyle/>
                    <a:p>
                      <a:pPr algn="ctr" fontAlgn="b"/>
                      <a:r>
                        <a:rPr lang="en-US" sz="1300" b="0" i="0" u="none" strike="noStrike">
                          <a:effectLst/>
                          <a:latin typeface="Calibri" panose="020F0502020204030204" pitchFamily="34" charset="0"/>
                        </a:rPr>
                        <a:t>0.21</a:t>
                      </a:r>
                    </a:p>
                  </a:txBody>
                  <a:tcPr marL="0" marR="0" marT="0" marB="0" anchor="ctr"/>
                </a:tc>
                <a:tc>
                  <a:txBody>
                    <a:bodyPr/>
                    <a:lstStyle/>
                    <a:p>
                      <a:pPr algn="ctr" fontAlgn="b"/>
                      <a:r>
                        <a:rPr lang="en-US" sz="1300" b="0" i="0" u="none" strike="noStrike">
                          <a:effectLst/>
                          <a:latin typeface="Calibri" panose="020F0502020204030204" pitchFamily="34" charset="0"/>
                        </a:rPr>
                        <a:t>-0.31</a:t>
                      </a:r>
                    </a:p>
                  </a:txBody>
                  <a:tcPr marL="0" marR="0" marT="0" marB="0" anchor="ctr"/>
                </a:tc>
                <a:tc>
                  <a:txBody>
                    <a:bodyPr/>
                    <a:lstStyle/>
                    <a:p>
                      <a:pPr algn="ctr" fontAlgn="b"/>
                      <a:r>
                        <a:rPr lang="en-US" sz="1300" b="0" i="0" u="none" strike="noStrike" dirty="0">
                          <a:effectLst/>
                          <a:latin typeface="Calibri" panose="020F0502020204030204" pitchFamily="34" charset="0"/>
                        </a:rPr>
                        <a:t>0.73</a:t>
                      </a:r>
                    </a:p>
                  </a:txBody>
                  <a:tcPr marL="0" marR="0" marT="0" marB="0" anchor="ctr"/>
                </a:tc>
                <a:tc>
                  <a:txBody>
                    <a:bodyPr/>
                    <a:lstStyle/>
                    <a:p>
                      <a:pPr algn="ctr" fontAlgn="b"/>
                      <a:r>
                        <a:rPr lang="en-US" sz="1300" b="0" i="0" u="none" strike="noStrike" dirty="0">
                          <a:effectLst/>
                          <a:latin typeface="Calibri" panose="020F0502020204030204" pitchFamily="34" charset="0"/>
                        </a:rPr>
                        <a:t>0.00</a:t>
                      </a:r>
                    </a:p>
                  </a:txBody>
                  <a:tcPr marL="0" marR="0" marT="0" marB="0" anchor="ctr"/>
                </a:tc>
                <a:extLst>
                  <a:ext uri="{0D108BD9-81ED-4DB2-BD59-A6C34878D82A}">
                    <a16:rowId xmlns:a16="http://schemas.microsoft.com/office/drawing/2014/main" val="10002"/>
                  </a:ext>
                </a:extLst>
              </a:tr>
              <a:tr h="355336">
                <a:tc>
                  <a:txBody>
                    <a:bodyPr/>
                    <a:lstStyle/>
                    <a:p>
                      <a:pPr algn="l" fontAlgn="b"/>
                      <a:r>
                        <a:rPr lang="en-US" sz="1300" b="0" i="0" u="none" strike="noStrike" dirty="0">
                          <a:effectLst/>
                          <a:latin typeface="Calibri" panose="020F0502020204030204" pitchFamily="34" charset="0"/>
                        </a:rPr>
                        <a:t>Vision</a:t>
                      </a:r>
                      <a:r>
                        <a:rPr lang="en-US" sz="1300" b="0" i="0" u="none" strike="noStrike" baseline="0" dirty="0">
                          <a:effectLst/>
                          <a:latin typeface="Calibri" panose="020F0502020204030204" pitchFamily="34" charset="0"/>
                        </a:rPr>
                        <a:t> Check</a:t>
                      </a:r>
                      <a:endParaRPr lang="en-US" sz="1300" b="0" i="0" u="none" strike="noStrike" dirty="0">
                        <a:effectLst/>
                        <a:latin typeface="Calibri" panose="020F0502020204030204" pitchFamily="34" charset="0"/>
                      </a:endParaRPr>
                    </a:p>
                  </a:txBody>
                  <a:tcPr marR="0" marT="0" marB="0" anchor="ctr"/>
                </a:tc>
                <a:tc>
                  <a:txBody>
                    <a:bodyPr/>
                    <a:lstStyle/>
                    <a:p>
                      <a:pPr algn="ctr" fontAlgn="b"/>
                      <a:r>
                        <a:rPr lang="en-US" sz="1300" b="0" i="0" u="none" strike="noStrike" dirty="0">
                          <a:effectLst/>
                          <a:latin typeface="Calibri" panose="020F0502020204030204" pitchFamily="34" charset="0"/>
                        </a:rPr>
                        <a:t>-0.001</a:t>
                      </a:r>
                    </a:p>
                  </a:txBody>
                  <a:tcPr marL="0" marR="0" marT="0" marB="0" anchor="ctr"/>
                </a:tc>
                <a:tc>
                  <a:txBody>
                    <a:bodyPr/>
                    <a:lstStyle/>
                    <a:p>
                      <a:pPr algn="ctr" fontAlgn="b"/>
                      <a:r>
                        <a:rPr lang="en-US" sz="1300" b="0" i="0" u="none" strike="noStrike" dirty="0">
                          <a:effectLst/>
                          <a:latin typeface="Calibri" panose="020F0502020204030204" pitchFamily="34" charset="0"/>
                        </a:rPr>
                        <a:t>0.999</a:t>
                      </a:r>
                    </a:p>
                  </a:txBody>
                  <a:tcPr marL="0" marR="0" marT="0" marB="0" anchor="ctr"/>
                </a:tc>
                <a:tc>
                  <a:txBody>
                    <a:bodyPr/>
                    <a:lstStyle/>
                    <a:p>
                      <a:pPr algn="ctr" fontAlgn="b"/>
                      <a:r>
                        <a:rPr lang="en-US" sz="1300" b="0" i="0" u="none" strike="noStrike">
                          <a:effectLst/>
                          <a:latin typeface="Calibri" panose="020F0502020204030204" pitchFamily="34" charset="0"/>
                        </a:rPr>
                        <a:t>0.27</a:t>
                      </a:r>
                    </a:p>
                  </a:txBody>
                  <a:tcPr marL="0" marR="0" marT="0" marB="0" anchor="ctr"/>
                </a:tc>
                <a:tc>
                  <a:txBody>
                    <a:bodyPr/>
                    <a:lstStyle/>
                    <a:p>
                      <a:pPr algn="ctr" fontAlgn="b"/>
                      <a:r>
                        <a:rPr lang="en-US" sz="1300" b="0" i="0" u="none" strike="noStrike">
                          <a:effectLst/>
                          <a:latin typeface="Calibri" panose="020F0502020204030204" pitchFamily="34" charset="0"/>
                        </a:rPr>
                        <a:t>0.58</a:t>
                      </a:r>
                    </a:p>
                  </a:txBody>
                  <a:tcPr marL="0" marR="0" marT="0" marB="0" anchor="ctr"/>
                </a:tc>
                <a:tc>
                  <a:txBody>
                    <a:bodyPr/>
                    <a:lstStyle/>
                    <a:p>
                      <a:pPr algn="ctr" fontAlgn="b"/>
                      <a:r>
                        <a:rPr lang="en-US" sz="1300" b="0" i="0" u="none" strike="noStrike">
                          <a:effectLst/>
                          <a:latin typeface="Calibri" panose="020F0502020204030204" pitchFamily="34" charset="0"/>
                        </a:rPr>
                        <a:t>1.79</a:t>
                      </a:r>
                    </a:p>
                  </a:txBody>
                  <a:tcPr marL="0" marR="0" marT="0" marB="0" anchor="ctr"/>
                </a:tc>
                <a:tc>
                  <a:txBody>
                    <a:bodyPr/>
                    <a:lstStyle/>
                    <a:p>
                      <a:pPr algn="ctr" fontAlgn="b"/>
                      <a:r>
                        <a:rPr lang="en-US" sz="1300" b="0" i="0" u="none" strike="noStrike" dirty="0">
                          <a:effectLst/>
                          <a:latin typeface="Calibri" panose="020F0502020204030204" pitchFamily="34" charset="0"/>
                        </a:rPr>
                        <a:t>0.00</a:t>
                      </a:r>
                    </a:p>
                  </a:txBody>
                  <a:tcPr marL="0" marR="0" marT="0" marB="0" anchor="ctr"/>
                </a:tc>
                <a:tc>
                  <a:txBody>
                    <a:bodyPr/>
                    <a:lstStyle/>
                    <a:p>
                      <a:pPr algn="ctr" fontAlgn="b"/>
                      <a:r>
                        <a:rPr lang="en-US" sz="1300" b="0" i="0" u="none" strike="noStrike" dirty="0">
                          <a:effectLst/>
                          <a:latin typeface="Calibri" panose="020F0502020204030204" pitchFamily="34" charset="0"/>
                        </a:rPr>
                        <a:t>1.08</a:t>
                      </a:r>
                    </a:p>
                  </a:txBody>
                  <a:tcPr marL="0" marR="0" marT="0" marB="0" anchor="ctr"/>
                </a:tc>
                <a:tc>
                  <a:txBody>
                    <a:bodyPr/>
                    <a:lstStyle/>
                    <a:p>
                      <a:pPr algn="ctr" fontAlgn="b"/>
                      <a:r>
                        <a:rPr lang="en-US" sz="1300" b="0" i="0" u="none" strike="noStrike" dirty="0">
                          <a:effectLst/>
                          <a:latin typeface="Calibri" panose="020F0502020204030204" pitchFamily="34" charset="0"/>
                        </a:rPr>
                        <a:t>2.95</a:t>
                      </a:r>
                    </a:p>
                  </a:txBody>
                  <a:tcPr marL="0" marR="0" marT="0" marB="0" anchor="ctr"/>
                </a:tc>
                <a:tc>
                  <a:txBody>
                    <a:bodyPr/>
                    <a:lstStyle/>
                    <a:p>
                      <a:pPr algn="ctr" fontAlgn="b"/>
                      <a:r>
                        <a:rPr lang="en-US" sz="1300" b="0" i="0" u="none" strike="noStrike" dirty="0">
                          <a:effectLst/>
                          <a:latin typeface="Calibri" panose="020F0502020204030204" pitchFamily="34" charset="0"/>
                        </a:rPr>
                        <a:t>0.00</a:t>
                      </a:r>
                    </a:p>
                  </a:txBody>
                  <a:tcPr marL="0" marR="0" marT="0" marB="0" anchor="ctr"/>
                </a:tc>
                <a:tc>
                  <a:txBody>
                    <a:bodyPr/>
                    <a:lstStyle/>
                    <a:p>
                      <a:pPr algn="ctr" fontAlgn="b"/>
                      <a:r>
                        <a:rPr lang="en-US" sz="1300" b="0" i="0" u="none" strike="noStrike">
                          <a:effectLst/>
                          <a:latin typeface="Calibri" panose="020F0502020204030204" pitchFamily="34" charset="0"/>
                        </a:rPr>
                        <a:t>0.19</a:t>
                      </a:r>
                    </a:p>
                  </a:txBody>
                  <a:tcPr marL="0" marR="0" marT="0" marB="0" anchor="ctr"/>
                </a:tc>
                <a:tc>
                  <a:txBody>
                    <a:bodyPr/>
                    <a:lstStyle/>
                    <a:p>
                      <a:pPr algn="ctr" fontAlgn="b"/>
                      <a:r>
                        <a:rPr lang="en-US" sz="1300" b="0" i="0" u="none" strike="noStrike">
                          <a:effectLst/>
                          <a:latin typeface="Calibri" panose="020F0502020204030204" pitchFamily="34" charset="0"/>
                        </a:rPr>
                        <a:t>1.21</a:t>
                      </a:r>
                    </a:p>
                  </a:txBody>
                  <a:tcPr marL="0" marR="0" marT="0" marB="0" anchor="ctr"/>
                </a:tc>
                <a:tc>
                  <a:txBody>
                    <a:bodyPr/>
                    <a:lstStyle/>
                    <a:p>
                      <a:pPr algn="ctr" fontAlgn="b"/>
                      <a:r>
                        <a:rPr lang="en-US" sz="1300" b="0" i="0" u="none" strike="noStrike">
                          <a:effectLst/>
                          <a:latin typeface="Calibri" panose="020F0502020204030204" pitchFamily="34" charset="0"/>
                        </a:rPr>
                        <a:t>0.35</a:t>
                      </a:r>
                    </a:p>
                  </a:txBody>
                  <a:tcPr marL="0" marR="0" marT="0" marB="0" anchor="ctr"/>
                </a:tc>
                <a:tc>
                  <a:txBody>
                    <a:bodyPr/>
                    <a:lstStyle/>
                    <a:p>
                      <a:pPr algn="ctr" fontAlgn="b"/>
                      <a:r>
                        <a:rPr lang="en-US" sz="1300" b="0" i="0" u="none" strike="noStrike">
                          <a:effectLst/>
                          <a:latin typeface="Calibri" panose="020F0502020204030204" pitchFamily="34" charset="0"/>
                        </a:rPr>
                        <a:t>-0.18</a:t>
                      </a:r>
                    </a:p>
                  </a:txBody>
                  <a:tcPr marL="0" marR="0" marT="0" marB="0" anchor="ctr"/>
                </a:tc>
                <a:tc>
                  <a:txBody>
                    <a:bodyPr/>
                    <a:lstStyle/>
                    <a:p>
                      <a:pPr algn="ctr" fontAlgn="b"/>
                      <a:r>
                        <a:rPr lang="en-US" sz="1300" b="0" i="0" u="none" strike="noStrike">
                          <a:effectLst/>
                          <a:latin typeface="Calibri" panose="020F0502020204030204" pitchFamily="34" charset="0"/>
                        </a:rPr>
                        <a:t>0.83</a:t>
                      </a:r>
                    </a:p>
                  </a:txBody>
                  <a:tcPr marL="0" marR="0" marT="0" marB="0" anchor="ctr"/>
                </a:tc>
                <a:tc>
                  <a:txBody>
                    <a:bodyPr/>
                    <a:lstStyle/>
                    <a:p>
                      <a:pPr algn="ctr" fontAlgn="b"/>
                      <a:r>
                        <a:rPr lang="en-US" sz="1300" b="0" i="0" u="none" strike="noStrike">
                          <a:effectLst/>
                          <a:latin typeface="Calibri" panose="020F0502020204030204" pitchFamily="34" charset="0"/>
                        </a:rPr>
                        <a:t>0.09</a:t>
                      </a:r>
                    </a:p>
                  </a:txBody>
                  <a:tcPr marL="0" marR="0" marT="0" marB="0" anchor="ctr"/>
                </a:tc>
                <a:extLst>
                  <a:ext uri="{0D108BD9-81ED-4DB2-BD59-A6C34878D82A}">
                    <a16:rowId xmlns:a16="http://schemas.microsoft.com/office/drawing/2014/main" val="10003"/>
                  </a:ext>
                </a:extLst>
              </a:tr>
              <a:tr h="355336">
                <a:tc>
                  <a:txBody>
                    <a:bodyPr/>
                    <a:lstStyle/>
                    <a:p>
                      <a:pPr algn="l" fontAlgn="b"/>
                      <a:r>
                        <a:rPr lang="en-US" sz="1300" b="0" i="0" u="none" strike="noStrike" dirty="0">
                          <a:effectLst/>
                          <a:latin typeface="Calibri" panose="020F0502020204030204" pitchFamily="34" charset="0"/>
                        </a:rPr>
                        <a:t>Screen</a:t>
                      </a:r>
                      <a:r>
                        <a:rPr lang="en-US" sz="1300" b="0" i="0" u="none" strike="noStrike" baseline="0" dirty="0">
                          <a:effectLst/>
                          <a:latin typeface="Calibri" panose="020F0502020204030204" pitchFamily="34" charset="0"/>
                        </a:rPr>
                        <a:t> for Colon Cancer</a:t>
                      </a:r>
                      <a:endParaRPr lang="en-US" sz="1300" b="0" i="0" u="none" strike="noStrike" dirty="0">
                        <a:effectLst/>
                        <a:latin typeface="Calibri" panose="020F0502020204030204" pitchFamily="34" charset="0"/>
                      </a:endParaRPr>
                    </a:p>
                  </a:txBody>
                  <a:tcPr marR="0" marT="0" marB="0" anchor="ctr"/>
                </a:tc>
                <a:tc>
                  <a:txBody>
                    <a:bodyPr/>
                    <a:lstStyle/>
                    <a:p>
                      <a:pPr algn="ctr" fontAlgn="b"/>
                      <a:r>
                        <a:rPr lang="en-US" sz="1300" b="0" i="0" u="none" strike="noStrike">
                          <a:effectLst/>
                          <a:latin typeface="Calibri" panose="020F0502020204030204" pitchFamily="34" charset="0"/>
                        </a:rPr>
                        <a:t>-0.001</a:t>
                      </a:r>
                    </a:p>
                  </a:txBody>
                  <a:tcPr marL="0" marR="0" marT="0" marB="0" anchor="ctr"/>
                </a:tc>
                <a:tc>
                  <a:txBody>
                    <a:bodyPr/>
                    <a:lstStyle/>
                    <a:p>
                      <a:pPr algn="ctr" fontAlgn="b"/>
                      <a:r>
                        <a:rPr lang="en-US" sz="1300" b="0" i="0" u="none" strike="noStrike" dirty="0">
                          <a:effectLst/>
                          <a:latin typeface="Calibri" panose="020F0502020204030204" pitchFamily="34" charset="0"/>
                        </a:rPr>
                        <a:t>0.999</a:t>
                      </a:r>
                    </a:p>
                  </a:txBody>
                  <a:tcPr marL="0" marR="0" marT="0" marB="0" anchor="ctr"/>
                </a:tc>
                <a:tc>
                  <a:txBody>
                    <a:bodyPr/>
                    <a:lstStyle/>
                    <a:p>
                      <a:pPr algn="ctr" fontAlgn="b"/>
                      <a:r>
                        <a:rPr lang="en-US" sz="1300" b="0" i="0" u="none" strike="noStrike">
                          <a:effectLst/>
                          <a:latin typeface="Calibri" panose="020F0502020204030204" pitchFamily="34" charset="0"/>
                        </a:rPr>
                        <a:t>0.59</a:t>
                      </a:r>
                    </a:p>
                  </a:txBody>
                  <a:tcPr marL="0" marR="0" marT="0" marB="0" anchor="ctr"/>
                </a:tc>
                <a:tc>
                  <a:txBody>
                    <a:bodyPr/>
                    <a:lstStyle/>
                    <a:p>
                      <a:pPr algn="ctr" fontAlgn="b"/>
                      <a:r>
                        <a:rPr lang="en-US" sz="1300" b="0" i="0" u="none" strike="noStrike">
                          <a:effectLst/>
                          <a:latin typeface="Calibri" panose="020F0502020204030204" pitchFamily="34" charset="0"/>
                        </a:rPr>
                        <a:t>0.15</a:t>
                      </a:r>
                    </a:p>
                  </a:txBody>
                  <a:tcPr marL="0" marR="0" marT="0" marB="0" anchor="ctr"/>
                </a:tc>
                <a:tc>
                  <a:txBody>
                    <a:bodyPr/>
                    <a:lstStyle/>
                    <a:p>
                      <a:pPr algn="ctr" fontAlgn="b"/>
                      <a:r>
                        <a:rPr lang="en-US" sz="1300" b="0" i="0" u="none" strike="noStrike">
                          <a:effectLst/>
                          <a:latin typeface="Calibri" panose="020F0502020204030204" pitchFamily="34" charset="0"/>
                        </a:rPr>
                        <a:t>1.16</a:t>
                      </a:r>
                    </a:p>
                  </a:txBody>
                  <a:tcPr marL="0" marR="0" marT="0" marB="0" anchor="ctr"/>
                </a:tc>
                <a:tc>
                  <a:txBody>
                    <a:bodyPr/>
                    <a:lstStyle/>
                    <a:p>
                      <a:pPr algn="ctr" fontAlgn="b"/>
                      <a:r>
                        <a:rPr lang="en-US" sz="1300" b="0" i="0" u="none" strike="noStrike">
                          <a:effectLst/>
                          <a:latin typeface="Calibri" panose="020F0502020204030204" pitchFamily="34" charset="0"/>
                        </a:rPr>
                        <a:t>0.45</a:t>
                      </a:r>
                    </a:p>
                  </a:txBody>
                  <a:tcPr marL="0" marR="0" marT="0" marB="0" anchor="ctr"/>
                </a:tc>
                <a:tc>
                  <a:txBody>
                    <a:bodyPr/>
                    <a:lstStyle/>
                    <a:p>
                      <a:pPr algn="ctr" fontAlgn="b"/>
                      <a:r>
                        <a:rPr lang="en-US" sz="1300" b="0" i="0" u="none" strike="noStrike">
                          <a:effectLst/>
                          <a:latin typeface="Calibri" panose="020F0502020204030204" pitchFamily="34" charset="0"/>
                        </a:rPr>
                        <a:t>0.36</a:t>
                      </a:r>
                    </a:p>
                  </a:txBody>
                  <a:tcPr marL="0" marR="0" marT="0" marB="0" anchor="ctr"/>
                </a:tc>
                <a:tc>
                  <a:txBody>
                    <a:bodyPr/>
                    <a:lstStyle/>
                    <a:p>
                      <a:pPr algn="ctr" fontAlgn="b"/>
                      <a:r>
                        <a:rPr lang="en-US" sz="1300" b="0" i="0" u="none" strike="noStrike" dirty="0">
                          <a:effectLst/>
                          <a:latin typeface="Calibri" panose="020F0502020204030204" pitchFamily="34" charset="0"/>
                        </a:rPr>
                        <a:t>1.43</a:t>
                      </a:r>
                    </a:p>
                  </a:txBody>
                  <a:tcPr marL="0" marR="0" marT="0" marB="0" anchor="ctr"/>
                </a:tc>
                <a:tc>
                  <a:txBody>
                    <a:bodyPr/>
                    <a:lstStyle/>
                    <a:p>
                      <a:pPr algn="ctr" fontAlgn="b"/>
                      <a:r>
                        <a:rPr lang="en-US" sz="1300" b="0" i="0" u="none" strike="noStrike">
                          <a:effectLst/>
                          <a:latin typeface="Calibri" panose="020F0502020204030204" pitchFamily="34" charset="0"/>
                        </a:rPr>
                        <a:t>0.14</a:t>
                      </a:r>
                    </a:p>
                  </a:txBody>
                  <a:tcPr marL="0" marR="0" marT="0" marB="0" anchor="ctr"/>
                </a:tc>
                <a:tc>
                  <a:txBody>
                    <a:bodyPr/>
                    <a:lstStyle/>
                    <a:p>
                      <a:pPr algn="ctr" fontAlgn="b"/>
                      <a:r>
                        <a:rPr lang="en-US" sz="1300" b="0" i="0" u="none" strike="noStrike" dirty="0">
                          <a:effectLst/>
                          <a:latin typeface="Calibri" panose="020F0502020204030204" pitchFamily="34" charset="0"/>
                        </a:rPr>
                        <a:t>0.05</a:t>
                      </a:r>
                    </a:p>
                  </a:txBody>
                  <a:tcPr marL="0" marR="0" marT="0" marB="0" anchor="ctr"/>
                </a:tc>
                <a:tc>
                  <a:txBody>
                    <a:bodyPr/>
                    <a:lstStyle/>
                    <a:p>
                      <a:pPr algn="ctr" fontAlgn="b"/>
                      <a:r>
                        <a:rPr lang="en-US" sz="1300" b="0" i="0" u="none" strike="noStrike">
                          <a:effectLst/>
                          <a:latin typeface="Calibri" panose="020F0502020204030204" pitchFamily="34" charset="0"/>
                        </a:rPr>
                        <a:t>1.05</a:t>
                      </a:r>
                    </a:p>
                  </a:txBody>
                  <a:tcPr marL="0" marR="0" marT="0" marB="0" anchor="ctr"/>
                </a:tc>
                <a:tc>
                  <a:txBody>
                    <a:bodyPr/>
                    <a:lstStyle/>
                    <a:p>
                      <a:pPr algn="ctr" fontAlgn="b"/>
                      <a:r>
                        <a:rPr lang="en-US" sz="1300" b="0" i="0" u="none" strike="noStrike" dirty="0">
                          <a:effectLst/>
                          <a:latin typeface="Calibri" panose="020F0502020204030204" pitchFamily="34" charset="0"/>
                        </a:rPr>
                        <a:t>0.79</a:t>
                      </a:r>
                    </a:p>
                  </a:txBody>
                  <a:tcPr marL="0" marR="0" marT="0" marB="0" anchor="ctr"/>
                </a:tc>
                <a:tc>
                  <a:txBody>
                    <a:bodyPr/>
                    <a:lstStyle/>
                    <a:p>
                      <a:pPr algn="ctr" fontAlgn="b"/>
                      <a:r>
                        <a:rPr lang="en-US" sz="1300" b="0" i="0" u="none" strike="noStrike">
                          <a:effectLst/>
                          <a:latin typeface="Calibri" panose="020F0502020204030204" pitchFamily="34" charset="0"/>
                        </a:rPr>
                        <a:t>-0.20</a:t>
                      </a:r>
                    </a:p>
                  </a:txBody>
                  <a:tcPr marL="0" marR="0" marT="0" marB="0" anchor="ctr"/>
                </a:tc>
                <a:tc>
                  <a:txBody>
                    <a:bodyPr/>
                    <a:lstStyle/>
                    <a:p>
                      <a:pPr algn="ctr" fontAlgn="b"/>
                      <a:r>
                        <a:rPr lang="en-US" sz="1300" b="0" i="0" u="none" strike="noStrike">
                          <a:effectLst/>
                          <a:latin typeface="Calibri" panose="020F0502020204030204" pitchFamily="34" charset="0"/>
                        </a:rPr>
                        <a:t>0.82</a:t>
                      </a:r>
                    </a:p>
                  </a:txBody>
                  <a:tcPr marL="0" marR="0" marT="0" marB="0" anchor="ctr"/>
                </a:tc>
                <a:tc>
                  <a:txBody>
                    <a:bodyPr/>
                    <a:lstStyle/>
                    <a:p>
                      <a:pPr algn="ctr" fontAlgn="b"/>
                      <a:r>
                        <a:rPr lang="en-US" sz="1300" b="0" i="0" u="none" strike="noStrike">
                          <a:effectLst/>
                          <a:latin typeface="Calibri" panose="020F0502020204030204" pitchFamily="34" charset="0"/>
                        </a:rPr>
                        <a:t>0.06</a:t>
                      </a:r>
                    </a:p>
                  </a:txBody>
                  <a:tcPr marL="0" marR="0" marT="0" marB="0" anchor="ctr"/>
                </a:tc>
                <a:extLst>
                  <a:ext uri="{0D108BD9-81ED-4DB2-BD59-A6C34878D82A}">
                    <a16:rowId xmlns:a16="http://schemas.microsoft.com/office/drawing/2014/main" val="10004"/>
                  </a:ext>
                </a:extLst>
              </a:tr>
              <a:tr h="355336">
                <a:tc>
                  <a:txBody>
                    <a:bodyPr/>
                    <a:lstStyle/>
                    <a:p>
                      <a:pPr algn="l" fontAlgn="b"/>
                      <a:r>
                        <a:rPr lang="en-US" sz="1300" b="0" i="0" u="none" strike="noStrike" dirty="0">
                          <a:effectLst/>
                          <a:latin typeface="Calibri" panose="020F0502020204030204" pitchFamily="34" charset="0"/>
                        </a:rPr>
                        <a:t>Screen for Osteoporosis</a:t>
                      </a:r>
                    </a:p>
                  </a:txBody>
                  <a:tcPr marR="0" marT="0" marB="0" anchor="ctr"/>
                </a:tc>
                <a:tc>
                  <a:txBody>
                    <a:bodyPr/>
                    <a:lstStyle/>
                    <a:p>
                      <a:pPr algn="ctr" fontAlgn="b"/>
                      <a:r>
                        <a:rPr lang="en-US" sz="1300" b="0" i="0" u="none" strike="noStrike">
                          <a:effectLst/>
                          <a:latin typeface="Calibri" panose="020F0502020204030204" pitchFamily="34" charset="0"/>
                        </a:rPr>
                        <a:t>-0.002</a:t>
                      </a:r>
                    </a:p>
                  </a:txBody>
                  <a:tcPr marL="0" marR="0" marT="0" marB="0" anchor="ctr"/>
                </a:tc>
                <a:tc>
                  <a:txBody>
                    <a:bodyPr/>
                    <a:lstStyle/>
                    <a:p>
                      <a:pPr algn="ctr" fontAlgn="b"/>
                      <a:r>
                        <a:rPr lang="en-US" sz="1300" b="0" i="0" u="none" strike="noStrike" dirty="0">
                          <a:effectLst/>
                          <a:latin typeface="Calibri" panose="020F0502020204030204" pitchFamily="34" charset="0"/>
                        </a:rPr>
                        <a:t>0.998</a:t>
                      </a:r>
                    </a:p>
                  </a:txBody>
                  <a:tcPr marL="0" marR="0" marT="0" marB="0" anchor="ctr"/>
                </a:tc>
                <a:tc>
                  <a:txBody>
                    <a:bodyPr/>
                    <a:lstStyle/>
                    <a:p>
                      <a:pPr algn="ctr" fontAlgn="b"/>
                      <a:r>
                        <a:rPr lang="en-US" sz="1300" b="0" i="0" u="none" strike="noStrike" dirty="0">
                          <a:effectLst/>
                          <a:latin typeface="Calibri" panose="020F0502020204030204" pitchFamily="34" charset="0"/>
                        </a:rPr>
                        <a:t>0.11</a:t>
                      </a:r>
                    </a:p>
                  </a:txBody>
                  <a:tcPr marL="0" marR="0" marT="0" marB="0" anchor="ctr"/>
                </a:tc>
                <a:tc>
                  <a:txBody>
                    <a:bodyPr/>
                    <a:lstStyle/>
                    <a:p>
                      <a:pPr algn="ctr" fontAlgn="b"/>
                      <a:r>
                        <a:rPr lang="en-US" sz="1300" b="0" i="0" u="none" strike="noStrike">
                          <a:effectLst/>
                          <a:latin typeface="Calibri" panose="020F0502020204030204" pitchFamily="34" charset="0"/>
                        </a:rPr>
                        <a:t>0.50</a:t>
                      </a:r>
                    </a:p>
                  </a:txBody>
                  <a:tcPr marL="0" marR="0" marT="0" marB="0" anchor="ctr"/>
                </a:tc>
                <a:tc>
                  <a:txBody>
                    <a:bodyPr/>
                    <a:lstStyle/>
                    <a:p>
                      <a:pPr algn="ctr" fontAlgn="b"/>
                      <a:r>
                        <a:rPr lang="en-US" sz="1300" b="0" i="0" u="none" strike="noStrike">
                          <a:effectLst/>
                          <a:latin typeface="Calibri" panose="020F0502020204030204" pitchFamily="34" charset="0"/>
                        </a:rPr>
                        <a:t>1.65</a:t>
                      </a:r>
                    </a:p>
                  </a:txBody>
                  <a:tcPr marL="0" marR="0" marT="0" marB="0" anchor="ctr"/>
                </a:tc>
                <a:tc>
                  <a:txBody>
                    <a:bodyPr/>
                    <a:lstStyle/>
                    <a:p>
                      <a:pPr algn="ctr" fontAlgn="b"/>
                      <a:r>
                        <a:rPr lang="en-US" sz="1300" b="0" i="0" u="none" strike="noStrike" dirty="0">
                          <a:effectLst/>
                          <a:latin typeface="Calibri" panose="020F0502020204030204" pitchFamily="34" charset="0"/>
                        </a:rPr>
                        <a:t>0.02</a:t>
                      </a:r>
                    </a:p>
                  </a:txBody>
                  <a:tcPr marL="0" marR="0" marT="0" marB="0" anchor="ctr"/>
                </a:tc>
                <a:tc>
                  <a:txBody>
                    <a:bodyPr/>
                    <a:lstStyle/>
                    <a:p>
                      <a:pPr algn="ctr" fontAlgn="b"/>
                      <a:r>
                        <a:rPr lang="en-US" sz="1300" b="0" i="0" u="none" strike="noStrike">
                          <a:effectLst/>
                          <a:latin typeface="Calibri" panose="020F0502020204030204" pitchFamily="34" charset="0"/>
                        </a:rPr>
                        <a:t>0.83</a:t>
                      </a:r>
                    </a:p>
                  </a:txBody>
                  <a:tcPr marL="0" marR="0" marT="0" marB="0" anchor="ctr"/>
                </a:tc>
                <a:tc>
                  <a:txBody>
                    <a:bodyPr/>
                    <a:lstStyle/>
                    <a:p>
                      <a:pPr algn="ctr" fontAlgn="b"/>
                      <a:r>
                        <a:rPr lang="en-US" sz="1300" b="0" i="0" u="none" strike="noStrike">
                          <a:effectLst/>
                          <a:latin typeface="Calibri" panose="020F0502020204030204" pitchFamily="34" charset="0"/>
                        </a:rPr>
                        <a:t>2.28</a:t>
                      </a:r>
                    </a:p>
                  </a:txBody>
                  <a:tcPr marL="0" marR="0" marT="0" marB="0" anchor="ctr"/>
                </a:tc>
                <a:tc>
                  <a:txBody>
                    <a:bodyPr/>
                    <a:lstStyle/>
                    <a:p>
                      <a:pPr algn="ctr" fontAlgn="b"/>
                      <a:r>
                        <a:rPr lang="en-US" sz="1300" b="0" i="0" u="none" strike="noStrike" dirty="0">
                          <a:effectLst/>
                          <a:latin typeface="Calibri" panose="020F0502020204030204" pitchFamily="34" charset="0"/>
                        </a:rPr>
                        <a:t>0.00</a:t>
                      </a:r>
                    </a:p>
                  </a:txBody>
                  <a:tcPr marL="0" marR="0" marT="0" marB="0" anchor="ctr"/>
                </a:tc>
                <a:tc>
                  <a:txBody>
                    <a:bodyPr/>
                    <a:lstStyle/>
                    <a:p>
                      <a:pPr algn="ctr" fontAlgn="b"/>
                      <a:r>
                        <a:rPr lang="en-US" sz="1300" b="0" i="0" u="none" strike="noStrike" dirty="0">
                          <a:effectLst/>
                          <a:latin typeface="Calibri" panose="020F0502020204030204" pitchFamily="34" charset="0"/>
                        </a:rPr>
                        <a:t>0.22</a:t>
                      </a:r>
                    </a:p>
                  </a:txBody>
                  <a:tcPr marL="0" marR="0" marT="0" marB="0" anchor="ctr"/>
                </a:tc>
                <a:tc>
                  <a:txBody>
                    <a:bodyPr/>
                    <a:lstStyle/>
                    <a:p>
                      <a:pPr algn="ctr" fontAlgn="b"/>
                      <a:r>
                        <a:rPr lang="en-US" sz="1300" b="0" i="0" u="none" strike="noStrike">
                          <a:effectLst/>
                          <a:latin typeface="Calibri" panose="020F0502020204030204" pitchFamily="34" charset="0"/>
                        </a:rPr>
                        <a:t>1.24</a:t>
                      </a:r>
                    </a:p>
                  </a:txBody>
                  <a:tcPr marL="0" marR="0" marT="0" marB="0" anchor="ctr"/>
                </a:tc>
                <a:tc>
                  <a:txBody>
                    <a:bodyPr/>
                    <a:lstStyle/>
                    <a:p>
                      <a:pPr algn="ctr" fontAlgn="b"/>
                      <a:r>
                        <a:rPr lang="en-US" sz="1300" b="0" i="0" u="none" strike="noStrike">
                          <a:effectLst/>
                          <a:latin typeface="Calibri" panose="020F0502020204030204" pitchFamily="34" charset="0"/>
                        </a:rPr>
                        <a:t>0.21</a:t>
                      </a:r>
                    </a:p>
                  </a:txBody>
                  <a:tcPr marL="0" marR="0" marT="0" marB="0" anchor="ctr"/>
                </a:tc>
                <a:tc>
                  <a:txBody>
                    <a:bodyPr/>
                    <a:lstStyle/>
                    <a:p>
                      <a:pPr algn="ctr" fontAlgn="b"/>
                      <a:r>
                        <a:rPr lang="en-US" sz="1300" b="0" i="0" u="none" strike="noStrike" dirty="0">
                          <a:effectLst/>
                          <a:latin typeface="Calibri" panose="020F0502020204030204" pitchFamily="34" charset="0"/>
                        </a:rPr>
                        <a:t>-0.43</a:t>
                      </a:r>
                    </a:p>
                  </a:txBody>
                  <a:tcPr marL="0" marR="0" marT="0" marB="0" anchor="ctr"/>
                </a:tc>
                <a:tc>
                  <a:txBody>
                    <a:bodyPr/>
                    <a:lstStyle/>
                    <a:p>
                      <a:pPr algn="ctr" fontAlgn="b"/>
                      <a:r>
                        <a:rPr lang="en-US" sz="1300" b="0" i="0" u="none" strike="noStrike">
                          <a:effectLst/>
                          <a:latin typeface="Calibri" panose="020F0502020204030204" pitchFamily="34" charset="0"/>
                        </a:rPr>
                        <a:t>0.65</a:t>
                      </a:r>
                    </a:p>
                  </a:txBody>
                  <a:tcPr marL="0" marR="0" marT="0" marB="0" anchor="ctr"/>
                </a:tc>
                <a:tc>
                  <a:txBody>
                    <a:bodyPr/>
                    <a:lstStyle/>
                    <a:p>
                      <a:pPr algn="ctr" fontAlgn="b"/>
                      <a:r>
                        <a:rPr lang="en-US" sz="1300" b="0" i="0" u="none" strike="noStrike" dirty="0">
                          <a:effectLst/>
                          <a:latin typeface="Calibri" panose="020F0502020204030204" pitchFamily="34" charset="0"/>
                        </a:rPr>
                        <a:t>0.00</a:t>
                      </a:r>
                    </a:p>
                  </a:txBody>
                  <a:tcPr marL="0" marR="0" marT="0" marB="0" anchor="ctr"/>
                </a:tc>
                <a:extLst>
                  <a:ext uri="{0D108BD9-81ED-4DB2-BD59-A6C34878D82A}">
                    <a16:rowId xmlns:a16="http://schemas.microsoft.com/office/drawing/2014/main" val="10005"/>
                  </a:ext>
                </a:extLst>
              </a:tr>
              <a:tr h="355336">
                <a:tc>
                  <a:txBody>
                    <a:bodyPr/>
                    <a:lstStyle/>
                    <a:p>
                      <a:pPr algn="l" fontAlgn="b"/>
                      <a:r>
                        <a:rPr lang="en-US" sz="1300" b="0" i="0" u="none" strike="noStrike" dirty="0">
                          <a:effectLst/>
                          <a:latin typeface="Calibri" panose="020F0502020204030204" pitchFamily="34" charset="0"/>
                        </a:rPr>
                        <a:t>Dentist Visit</a:t>
                      </a:r>
                    </a:p>
                  </a:txBody>
                  <a:tcPr marR="0" marT="0" marB="0" anchor="ctr"/>
                </a:tc>
                <a:tc>
                  <a:txBody>
                    <a:bodyPr/>
                    <a:lstStyle/>
                    <a:p>
                      <a:pPr algn="ctr" fontAlgn="b"/>
                      <a:r>
                        <a:rPr lang="en-US" sz="1300" b="0" i="0" u="none" strike="noStrike">
                          <a:effectLst/>
                          <a:latin typeface="Calibri" panose="020F0502020204030204" pitchFamily="34" charset="0"/>
                        </a:rPr>
                        <a:t>0.007</a:t>
                      </a:r>
                    </a:p>
                  </a:txBody>
                  <a:tcPr marL="0" marR="0" marT="0" marB="0" anchor="ctr"/>
                </a:tc>
                <a:tc>
                  <a:txBody>
                    <a:bodyPr/>
                    <a:lstStyle/>
                    <a:p>
                      <a:pPr algn="ctr" fontAlgn="b"/>
                      <a:r>
                        <a:rPr lang="en-US" sz="1300" b="0" i="0" u="none" strike="noStrike">
                          <a:effectLst/>
                          <a:latin typeface="Calibri" panose="020F0502020204030204" pitchFamily="34" charset="0"/>
                        </a:rPr>
                        <a:t>1.007</a:t>
                      </a:r>
                    </a:p>
                  </a:txBody>
                  <a:tcPr marL="0" marR="0" marT="0" marB="0" anchor="ctr"/>
                </a:tc>
                <a:tc>
                  <a:txBody>
                    <a:bodyPr/>
                    <a:lstStyle/>
                    <a:p>
                      <a:pPr algn="ctr" fontAlgn="b"/>
                      <a:r>
                        <a:rPr lang="en-US" sz="1300" b="0" i="0" u="none" strike="noStrike" dirty="0">
                          <a:effectLst/>
                          <a:latin typeface="Calibri" panose="020F0502020204030204" pitchFamily="34" charset="0"/>
                        </a:rPr>
                        <a:t>0.00</a:t>
                      </a:r>
                    </a:p>
                  </a:txBody>
                  <a:tcPr marL="0" marR="0" marT="0" marB="0" anchor="ctr"/>
                </a:tc>
                <a:tc>
                  <a:txBody>
                    <a:bodyPr/>
                    <a:lstStyle/>
                    <a:p>
                      <a:pPr algn="ctr" fontAlgn="b"/>
                      <a:r>
                        <a:rPr lang="en-US" sz="1300" b="0" i="0" u="none" strike="noStrike">
                          <a:effectLst/>
                          <a:latin typeface="Calibri" panose="020F0502020204030204" pitchFamily="34" charset="0"/>
                        </a:rPr>
                        <a:t>0.78</a:t>
                      </a:r>
                    </a:p>
                  </a:txBody>
                  <a:tcPr marL="0" marR="0" marT="0" marB="0" anchor="ctr"/>
                </a:tc>
                <a:tc>
                  <a:txBody>
                    <a:bodyPr/>
                    <a:lstStyle/>
                    <a:p>
                      <a:pPr algn="ctr" fontAlgn="b"/>
                      <a:r>
                        <a:rPr lang="en-US" sz="1300" b="0" i="0" u="none" strike="noStrike">
                          <a:effectLst/>
                          <a:latin typeface="Calibri" panose="020F0502020204030204" pitchFamily="34" charset="0"/>
                        </a:rPr>
                        <a:t>2.18</a:t>
                      </a:r>
                    </a:p>
                  </a:txBody>
                  <a:tcPr marL="0" marR="0" marT="0" marB="0" anchor="ctr"/>
                </a:tc>
                <a:tc>
                  <a:txBody>
                    <a:bodyPr/>
                    <a:lstStyle/>
                    <a:p>
                      <a:pPr algn="ctr" fontAlgn="b"/>
                      <a:r>
                        <a:rPr lang="en-US" sz="1300" b="0" i="0" u="none" strike="noStrike" dirty="0">
                          <a:effectLst/>
                          <a:latin typeface="Calibri" panose="020F0502020204030204" pitchFamily="34" charset="0"/>
                        </a:rPr>
                        <a:t>0.00</a:t>
                      </a:r>
                    </a:p>
                  </a:txBody>
                  <a:tcPr marL="0" marR="0" marT="0" marB="0" anchor="ctr"/>
                </a:tc>
                <a:tc>
                  <a:txBody>
                    <a:bodyPr/>
                    <a:lstStyle/>
                    <a:p>
                      <a:pPr algn="ctr" fontAlgn="b"/>
                      <a:r>
                        <a:rPr lang="en-US" sz="1300" b="0" i="0" u="none" strike="noStrike">
                          <a:effectLst/>
                          <a:latin typeface="Calibri" panose="020F0502020204030204" pitchFamily="34" charset="0"/>
                        </a:rPr>
                        <a:t>1.80</a:t>
                      </a:r>
                    </a:p>
                  </a:txBody>
                  <a:tcPr marL="0" marR="0" marT="0" marB="0" anchor="ctr"/>
                </a:tc>
                <a:tc>
                  <a:txBody>
                    <a:bodyPr/>
                    <a:lstStyle/>
                    <a:p>
                      <a:pPr algn="ctr" fontAlgn="b"/>
                      <a:r>
                        <a:rPr lang="en-US" sz="1300" b="0" i="0" u="none" strike="noStrike" dirty="0">
                          <a:effectLst/>
                          <a:latin typeface="Calibri" panose="020F0502020204030204" pitchFamily="34" charset="0"/>
                        </a:rPr>
                        <a:t>6.04</a:t>
                      </a:r>
                    </a:p>
                  </a:txBody>
                  <a:tcPr marL="0" marR="0" marT="0" marB="0" anchor="ctr"/>
                </a:tc>
                <a:tc>
                  <a:txBody>
                    <a:bodyPr/>
                    <a:lstStyle/>
                    <a:p>
                      <a:pPr algn="ctr" fontAlgn="b"/>
                      <a:r>
                        <a:rPr lang="en-US" sz="1300" b="0" i="0" u="none" strike="noStrike" dirty="0">
                          <a:effectLst/>
                          <a:latin typeface="Calibri" panose="020F0502020204030204" pitchFamily="34" charset="0"/>
                        </a:rPr>
                        <a:t>0.00</a:t>
                      </a:r>
                    </a:p>
                  </a:txBody>
                  <a:tcPr marL="0" marR="0" marT="0" marB="0" anchor="ctr"/>
                </a:tc>
                <a:tc>
                  <a:txBody>
                    <a:bodyPr/>
                    <a:lstStyle/>
                    <a:p>
                      <a:pPr algn="ctr" fontAlgn="b"/>
                      <a:r>
                        <a:rPr lang="en-US" sz="1300" b="0" i="0" u="none" strike="noStrike" dirty="0">
                          <a:effectLst/>
                          <a:latin typeface="Calibri" panose="020F0502020204030204" pitchFamily="34" charset="0"/>
                        </a:rPr>
                        <a:t>0.52</a:t>
                      </a:r>
                    </a:p>
                  </a:txBody>
                  <a:tcPr marL="0" marR="0" marT="0" marB="0" anchor="ctr"/>
                </a:tc>
                <a:tc>
                  <a:txBody>
                    <a:bodyPr/>
                    <a:lstStyle/>
                    <a:p>
                      <a:pPr algn="ctr" fontAlgn="b"/>
                      <a:r>
                        <a:rPr lang="en-US" sz="1300" b="0" i="0" u="none" strike="noStrike" dirty="0">
                          <a:effectLst/>
                          <a:latin typeface="Calibri" panose="020F0502020204030204" pitchFamily="34" charset="0"/>
                        </a:rPr>
                        <a:t>1.69</a:t>
                      </a:r>
                    </a:p>
                  </a:txBody>
                  <a:tcPr marL="0" marR="0" marT="0" marB="0" anchor="ctr"/>
                </a:tc>
                <a:tc>
                  <a:txBody>
                    <a:bodyPr/>
                    <a:lstStyle/>
                    <a:p>
                      <a:pPr algn="ctr" fontAlgn="b"/>
                      <a:r>
                        <a:rPr lang="en-US" sz="1300" b="0" i="0" u="none" strike="noStrike">
                          <a:effectLst/>
                          <a:latin typeface="Calibri" panose="020F0502020204030204" pitchFamily="34" charset="0"/>
                        </a:rPr>
                        <a:t>0.02</a:t>
                      </a:r>
                    </a:p>
                  </a:txBody>
                  <a:tcPr marL="0" marR="0" marT="0" marB="0" anchor="ctr"/>
                </a:tc>
                <a:tc>
                  <a:txBody>
                    <a:bodyPr/>
                    <a:lstStyle/>
                    <a:p>
                      <a:pPr algn="ctr" fontAlgn="b"/>
                      <a:r>
                        <a:rPr lang="en-US" sz="1300" b="0" i="0" u="none" strike="noStrike" dirty="0">
                          <a:effectLst/>
                          <a:latin typeface="Calibri" panose="020F0502020204030204" pitchFamily="34" charset="0"/>
                        </a:rPr>
                        <a:t>0.10</a:t>
                      </a:r>
                    </a:p>
                  </a:txBody>
                  <a:tcPr marL="0" marR="0" marT="0" marB="0" anchor="ctr"/>
                </a:tc>
                <a:tc>
                  <a:txBody>
                    <a:bodyPr/>
                    <a:lstStyle/>
                    <a:p>
                      <a:pPr algn="ctr" fontAlgn="b"/>
                      <a:r>
                        <a:rPr lang="en-US" sz="1300" b="0" i="0" u="none" strike="noStrike" dirty="0">
                          <a:effectLst/>
                          <a:latin typeface="Calibri" panose="020F0502020204030204" pitchFamily="34" charset="0"/>
                        </a:rPr>
                        <a:t>1.11</a:t>
                      </a:r>
                    </a:p>
                  </a:txBody>
                  <a:tcPr marL="0" marR="0" marT="0" marB="0" anchor="ctr"/>
                </a:tc>
                <a:tc>
                  <a:txBody>
                    <a:bodyPr/>
                    <a:lstStyle/>
                    <a:p>
                      <a:pPr algn="ctr" fontAlgn="b"/>
                      <a:r>
                        <a:rPr lang="en-US" sz="1300" b="0" i="0" u="none" strike="noStrike" dirty="0">
                          <a:effectLst/>
                          <a:latin typeface="Calibri" panose="020F0502020204030204" pitchFamily="34" charset="0"/>
                        </a:rPr>
                        <a:t>0.42</a:t>
                      </a:r>
                    </a:p>
                  </a:txBody>
                  <a:tcPr marL="0" marR="0" marT="0" marB="0" anchor="ctr"/>
                </a:tc>
                <a:extLst>
                  <a:ext uri="{0D108BD9-81ED-4DB2-BD59-A6C34878D82A}">
                    <a16:rowId xmlns:a16="http://schemas.microsoft.com/office/drawing/2014/main" val="10006"/>
                  </a:ext>
                </a:extLst>
              </a:tr>
              <a:tr h="355336">
                <a:tc>
                  <a:txBody>
                    <a:bodyPr/>
                    <a:lstStyle/>
                    <a:p>
                      <a:pPr algn="l" fontAlgn="b"/>
                      <a:r>
                        <a:rPr lang="en-US" sz="1300" b="0" i="0" u="none" strike="noStrike" dirty="0">
                          <a:effectLst/>
                          <a:latin typeface="Calibri" panose="020F0502020204030204" pitchFamily="34" charset="0"/>
                        </a:rPr>
                        <a:t>Mammogram</a:t>
                      </a:r>
                      <a:r>
                        <a:rPr lang="en-US" sz="1300" b="0" i="0" u="none" strike="noStrike" baseline="0" dirty="0">
                          <a:effectLst/>
                          <a:latin typeface="Calibri" panose="020F0502020204030204" pitchFamily="34" charset="0"/>
                        </a:rPr>
                        <a:t> (Women)</a:t>
                      </a:r>
                      <a:endParaRPr lang="en-US" sz="1300" b="0" i="0" u="none" strike="noStrike" dirty="0">
                        <a:effectLst/>
                        <a:latin typeface="Calibri" panose="020F0502020204030204" pitchFamily="34" charset="0"/>
                      </a:endParaRPr>
                    </a:p>
                  </a:txBody>
                  <a:tcPr marR="0" marT="0" marB="0" anchor="ctr"/>
                </a:tc>
                <a:tc>
                  <a:txBody>
                    <a:bodyPr/>
                    <a:lstStyle/>
                    <a:p>
                      <a:pPr algn="ctr" fontAlgn="b"/>
                      <a:r>
                        <a:rPr lang="en-US" sz="1300" b="0" i="0" u="none" strike="noStrike">
                          <a:effectLst/>
                          <a:latin typeface="Calibri" panose="020F0502020204030204" pitchFamily="34" charset="0"/>
                        </a:rPr>
                        <a:t>0.004</a:t>
                      </a:r>
                    </a:p>
                  </a:txBody>
                  <a:tcPr marL="0" marR="0" marT="0" marB="0" anchor="ctr"/>
                </a:tc>
                <a:tc>
                  <a:txBody>
                    <a:bodyPr/>
                    <a:lstStyle/>
                    <a:p>
                      <a:pPr algn="ctr" fontAlgn="b"/>
                      <a:r>
                        <a:rPr lang="en-US" sz="1300" b="0" i="0" u="none" strike="noStrike">
                          <a:effectLst/>
                          <a:latin typeface="Calibri" panose="020F0502020204030204" pitchFamily="34" charset="0"/>
                        </a:rPr>
                        <a:t>1.004</a:t>
                      </a:r>
                    </a:p>
                  </a:txBody>
                  <a:tcPr marL="0" marR="0" marT="0" marB="0" anchor="ctr"/>
                </a:tc>
                <a:tc>
                  <a:txBody>
                    <a:bodyPr/>
                    <a:lstStyle/>
                    <a:p>
                      <a:pPr algn="ctr" fontAlgn="b"/>
                      <a:r>
                        <a:rPr lang="en-US" sz="1300" b="0" i="0" u="none" strike="noStrike">
                          <a:effectLst/>
                          <a:latin typeface="Calibri" panose="020F0502020204030204" pitchFamily="34" charset="0"/>
                        </a:rPr>
                        <a:t>0.05</a:t>
                      </a:r>
                    </a:p>
                  </a:txBody>
                  <a:tcPr marL="0" marR="0" marT="0" marB="0" anchor="ctr"/>
                </a:tc>
                <a:tc>
                  <a:txBody>
                    <a:bodyPr/>
                    <a:lstStyle/>
                    <a:p>
                      <a:pPr algn="ctr" fontAlgn="b"/>
                      <a:r>
                        <a:rPr lang="en-US" sz="1300" b="0" i="0" u="none" strike="noStrike">
                          <a:effectLst/>
                          <a:latin typeface="Calibri" panose="020F0502020204030204" pitchFamily="34" charset="0"/>
                        </a:rPr>
                        <a:t>-0.04</a:t>
                      </a:r>
                    </a:p>
                  </a:txBody>
                  <a:tcPr marL="0" marR="0" marT="0" marB="0" anchor="ctr"/>
                </a:tc>
                <a:tc>
                  <a:txBody>
                    <a:bodyPr/>
                    <a:lstStyle/>
                    <a:p>
                      <a:pPr algn="ctr" fontAlgn="b"/>
                      <a:r>
                        <a:rPr lang="en-US" sz="1300" b="0" i="0" u="none" strike="noStrike">
                          <a:effectLst/>
                          <a:latin typeface="Calibri" panose="020F0502020204030204" pitchFamily="34" charset="0"/>
                        </a:rPr>
                        <a:t>0.96</a:t>
                      </a:r>
                    </a:p>
                  </a:txBody>
                  <a:tcPr marL="0" marR="0" marT="0" marB="0" anchor="ctr"/>
                </a:tc>
                <a:tc>
                  <a:txBody>
                    <a:bodyPr/>
                    <a:lstStyle/>
                    <a:p>
                      <a:pPr algn="ctr" fontAlgn="b"/>
                      <a:r>
                        <a:rPr lang="en-US" sz="1300" b="0" i="0" u="none" strike="noStrike">
                          <a:effectLst/>
                          <a:latin typeface="Calibri" panose="020F0502020204030204" pitchFamily="34" charset="0"/>
                        </a:rPr>
                        <a:t>0.86</a:t>
                      </a:r>
                    </a:p>
                  </a:txBody>
                  <a:tcPr marL="0" marR="0" marT="0" marB="0" anchor="ctr"/>
                </a:tc>
                <a:tc>
                  <a:txBody>
                    <a:bodyPr/>
                    <a:lstStyle/>
                    <a:p>
                      <a:pPr algn="ctr" fontAlgn="b"/>
                      <a:r>
                        <a:rPr lang="en-US" sz="1300" b="0" i="0" u="none" strike="noStrike">
                          <a:effectLst/>
                          <a:latin typeface="Calibri" panose="020F0502020204030204" pitchFamily="34" charset="0"/>
                        </a:rPr>
                        <a:t>0.44</a:t>
                      </a:r>
                    </a:p>
                  </a:txBody>
                  <a:tcPr marL="0" marR="0" marT="0" marB="0" anchor="ctr"/>
                </a:tc>
                <a:tc>
                  <a:txBody>
                    <a:bodyPr/>
                    <a:lstStyle/>
                    <a:p>
                      <a:pPr algn="ctr" fontAlgn="b"/>
                      <a:r>
                        <a:rPr lang="en-US" sz="1300" b="0" i="0" u="none" strike="noStrike">
                          <a:effectLst/>
                          <a:latin typeface="Calibri" panose="020F0502020204030204" pitchFamily="34" charset="0"/>
                        </a:rPr>
                        <a:t>1.56</a:t>
                      </a:r>
                    </a:p>
                  </a:txBody>
                  <a:tcPr marL="0" marR="0" marT="0" marB="0" anchor="ctr"/>
                </a:tc>
                <a:tc>
                  <a:txBody>
                    <a:bodyPr/>
                    <a:lstStyle/>
                    <a:p>
                      <a:pPr algn="ctr" fontAlgn="b"/>
                      <a:r>
                        <a:rPr lang="en-US" sz="1300" b="0" i="0" u="none" strike="noStrike">
                          <a:effectLst/>
                          <a:latin typeface="Calibri" panose="020F0502020204030204" pitchFamily="34" charset="0"/>
                        </a:rPr>
                        <a:t>0.13</a:t>
                      </a:r>
                    </a:p>
                  </a:txBody>
                  <a:tcPr marL="0" marR="0" marT="0" marB="0" anchor="ctr"/>
                </a:tc>
                <a:tc>
                  <a:txBody>
                    <a:bodyPr/>
                    <a:lstStyle/>
                    <a:p>
                      <a:pPr algn="ctr" fontAlgn="b"/>
                      <a:r>
                        <a:rPr lang="en-US" sz="1300" b="0" i="0" u="none" strike="noStrike">
                          <a:effectLst/>
                          <a:latin typeface="Calibri" panose="020F0502020204030204" pitchFamily="34" charset="0"/>
                        </a:rPr>
                        <a:t>0.24</a:t>
                      </a:r>
                    </a:p>
                  </a:txBody>
                  <a:tcPr marL="0" marR="0" marT="0" marB="0" anchor="ctr"/>
                </a:tc>
                <a:tc>
                  <a:txBody>
                    <a:bodyPr/>
                    <a:lstStyle/>
                    <a:p>
                      <a:pPr algn="ctr" fontAlgn="b"/>
                      <a:r>
                        <a:rPr lang="en-US" sz="1300" b="0" i="0" u="none" strike="noStrike">
                          <a:effectLst/>
                          <a:latin typeface="Calibri" panose="020F0502020204030204" pitchFamily="34" charset="0"/>
                        </a:rPr>
                        <a:t>1.27</a:t>
                      </a:r>
                    </a:p>
                  </a:txBody>
                  <a:tcPr marL="0" marR="0" marT="0" marB="0" anchor="ctr"/>
                </a:tc>
                <a:tc>
                  <a:txBody>
                    <a:bodyPr/>
                    <a:lstStyle/>
                    <a:p>
                      <a:pPr algn="ctr" fontAlgn="b"/>
                      <a:r>
                        <a:rPr lang="en-US" sz="1300" b="0" i="0" u="none" strike="noStrike" dirty="0">
                          <a:effectLst/>
                          <a:latin typeface="Calibri" panose="020F0502020204030204" pitchFamily="34" charset="0"/>
                        </a:rPr>
                        <a:t>0.15</a:t>
                      </a:r>
                    </a:p>
                  </a:txBody>
                  <a:tcPr marL="0" marR="0" marT="0" marB="0" anchor="ctr"/>
                </a:tc>
                <a:tc>
                  <a:txBody>
                    <a:bodyPr/>
                    <a:lstStyle/>
                    <a:p>
                      <a:pPr algn="ctr" fontAlgn="b"/>
                      <a:r>
                        <a:rPr lang="en-US" sz="1300" b="0" i="0" u="none" strike="noStrike" dirty="0">
                          <a:effectLst/>
                          <a:latin typeface="Calibri" panose="020F0502020204030204" pitchFamily="34" charset="0"/>
                        </a:rPr>
                        <a:t>0.31</a:t>
                      </a:r>
                    </a:p>
                  </a:txBody>
                  <a:tcPr marL="0" marR="0" marT="0" marB="0" anchor="ctr"/>
                </a:tc>
                <a:tc>
                  <a:txBody>
                    <a:bodyPr/>
                    <a:lstStyle/>
                    <a:p>
                      <a:pPr algn="ctr" fontAlgn="b"/>
                      <a:r>
                        <a:rPr lang="en-US" sz="1300" b="0" i="0" u="none" strike="noStrike">
                          <a:effectLst/>
                          <a:latin typeface="Calibri" panose="020F0502020204030204" pitchFamily="34" charset="0"/>
                        </a:rPr>
                        <a:t>1.37</a:t>
                      </a:r>
                    </a:p>
                  </a:txBody>
                  <a:tcPr marL="0" marR="0" marT="0" marB="0" anchor="ctr"/>
                </a:tc>
                <a:tc>
                  <a:txBody>
                    <a:bodyPr/>
                    <a:lstStyle/>
                    <a:p>
                      <a:pPr algn="ctr" fontAlgn="b"/>
                      <a:r>
                        <a:rPr lang="en-US" sz="1300" b="0" i="0" u="none" strike="noStrike" dirty="0">
                          <a:effectLst/>
                          <a:latin typeface="Calibri" panose="020F0502020204030204" pitchFamily="34" charset="0"/>
                        </a:rPr>
                        <a:t>0.03</a:t>
                      </a:r>
                    </a:p>
                  </a:txBody>
                  <a:tcPr marL="0" marR="0" marT="0" marB="0" anchor="ctr"/>
                </a:tc>
                <a:extLst>
                  <a:ext uri="{0D108BD9-81ED-4DB2-BD59-A6C34878D82A}">
                    <a16:rowId xmlns:a16="http://schemas.microsoft.com/office/drawing/2014/main" val="10007"/>
                  </a:ext>
                </a:extLst>
              </a:tr>
              <a:tr h="355336">
                <a:tc>
                  <a:txBody>
                    <a:bodyPr/>
                    <a:lstStyle/>
                    <a:p>
                      <a:pPr algn="l" fontAlgn="b"/>
                      <a:r>
                        <a:rPr lang="en-US" sz="1300" b="0" i="0" u="none" strike="noStrike" dirty="0">
                          <a:effectLst/>
                          <a:latin typeface="Calibri" panose="020F0502020204030204" pitchFamily="34" charset="0"/>
                        </a:rPr>
                        <a:t>Pap Smear (Women)</a:t>
                      </a:r>
                    </a:p>
                  </a:txBody>
                  <a:tcPr marR="0" marT="0" marB="0" anchor="ctr"/>
                </a:tc>
                <a:tc>
                  <a:txBody>
                    <a:bodyPr/>
                    <a:lstStyle/>
                    <a:p>
                      <a:pPr algn="ctr" fontAlgn="b"/>
                      <a:r>
                        <a:rPr lang="en-US" sz="1300" b="0" i="0" u="none" strike="noStrike">
                          <a:effectLst/>
                          <a:latin typeface="Calibri" panose="020F0502020204030204" pitchFamily="34" charset="0"/>
                        </a:rPr>
                        <a:t>0.002</a:t>
                      </a:r>
                    </a:p>
                  </a:txBody>
                  <a:tcPr marL="0" marR="0" marT="0" marB="0" anchor="ctr"/>
                </a:tc>
                <a:tc>
                  <a:txBody>
                    <a:bodyPr/>
                    <a:lstStyle/>
                    <a:p>
                      <a:pPr algn="ctr" fontAlgn="b"/>
                      <a:r>
                        <a:rPr lang="en-US" sz="1300" b="0" i="0" u="none" strike="noStrike">
                          <a:effectLst/>
                          <a:latin typeface="Calibri" panose="020F0502020204030204" pitchFamily="34" charset="0"/>
                        </a:rPr>
                        <a:t>1.002</a:t>
                      </a:r>
                    </a:p>
                  </a:txBody>
                  <a:tcPr marL="0" marR="0" marT="0" marB="0" anchor="ctr"/>
                </a:tc>
                <a:tc>
                  <a:txBody>
                    <a:bodyPr/>
                    <a:lstStyle/>
                    <a:p>
                      <a:pPr algn="ctr" fontAlgn="b"/>
                      <a:r>
                        <a:rPr lang="en-US" sz="1300" b="0" i="0" u="none" strike="noStrike" dirty="0">
                          <a:effectLst/>
                          <a:latin typeface="Calibri" panose="020F0502020204030204" pitchFamily="34" charset="0"/>
                        </a:rPr>
                        <a:t>0.34</a:t>
                      </a:r>
                    </a:p>
                  </a:txBody>
                  <a:tcPr marL="0" marR="0" marT="0" marB="0" anchor="ctr"/>
                </a:tc>
                <a:tc>
                  <a:txBody>
                    <a:bodyPr/>
                    <a:lstStyle/>
                    <a:p>
                      <a:pPr algn="ctr" fontAlgn="b"/>
                      <a:r>
                        <a:rPr lang="en-US" sz="1300" b="0" i="0" u="none" strike="noStrike" dirty="0">
                          <a:effectLst/>
                          <a:latin typeface="Calibri" panose="020F0502020204030204" pitchFamily="34" charset="0"/>
                        </a:rPr>
                        <a:t>0.30</a:t>
                      </a:r>
                    </a:p>
                  </a:txBody>
                  <a:tcPr marL="0" marR="0" marT="0" marB="0" anchor="ctr"/>
                </a:tc>
                <a:tc>
                  <a:txBody>
                    <a:bodyPr/>
                    <a:lstStyle/>
                    <a:p>
                      <a:pPr algn="ctr" fontAlgn="b"/>
                      <a:r>
                        <a:rPr lang="en-US" sz="1300" b="0" i="0" u="none" strike="noStrike">
                          <a:effectLst/>
                          <a:latin typeface="Calibri" panose="020F0502020204030204" pitchFamily="34" charset="0"/>
                        </a:rPr>
                        <a:t>1.35</a:t>
                      </a:r>
                    </a:p>
                  </a:txBody>
                  <a:tcPr marL="0" marR="0" marT="0" marB="0" anchor="ctr"/>
                </a:tc>
                <a:tc>
                  <a:txBody>
                    <a:bodyPr/>
                    <a:lstStyle/>
                    <a:p>
                      <a:pPr algn="ctr" fontAlgn="b"/>
                      <a:r>
                        <a:rPr lang="en-US" sz="1300" b="0" i="0" u="none" strike="noStrike" dirty="0">
                          <a:effectLst/>
                          <a:latin typeface="Calibri" panose="020F0502020204030204" pitchFamily="34" charset="0"/>
                        </a:rPr>
                        <a:t>0.08</a:t>
                      </a:r>
                    </a:p>
                  </a:txBody>
                  <a:tcPr marL="0" marR="0" marT="0" marB="0" anchor="ctr"/>
                </a:tc>
                <a:tc>
                  <a:txBody>
                    <a:bodyPr/>
                    <a:lstStyle/>
                    <a:p>
                      <a:pPr algn="ctr" fontAlgn="b"/>
                      <a:r>
                        <a:rPr lang="en-US" sz="1300" b="0" i="0" u="none" strike="noStrike" dirty="0">
                          <a:effectLst/>
                          <a:latin typeface="Calibri" panose="020F0502020204030204" pitchFamily="34" charset="0"/>
                        </a:rPr>
                        <a:t>0.72</a:t>
                      </a:r>
                    </a:p>
                  </a:txBody>
                  <a:tcPr marL="0" marR="0" marT="0" marB="0" anchor="ctr"/>
                </a:tc>
                <a:tc>
                  <a:txBody>
                    <a:bodyPr/>
                    <a:lstStyle/>
                    <a:p>
                      <a:pPr algn="ctr" fontAlgn="b"/>
                      <a:r>
                        <a:rPr lang="en-US" sz="1300" b="0" i="0" u="none" strike="noStrike">
                          <a:effectLst/>
                          <a:latin typeface="Calibri" panose="020F0502020204030204" pitchFamily="34" charset="0"/>
                        </a:rPr>
                        <a:t>2.05</a:t>
                      </a:r>
                    </a:p>
                  </a:txBody>
                  <a:tcPr marL="0" marR="0" marT="0" marB="0" anchor="ctr"/>
                </a:tc>
                <a:tc>
                  <a:txBody>
                    <a:bodyPr/>
                    <a:lstStyle/>
                    <a:p>
                      <a:pPr algn="ctr" fontAlgn="b"/>
                      <a:r>
                        <a:rPr lang="en-US" sz="1300" b="0" i="0" u="none" strike="noStrike" dirty="0">
                          <a:effectLst/>
                          <a:latin typeface="Calibri" panose="020F0502020204030204" pitchFamily="34" charset="0"/>
                        </a:rPr>
                        <a:t>0.00</a:t>
                      </a:r>
                    </a:p>
                  </a:txBody>
                  <a:tcPr marL="0" marR="0" marT="0" marB="0" anchor="ctr"/>
                </a:tc>
                <a:tc>
                  <a:txBody>
                    <a:bodyPr/>
                    <a:lstStyle/>
                    <a:p>
                      <a:pPr algn="ctr" fontAlgn="b"/>
                      <a:r>
                        <a:rPr lang="en-US" sz="1300" b="0" i="0" u="none" strike="noStrike">
                          <a:effectLst/>
                          <a:latin typeface="Calibri" panose="020F0502020204030204" pitchFamily="34" charset="0"/>
                        </a:rPr>
                        <a:t>0.46</a:t>
                      </a:r>
                    </a:p>
                  </a:txBody>
                  <a:tcPr marL="0" marR="0" marT="0" marB="0" anchor="ctr"/>
                </a:tc>
                <a:tc>
                  <a:txBody>
                    <a:bodyPr/>
                    <a:lstStyle/>
                    <a:p>
                      <a:pPr algn="ctr" fontAlgn="b"/>
                      <a:r>
                        <a:rPr lang="en-US" sz="1300" b="0" i="0" u="none" strike="noStrike" dirty="0">
                          <a:effectLst/>
                          <a:latin typeface="Calibri" panose="020F0502020204030204" pitchFamily="34" charset="0"/>
                        </a:rPr>
                        <a:t>1.58</a:t>
                      </a:r>
                    </a:p>
                  </a:txBody>
                  <a:tcPr marL="0" marR="0" marT="0" marB="0" anchor="ctr"/>
                </a:tc>
                <a:tc>
                  <a:txBody>
                    <a:bodyPr/>
                    <a:lstStyle/>
                    <a:p>
                      <a:pPr algn="ctr" fontAlgn="b"/>
                      <a:r>
                        <a:rPr lang="en-US" sz="1300" b="0" i="0" u="none" strike="noStrike" dirty="0">
                          <a:effectLst/>
                          <a:latin typeface="Calibri" panose="020F0502020204030204" pitchFamily="34" charset="0"/>
                        </a:rPr>
                        <a:t>0.04</a:t>
                      </a:r>
                    </a:p>
                  </a:txBody>
                  <a:tcPr marL="0" marR="0" marT="0" marB="0" anchor="ctr"/>
                </a:tc>
                <a:tc>
                  <a:txBody>
                    <a:bodyPr/>
                    <a:lstStyle/>
                    <a:p>
                      <a:pPr algn="ctr" fontAlgn="b"/>
                      <a:r>
                        <a:rPr lang="en-US" sz="1300" b="0" i="0" u="none" strike="noStrike" dirty="0">
                          <a:effectLst/>
                          <a:latin typeface="Calibri" panose="020F0502020204030204" pitchFamily="34" charset="0"/>
                        </a:rPr>
                        <a:t>0.32</a:t>
                      </a:r>
                    </a:p>
                  </a:txBody>
                  <a:tcPr marL="0" marR="0" marT="0" marB="0" anchor="ctr"/>
                </a:tc>
                <a:tc>
                  <a:txBody>
                    <a:bodyPr/>
                    <a:lstStyle/>
                    <a:p>
                      <a:pPr algn="ctr" fontAlgn="b"/>
                      <a:r>
                        <a:rPr lang="en-US" sz="1300" b="0" i="0" u="none" strike="noStrike" dirty="0">
                          <a:effectLst/>
                          <a:latin typeface="Calibri" panose="020F0502020204030204" pitchFamily="34" charset="0"/>
                        </a:rPr>
                        <a:t>1.38</a:t>
                      </a:r>
                    </a:p>
                  </a:txBody>
                  <a:tcPr marL="0" marR="0" marT="0" marB="0" anchor="ctr"/>
                </a:tc>
                <a:tc>
                  <a:txBody>
                    <a:bodyPr/>
                    <a:lstStyle/>
                    <a:p>
                      <a:pPr algn="ctr" fontAlgn="b"/>
                      <a:r>
                        <a:rPr lang="en-US" sz="1300" b="0" i="0" u="none" strike="noStrike" dirty="0">
                          <a:effectLst/>
                          <a:latin typeface="Calibri" panose="020F0502020204030204" pitchFamily="34" charset="0"/>
                        </a:rPr>
                        <a:t>0.02</a:t>
                      </a:r>
                    </a:p>
                  </a:txBody>
                  <a:tcPr marL="0" marR="0" marT="0" marB="0" anchor="ctr"/>
                </a:tc>
                <a:extLst>
                  <a:ext uri="{0D108BD9-81ED-4DB2-BD59-A6C34878D82A}">
                    <a16:rowId xmlns:a16="http://schemas.microsoft.com/office/drawing/2014/main" val="10008"/>
                  </a:ext>
                </a:extLst>
              </a:tr>
              <a:tr h="355336">
                <a:tc>
                  <a:txBody>
                    <a:bodyPr/>
                    <a:lstStyle/>
                    <a:p>
                      <a:pPr algn="l" fontAlgn="b"/>
                      <a:r>
                        <a:rPr lang="en-US" sz="1300" b="0" i="0" u="none" strike="noStrike" dirty="0">
                          <a:effectLst/>
                          <a:latin typeface="Calibri" panose="020F0502020204030204" pitchFamily="34" charset="0"/>
                        </a:rPr>
                        <a:t>Screen</a:t>
                      </a:r>
                      <a:r>
                        <a:rPr lang="en-US" sz="1300" b="0" i="0" u="none" strike="noStrike" baseline="0" dirty="0">
                          <a:effectLst/>
                          <a:latin typeface="Calibri" panose="020F0502020204030204" pitchFamily="34" charset="0"/>
                        </a:rPr>
                        <a:t> for Prostate Cancer (Men)</a:t>
                      </a:r>
                      <a:endParaRPr lang="en-US" sz="1300" b="0" i="0" u="none" strike="noStrike" dirty="0">
                        <a:effectLst/>
                        <a:latin typeface="Calibri" panose="020F0502020204030204" pitchFamily="34" charset="0"/>
                      </a:endParaRPr>
                    </a:p>
                  </a:txBody>
                  <a:tcPr marR="0" marT="0" marB="0" anchor="ctr"/>
                </a:tc>
                <a:tc>
                  <a:txBody>
                    <a:bodyPr/>
                    <a:lstStyle/>
                    <a:p>
                      <a:pPr algn="ctr" fontAlgn="b"/>
                      <a:r>
                        <a:rPr lang="en-US" sz="1300" b="0" i="0" u="none" strike="noStrike" dirty="0">
                          <a:effectLst/>
                          <a:latin typeface="Calibri" panose="020F0502020204030204" pitchFamily="34" charset="0"/>
                        </a:rPr>
                        <a:t>0.002</a:t>
                      </a:r>
                    </a:p>
                  </a:txBody>
                  <a:tcPr marL="0" marR="0" marT="0" marB="0" anchor="ctr"/>
                </a:tc>
                <a:tc>
                  <a:txBody>
                    <a:bodyPr/>
                    <a:lstStyle/>
                    <a:p>
                      <a:pPr algn="ctr" fontAlgn="b"/>
                      <a:r>
                        <a:rPr lang="en-US" sz="1300" b="0" i="0" u="none" strike="noStrike" dirty="0">
                          <a:effectLst/>
                          <a:latin typeface="Calibri" panose="020F0502020204030204" pitchFamily="34" charset="0"/>
                        </a:rPr>
                        <a:t>1.002</a:t>
                      </a:r>
                    </a:p>
                  </a:txBody>
                  <a:tcPr marL="0" marR="0" marT="0" marB="0" anchor="ctr"/>
                </a:tc>
                <a:tc>
                  <a:txBody>
                    <a:bodyPr/>
                    <a:lstStyle/>
                    <a:p>
                      <a:pPr algn="ctr" fontAlgn="b"/>
                      <a:r>
                        <a:rPr lang="en-US" sz="1300" b="0" i="0" u="none" strike="noStrike" dirty="0">
                          <a:effectLst/>
                          <a:latin typeface="Calibri" panose="020F0502020204030204" pitchFamily="34" charset="0"/>
                        </a:rPr>
                        <a:t>0.30</a:t>
                      </a:r>
                    </a:p>
                  </a:txBody>
                  <a:tcPr marL="0" marR="0" marT="0" marB="0" anchor="ctr"/>
                </a:tc>
                <a:tc>
                  <a:txBody>
                    <a:bodyPr/>
                    <a:lstStyle/>
                    <a:p>
                      <a:pPr algn="ctr" fontAlgn="b"/>
                      <a:r>
                        <a:rPr lang="en-US" sz="1300" b="0" i="0" u="none" strike="noStrike">
                          <a:effectLst/>
                          <a:latin typeface="Calibri" panose="020F0502020204030204" pitchFamily="34" charset="0"/>
                        </a:rPr>
                        <a:t>0.68</a:t>
                      </a:r>
                    </a:p>
                  </a:txBody>
                  <a:tcPr marL="0" marR="0" marT="0" marB="0" anchor="ctr"/>
                </a:tc>
                <a:tc>
                  <a:txBody>
                    <a:bodyPr/>
                    <a:lstStyle/>
                    <a:p>
                      <a:pPr algn="ctr" fontAlgn="b"/>
                      <a:r>
                        <a:rPr lang="en-US" sz="1300" b="0" i="0" u="none" strike="noStrike">
                          <a:effectLst/>
                          <a:latin typeface="Calibri" panose="020F0502020204030204" pitchFamily="34" charset="0"/>
                        </a:rPr>
                        <a:t>1.98</a:t>
                      </a:r>
                    </a:p>
                  </a:txBody>
                  <a:tcPr marL="0" marR="0" marT="0" marB="0" anchor="ctr"/>
                </a:tc>
                <a:tc>
                  <a:txBody>
                    <a:bodyPr/>
                    <a:lstStyle/>
                    <a:p>
                      <a:pPr algn="ctr" fontAlgn="b"/>
                      <a:r>
                        <a:rPr lang="en-US" sz="1300" b="0" i="0" u="none" strike="noStrike" dirty="0">
                          <a:effectLst/>
                          <a:latin typeface="Calibri" panose="020F0502020204030204" pitchFamily="34" charset="0"/>
                        </a:rPr>
                        <a:t>0.03</a:t>
                      </a:r>
                    </a:p>
                  </a:txBody>
                  <a:tcPr marL="0" marR="0" marT="0" marB="0" anchor="ctr"/>
                </a:tc>
                <a:tc>
                  <a:txBody>
                    <a:bodyPr/>
                    <a:lstStyle/>
                    <a:p>
                      <a:pPr algn="ctr" fontAlgn="b"/>
                      <a:r>
                        <a:rPr lang="en-US" sz="1300" b="0" i="0" u="none" strike="noStrike" dirty="0">
                          <a:effectLst/>
                          <a:latin typeface="Calibri" panose="020F0502020204030204" pitchFamily="34" charset="0"/>
                        </a:rPr>
                        <a:t>1.12</a:t>
                      </a:r>
                    </a:p>
                  </a:txBody>
                  <a:tcPr marL="0" marR="0" marT="0" marB="0" anchor="ctr"/>
                </a:tc>
                <a:tc>
                  <a:txBody>
                    <a:bodyPr/>
                    <a:lstStyle/>
                    <a:p>
                      <a:pPr algn="ctr" fontAlgn="b"/>
                      <a:r>
                        <a:rPr lang="en-US" sz="1300" b="0" i="0" u="none" strike="noStrike">
                          <a:effectLst/>
                          <a:latin typeface="Calibri" panose="020F0502020204030204" pitchFamily="34" charset="0"/>
                        </a:rPr>
                        <a:t>3.06</a:t>
                      </a:r>
                    </a:p>
                  </a:txBody>
                  <a:tcPr marL="0" marR="0" marT="0" marB="0" anchor="ctr"/>
                </a:tc>
                <a:tc>
                  <a:txBody>
                    <a:bodyPr/>
                    <a:lstStyle/>
                    <a:p>
                      <a:pPr algn="ctr" fontAlgn="b"/>
                      <a:r>
                        <a:rPr lang="en-US" sz="1300" b="0" i="0" u="none" strike="noStrike" dirty="0">
                          <a:effectLst/>
                          <a:latin typeface="Calibri" panose="020F0502020204030204" pitchFamily="34" charset="0"/>
                        </a:rPr>
                        <a:t>0.00</a:t>
                      </a:r>
                    </a:p>
                  </a:txBody>
                  <a:tcPr marL="0" marR="0" marT="0" marB="0" anchor="ctr"/>
                </a:tc>
                <a:tc>
                  <a:txBody>
                    <a:bodyPr/>
                    <a:lstStyle/>
                    <a:p>
                      <a:pPr algn="ctr" fontAlgn="b"/>
                      <a:r>
                        <a:rPr lang="en-US" sz="1300" b="0" i="0" u="none" strike="noStrike">
                          <a:effectLst/>
                          <a:latin typeface="Calibri" panose="020F0502020204030204" pitchFamily="34" charset="0"/>
                        </a:rPr>
                        <a:t>-0.42</a:t>
                      </a:r>
                    </a:p>
                  </a:txBody>
                  <a:tcPr marL="0" marR="0" marT="0" marB="0" anchor="ctr"/>
                </a:tc>
                <a:tc>
                  <a:txBody>
                    <a:bodyPr/>
                    <a:lstStyle/>
                    <a:p>
                      <a:pPr algn="ctr" fontAlgn="b"/>
                      <a:r>
                        <a:rPr lang="en-US" sz="1300" b="0" i="0" u="none" strike="noStrike">
                          <a:effectLst/>
                          <a:latin typeface="Calibri" panose="020F0502020204030204" pitchFamily="34" charset="0"/>
                        </a:rPr>
                        <a:t>0.66</a:t>
                      </a:r>
                    </a:p>
                  </a:txBody>
                  <a:tcPr marL="0" marR="0" marT="0" marB="0" anchor="ctr"/>
                </a:tc>
                <a:tc>
                  <a:txBody>
                    <a:bodyPr/>
                    <a:lstStyle/>
                    <a:p>
                      <a:pPr algn="ctr" fontAlgn="b"/>
                      <a:r>
                        <a:rPr lang="en-US" sz="1300" b="0" i="0" u="none" strike="noStrike">
                          <a:effectLst/>
                          <a:latin typeface="Calibri" panose="020F0502020204030204" pitchFamily="34" charset="0"/>
                        </a:rPr>
                        <a:t>0.14</a:t>
                      </a:r>
                    </a:p>
                  </a:txBody>
                  <a:tcPr marL="0" marR="0" marT="0" marB="0" anchor="ctr"/>
                </a:tc>
                <a:tc>
                  <a:txBody>
                    <a:bodyPr/>
                    <a:lstStyle/>
                    <a:p>
                      <a:pPr algn="ctr" fontAlgn="b"/>
                      <a:r>
                        <a:rPr lang="en-US" sz="1300" b="0" i="0" u="none" strike="noStrike">
                          <a:effectLst/>
                          <a:latin typeface="Calibri" panose="020F0502020204030204" pitchFamily="34" charset="0"/>
                        </a:rPr>
                        <a:t>-0.16</a:t>
                      </a:r>
                    </a:p>
                  </a:txBody>
                  <a:tcPr marL="0" marR="0" marT="0" marB="0" anchor="ctr"/>
                </a:tc>
                <a:tc>
                  <a:txBody>
                    <a:bodyPr/>
                    <a:lstStyle/>
                    <a:p>
                      <a:pPr algn="ctr" fontAlgn="b"/>
                      <a:r>
                        <a:rPr lang="en-US" sz="1300" b="0" i="0" u="none" strike="noStrike" dirty="0">
                          <a:effectLst/>
                          <a:latin typeface="Calibri" panose="020F0502020204030204" pitchFamily="34" charset="0"/>
                        </a:rPr>
                        <a:t>0.85</a:t>
                      </a:r>
                    </a:p>
                  </a:txBody>
                  <a:tcPr marL="0" marR="0" marT="0" marB="0" anchor="ctr"/>
                </a:tc>
                <a:tc>
                  <a:txBody>
                    <a:bodyPr/>
                    <a:lstStyle/>
                    <a:p>
                      <a:pPr algn="ctr" fontAlgn="b"/>
                      <a:r>
                        <a:rPr lang="en-US" sz="1300" b="0" i="0" u="none" strike="noStrike" dirty="0">
                          <a:effectLst/>
                          <a:latin typeface="Calibri" panose="020F0502020204030204" pitchFamily="34" charset="0"/>
                        </a:rPr>
                        <a:t>0.41</a:t>
                      </a:r>
                    </a:p>
                  </a:txBody>
                  <a:tcPr marL="0" marR="0" marT="0" marB="0" anchor="ctr"/>
                </a:tc>
                <a:extLst>
                  <a:ext uri="{0D108BD9-81ED-4DB2-BD59-A6C34878D82A}">
                    <a16:rowId xmlns:a16="http://schemas.microsoft.com/office/drawing/2014/main" val="10009"/>
                  </a:ext>
                </a:extLst>
              </a:tr>
            </a:tbl>
          </a:graphicData>
        </a:graphic>
      </p:graphicFrame>
      <p:sp>
        <p:nvSpPr>
          <p:cNvPr id="3" name="Title 2"/>
          <p:cNvSpPr>
            <a:spLocks noGrp="1"/>
          </p:cNvSpPr>
          <p:nvPr>
            <p:ph type="title"/>
          </p:nvPr>
        </p:nvSpPr>
        <p:spPr>
          <a:xfrm>
            <a:off x="209550" y="232328"/>
            <a:ext cx="11830050" cy="855654"/>
          </a:xfrm>
          <a:solidFill>
            <a:schemeClr val="bg1">
              <a:lumMod val="85000"/>
            </a:schemeClr>
          </a:solidFill>
          <a:ln>
            <a:solidFill>
              <a:srgbClr val="4F81BD"/>
            </a:solidFill>
          </a:ln>
        </p:spPr>
        <p:txBody>
          <a:bodyPr>
            <a:noAutofit/>
          </a:bodyPr>
          <a:lstStyle/>
          <a:p>
            <a:pPr algn="ctr"/>
            <a:r>
              <a:rPr lang="en-US" sz="2800" dirty="0">
                <a:latin typeface="Calibri" panose="020F0502020204030204" pitchFamily="34" charset="0"/>
                <a:cs typeface="Calibri" panose="020F0502020204030204" pitchFamily="34" charset="0"/>
              </a:rPr>
              <a:t>Appendix 2: Correlation between preventative measures and literacy </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 (Controlling other characteristics)</a:t>
            </a:r>
            <a:endParaRPr lang="en-US" sz="2800" dirty="0">
              <a:solidFill>
                <a:srgbClr val="00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9906000" y="6417647"/>
            <a:ext cx="2133600" cy="365125"/>
          </a:xfrm>
          <a:prstGeom prst="rect">
            <a:avLst/>
          </a:prstGeom>
        </p:spPr>
        <p:txBody>
          <a:bodyPr/>
          <a:lstStyle/>
          <a:p>
            <a:pPr algn="r">
              <a:defRPr/>
            </a:pPr>
            <a:fld id="{CB2B57F1-B685-442E-AF28-85E8A6C2BA58}" type="slidenum">
              <a:rPr lang="en-US"/>
              <a:pPr algn="r">
                <a:defRPr/>
              </a:pPr>
              <a:t>48</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66CE2510-7620-4889-A116-3317DD3FD843}"/>
              </a:ext>
            </a:extLst>
          </p:cNvPr>
          <p:cNvSpPr txBox="1"/>
          <p:nvPr/>
        </p:nvSpPr>
        <p:spPr>
          <a:xfrm>
            <a:off x="841323" y="4751909"/>
            <a:ext cx="3128083" cy="1384995"/>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1400" dirty="0"/>
              <a:t>When controlling for education, U.S. nativity, and employment, literacy is positively associated with the likelihood an older adult has visited the dentist, and that older women receive a mammogram in the past year.</a:t>
            </a:r>
          </a:p>
        </p:txBody>
      </p:sp>
      <p:sp>
        <p:nvSpPr>
          <p:cNvPr id="6" name="TextBox 5">
            <a:extLst>
              <a:ext uri="{FF2B5EF4-FFF2-40B4-BE49-F238E27FC236}">
                <a16:creationId xmlns:a16="http://schemas.microsoft.com/office/drawing/2014/main" id="{7CB1FF1C-9D5D-408A-ACBE-79BBAC2DC4E4}"/>
              </a:ext>
            </a:extLst>
          </p:cNvPr>
          <p:cNvSpPr txBox="1"/>
          <p:nvPr/>
        </p:nvSpPr>
        <p:spPr>
          <a:xfrm>
            <a:off x="4770825" y="4742078"/>
            <a:ext cx="2266962" cy="1384995"/>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1400" dirty="0"/>
              <a:t>Education is positively associated with six of the eight preventative measures—all except for screens for colon cancer and mammograms.</a:t>
            </a:r>
          </a:p>
        </p:txBody>
      </p:sp>
      <p:sp>
        <p:nvSpPr>
          <p:cNvPr id="7" name="TextBox 6">
            <a:extLst>
              <a:ext uri="{FF2B5EF4-FFF2-40B4-BE49-F238E27FC236}">
                <a16:creationId xmlns:a16="http://schemas.microsoft.com/office/drawing/2014/main" id="{54275402-63A7-4EF1-92FC-15FDD861344A}"/>
              </a:ext>
            </a:extLst>
          </p:cNvPr>
          <p:cNvSpPr txBox="1"/>
          <p:nvPr/>
        </p:nvSpPr>
        <p:spPr>
          <a:xfrm>
            <a:off x="7839206" y="4733215"/>
            <a:ext cx="1431501" cy="1389888"/>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nchor="ctr" anchorCtr="0">
            <a:spAutoFit/>
          </a:bodyPr>
          <a:lstStyle/>
          <a:p>
            <a:pPr algn="ctr"/>
            <a:r>
              <a:rPr lang="en-US" sz="1400" dirty="0"/>
              <a:t>Non-native is positively associated with two preventative measures</a:t>
            </a:r>
          </a:p>
        </p:txBody>
      </p:sp>
      <p:sp>
        <p:nvSpPr>
          <p:cNvPr id="8" name="TextBox 7">
            <a:extLst>
              <a:ext uri="{FF2B5EF4-FFF2-40B4-BE49-F238E27FC236}">
                <a16:creationId xmlns:a16="http://schemas.microsoft.com/office/drawing/2014/main" id="{586E2D34-75B1-4C4E-8998-F51598E25097}"/>
              </a:ext>
            </a:extLst>
          </p:cNvPr>
          <p:cNvSpPr txBox="1"/>
          <p:nvPr/>
        </p:nvSpPr>
        <p:spPr>
          <a:xfrm>
            <a:off x="9982650" y="4733215"/>
            <a:ext cx="1920240" cy="1384995"/>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1400" dirty="0"/>
              <a:t>Employment is mixed; it is positively associated with two measures but negatively associated with two others.</a:t>
            </a:r>
          </a:p>
        </p:txBody>
      </p:sp>
      <p:sp>
        <p:nvSpPr>
          <p:cNvPr id="23" name="Cross 22">
            <a:extLst>
              <a:ext uri="{FF2B5EF4-FFF2-40B4-BE49-F238E27FC236}">
                <a16:creationId xmlns:a16="http://schemas.microsoft.com/office/drawing/2014/main" id="{CB7271D3-4117-4DAC-AEA0-BC197DB1C18C}"/>
              </a:ext>
            </a:extLst>
          </p:cNvPr>
          <p:cNvSpPr/>
          <p:nvPr/>
        </p:nvSpPr>
        <p:spPr>
          <a:xfrm>
            <a:off x="101254" y="5105237"/>
            <a:ext cx="684511" cy="640955"/>
          </a:xfrm>
          <a:prstGeom prst="plus">
            <a:avLst>
              <a:gd name="adj" fmla="val 4394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ross 23">
            <a:extLst>
              <a:ext uri="{FF2B5EF4-FFF2-40B4-BE49-F238E27FC236}">
                <a16:creationId xmlns:a16="http://schemas.microsoft.com/office/drawing/2014/main" id="{E9E7C9DD-4309-4FEA-9D38-1854DCCB0096}"/>
              </a:ext>
            </a:extLst>
          </p:cNvPr>
          <p:cNvSpPr/>
          <p:nvPr/>
        </p:nvSpPr>
        <p:spPr>
          <a:xfrm>
            <a:off x="4027860" y="5114097"/>
            <a:ext cx="684511" cy="640955"/>
          </a:xfrm>
          <a:prstGeom prst="plus">
            <a:avLst>
              <a:gd name="adj" fmla="val 43947"/>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ross 24">
            <a:extLst>
              <a:ext uri="{FF2B5EF4-FFF2-40B4-BE49-F238E27FC236}">
                <a16:creationId xmlns:a16="http://schemas.microsoft.com/office/drawing/2014/main" id="{F5CFE797-5EDE-444E-9C56-85BB7049C207}"/>
              </a:ext>
            </a:extLst>
          </p:cNvPr>
          <p:cNvSpPr/>
          <p:nvPr/>
        </p:nvSpPr>
        <p:spPr>
          <a:xfrm>
            <a:off x="7096241" y="5105237"/>
            <a:ext cx="684511" cy="640955"/>
          </a:xfrm>
          <a:prstGeom prst="plus">
            <a:avLst>
              <a:gd name="adj" fmla="val 43947"/>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05F2AAB9-FE5C-4F7F-A9EF-3068DC007567}"/>
              </a:ext>
            </a:extLst>
          </p:cNvPr>
          <p:cNvSpPr txBox="1"/>
          <p:nvPr/>
        </p:nvSpPr>
        <p:spPr>
          <a:xfrm>
            <a:off x="9329161" y="4733216"/>
            <a:ext cx="595035" cy="1323439"/>
          </a:xfrm>
          <a:prstGeom prst="rect">
            <a:avLst/>
          </a:prstGeom>
          <a:noFill/>
        </p:spPr>
        <p:txBody>
          <a:bodyPr wrap="none" rtlCol="0">
            <a:spAutoFit/>
          </a:bodyPr>
          <a:lstStyle/>
          <a:p>
            <a:pPr algn="ctr"/>
            <a:r>
              <a:rPr lang="en-US" sz="4800" b="1" dirty="0">
                <a:solidFill>
                  <a:schemeClr val="accent3">
                    <a:lumMod val="50000"/>
                  </a:schemeClr>
                </a:solidFill>
              </a:rPr>
              <a:t>+</a:t>
            </a:r>
            <a:br>
              <a:rPr lang="en-US" sz="4800" b="1" dirty="0">
                <a:solidFill>
                  <a:schemeClr val="accent3">
                    <a:lumMod val="50000"/>
                  </a:schemeClr>
                </a:solidFill>
              </a:rPr>
            </a:br>
            <a:r>
              <a:rPr lang="en-US" sz="3200" b="1" dirty="0">
                <a:solidFill>
                  <a:schemeClr val="accent3">
                    <a:lumMod val="50000"/>
                  </a:schemeClr>
                </a:solidFill>
              </a:rPr>
              <a:t>—</a:t>
            </a:r>
            <a:endParaRPr lang="en-US" sz="2800" b="1" dirty="0">
              <a:solidFill>
                <a:schemeClr val="accent3">
                  <a:lumMod val="50000"/>
                </a:schemeClr>
              </a:solidFill>
            </a:endParaRPr>
          </a:p>
        </p:txBody>
      </p:sp>
    </p:spTree>
    <p:extLst>
      <p:ext uri="{BB962C8B-B14F-4D97-AF65-F5344CB8AC3E}">
        <p14:creationId xmlns:p14="http://schemas.microsoft.com/office/powerpoint/2010/main" val="2978186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04863" y="411131"/>
            <a:ext cx="10563225" cy="1533524"/>
          </a:xfrm>
          <a:solidFill>
            <a:schemeClr val="bg1">
              <a:lumMod val="85000"/>
            </a:schemeClr>
          </a:solidFill>
          <a:ln>
            <a:solidFill>
              <a:srgbClr val="4F81BD"/>
            </a:solidFill>
          </a:ln>
        </p:spPr>
        <p:txBody>
          <a:bodyPr>
            <a:normAutofit/>
          </a:bodyPr>
          <a:lstStyle/>
          <a:p>
            <a:pPr algn="ctr"/>
            <a:r>
              <a:rPr lang="en-US" sz="4900" b="1" dirty="0"/>
              <a:t>Research Questions</a:t>
            </a:r>
            <a:br>
              <a:rPr lang="en-US" sz="4900" b="1" dirty="0"/>
            </a:br>
            <a:r>
              <a:rPr lang="en-US" sz="4900" dirty="0"/>
              <a:t>U.S. Adults (Age 55-74)</a:t>
            </a:r>
            <a:endParaRPr lang="en-US" sz="2800" dirty="0">
              <a:solidFill>
                <a:srgbClr val="000000"/>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a:xfrm>
            <a:off x="9915525" y="6366847"/>
            <a:ext cx="2133600" cy="365125"/>
          </a:xfrm>
          <a:prstGeom prst="rect">
            <a:avLst/>
          </a:prstGeom>
        </p:spPr>
        <p:txBody>
          <a:bodyPr/>
          <a:lstStyle/>
          <a:p>
            <a:pPr algn="r">
              <a:defRPr/>
            </a:pPr>
            <a:fld id="{CB2B57F1-B685-442E-AF28-85E8A6C2BA58}" type="slidenum">
              <a:rPr lang="en-US"/>
              <a:pPr algn="r">
                <a:defRPr/>
              </a:pPr>
              <a:t>5</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A95EB5BB-2B9E-4422-93B9-CC10B3A1158E}"/>
              </a:ext>
            </a:extLst>
          </p:cNvPr>
          <p:cNvSpPr/>
          <p:nvPr/>
        </p:nvSpPr>
        <p:spPr>
          <a:xfrm>
            <a:off x="1866279" y="2117426"/>
            <a:ext cx="8639174" cy="4431983"/>
          </a:xfrm>
          <a:prstGeom prst="rect">
            <a:avLst/>
          </a:prstGeom>
        </p:spPr>
        <p:txBody>
          <a:bodyPr wrap="square">
            <a:spAutoFit/>
          </a:bodyPr>
          <a:lstStyle/>
          <a:p>
            <a:pPr marL="457200" indent="-457200">
              <a:buAutoNum type="arabicPeriod"/>
            </a:pPr>
            <a:r>
              <a:rPr lang="en-US" sz="2400" dirty="0">
                <a:solidFill>
                  <a:schemeClr val="bg1">
                    <a:lumMod val="50000"/>
                  </a:schemeClr>
                </a:solidFill>
              </a:rPr>
              <a:t>Are there differences in skills across subgroups of older adults by selected demographic, socioeconomic and health characteristics? </a:t>
            </a:r>
          </a:p>
          <a:p>
            <a:pPr marL="457200" indent="-457200">
              <a:buAutoNum type="arabicPeriod"/>
            </a:pPr>
            <a:endParaRPr lang="en-US" sz="2400" b="1" dirty="0">
              <a:solidFill>
                <a:schemeClr val="bg1">
                  <a:lumMod val="50000"/>
                </a:schemeClr>
              </a:solidFill>
            </a:endParaRPr>
          </a:p>
          <a:p>
            <a:pPr marL="457200" indent="-457200">
              <a:buAutoNum type="arabicPeriod"/>
            </a:pPr>
            <a:r>
              <a:rPr lang="en-US" sz="2400" dirty="0">
                <a:solidFill>
                  <a:schemeClr val="bg1">
                    <a:lumMod val="50000"/>
                  </a:schemeClr>
                </a:solidFill>
                <a:latin typeface="Calibri" panose="020F0502020204030204" pitchFamily="34" charset="0"/>
                <a:cs typeface="Calibri" panose="020F0502020204030204" pitchFamily="34" charset="0"/>
              </a:rPr>
              <a:t>Are literacy skills associated with age-recommended preventive health measures when controlling for education, employment, and U.S. nativity?</a:t>
            </a:r>
          </a:p>
          <a:p>
            <a:pPr marL="457200" indent="-457200">
              <a:buAutoNum type="arabicPeriod"/>
            </a:pPr>
            <a:endParaRPr lang="en-US" sz="2400" b="1" dirty="0">
              <a:solidFill>
                <a:schemeClr val="bg1">
                  <a:lumMod val="50000"/>
                </a:schemeClr>
              </a:solidFill>
            </a:endParaRPr>
          </a:p>
          <a:p>
            <a:pPr marL="457200" indent="-457200">
              <a:buFont typeface="Arial" panose="020B0604020202020204" pitchFamily="34" charset="0"/>
              <a:buAutoNum type="arabicPeriod"/>
            </a:pPr>
            <a:r>
              <a:rPr lang="en-US" sz="2400" dirty="0">
                <a:solidFill>
                  <a:schemeClr val="bg1">
                    <a:lumMod val="50000"/>
                  </a:schemeClr>
                </a:solidFill>
              </a:rPr>
              <a:t>What sources of health information do older adults use, and how do they differ between low, middle, and high levels of proficiency in literacy?</a:t>
            </a:r>
          </a:p>
          <a:p>
            <a:pPr marL="457200" indent="-457200">
              <a:buAutoNum type="arabicPeriod"/>
            </a:pPr>
            <a:endParaRPr lang="en-US" dirty="0">
              <a:solidFill>
                <a:schemeClr val="bg1">
                  <a:lumMod val="75000"/>
                </a:schemeClr>
              </a:solidFill>
            </a:endParaRPr>
          </a:p>
        </p:txBody>
      </p:sp>
    </p:spTree>
    <p:extLst>
      <p:ext uri="{BB962C8B-B14F-4D97-AF65-F5344CB8AC3E}">
        <p14:creationId xmlns:p14="http://schemas.microsoft.com/office/powerpoint/2010/main" val="42525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867900" y="6366847"/>
            <a:ext cx="2133600" cy="365125"/>
          </a:xfrm>
          <a:prstGeom prst="rect">
            <a:avLst/>
          </a:prstGeom>
        </p:spPr>
        <p:txBody>
          <a:bodyPr/>
          <a:lstStyle/>
          <a:p>
            <a:pPr algn="r">
              <a:defRPr/>
            </a:pPr>
            <a:fld id="{CB2B57F1-B685-442E-AF28-85E8A6C2BA58}" type="slidenum">
              <a:rPr lang="en-US"/>
              <a:pPr algn="r">
                <a:defRPr/>
              </a:pPr>
              <a:t>6</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9">
            <a:extLst>
              <a:ext uri="{FF2B5EF4-FFF2-40B4-BE49-F238E27FC236}">
                <a16:creationId xmlns:a16="http://schemas.microsoft.com/office/drawing/2014/main" id="{02B44480-A8BF-484F-89AE-46DB46E29718}"/>
              </a:ext>
            </a:extLst>
          </p:cNvPr>
          <p:cNvSpPr>
            <a:spLocks noGrp="1"/>
          </p:cNvSpPr>
          <p:nvPr>
            <p:ph type="title"/>
          </p:nvPr>
        </p:nvSpPr>
        <p:spPr>
          <a:xfrm>
            <a:off x="146127" y="336376"/>
            <a:ext cx="11830050" cy="651895"/>
          </a:xfrm>
          <a:solidFill>
            <a:schemeClr val="bg1">
              <a:lumMod val="85000"/>
            </a:schemeClr>
          </a:solidFill>
          <a:ln>
            <a:solidFill>
              <a:srgbClr val="0070C0"/>
            </a:solidFill>
          </a:ln>
        </p:spPr>
        <p:txBody>
          <a:bodyPr>
            <a:noAutofit/>
          </a:bodyPr>
          <a:lstStyle/>
          <a:p>
            <a:pPr algn="ctr"/>
            <a:r>
              <a:rPr lang="en-US" sz="2800" dirty="0">
                <a:solidFill>
                  <a:schemeClr val="tx1"/>
                </a:solidFill>
                <a:latin typeface="+mn-lt"/>
              </a:rPr>
              <a:t>Profile of the PIAAC U.S. older adults sample (age 55 to 74)</a:t>
            </a:r>
          </a:p>
        </p:txBody>
      </p:sp>
      <p:sp>
        <p:nvSpPr>
          <p:cNvPr id="6" name="TextBox 5">
            <a:extLst>
              <a:ext uri="{FF2B5EF4-FFF2-40B4-BE49-F238E27FC236}">
                <a16:creationId xmlns:a16="http://schemas.microsoft.com/office/drawing/2014/main" id="{2E07E51B-3588-49B9-9B85-CD54421A81C3}"/>
              </a:ext>
            </a:extLst>
          </p:cNvPr>
          <p:cNvSpPr txBox="1"/>
          <p:nvPr/>
        </p:nvSpPr>
        <p:spPr>
          <a:xfrm>
            <a:off x="392663" y="1252248"/>
            <a:ext cx="5160412"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t>Most adults 55-74 are White and born in the U.S.</a:t>
            </a:r>
          </a:p>
          <a:p>
            <a:endParaRPr lang="en-US" sz="2400" dirty="0"/>
          </a:p>
          <a:p>
            <a:pPr marL="342900" indent="-342900">
              <a:buFont typeface="Arial" panose="020B0604020202020204" pitchFamily="34" charset="0"/>
              <a:buChar char="•"/>
            </a:pPr>
            <a:r>
              <a:rPr lang="en-US" sz="2400" dirty="0"/>
              <a:t>About half have a high school degree as their highest level of education.</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Slightly over half are employed.</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 large majority have medical insurance.</a:t>
            </a:r>
          </a:p>
        </p:txBody>
      </p:sp>
      <p:sp>
        <p:nvSpPr>
          <p:cNvPr id="3" name="TextBox 2">
            <a:extLst>
              <a:ext uri="{FF2B5EF4-FFF2-40B4-BE49-F238E27FC236}">
                <a16:creationId xmlns:a16="http://schemas.microsoft.com/office/drawing/2014/main" id="{68DB5D18-7086-4B32-8045-0A265BC6F776}"/>
              </a:ext>
            </a:extLst>
          </p:cNvPr>
          <p:cNvSpPr txBox="1"/>
          <p:nvPr/>
        </p:nvSpPr>
        <p:spPr>
          <a:xfrm>
            <a:off x="6096000" y="5177694"/>
            <a:ext cx="4473107" cy="276999"/>
          </a:xfrm>
          <a:prstGeom prst="rect">
            <a:avLst/>
          </a:prstGeom>
          <a:noFill/>
        </p:spPr>
        <p:txBody>
          <a:bodyPr wrap="square" rtlCol="0">
            <a:spAutoFit/>
          </a:bodyPr>
          <a:lstStyle/>
          <a:p>
            <a:r>
              <a:rPr lang="en-US" sz="1200" dirty="0"/>
              <a:t>Please refer to Appendix 1 on slide 44 for more information.</a:t>
            </a:r>
          </a:p>
        </p:txBody>
      </p:sp>
      <p:graphicFrame>
        <p:nvGraphicFramePr>
          <p:cNvPr id="8" name="Table 7">
            <a:extLst>
              <a:ext uri="{FF2B5EF4-FFF2-40B4-BE49-F238E27FC236}">
                <a16:creationId xmlns:a16="http://schemas.microsoft.com/office/drawing/2014/main" id="{FD4D1D2D-7A6A-43DD-A140-400FD7672AC9}"/>
              </a:ext>
            </a:extLst>
          </p:cNvPr>
          <p:cNvGraphicFramePr>
            <a:graphicFrameLocks noGrp="1"/>
          </p:cNvGraphicFramePr>
          <p:nvPr>
            <p:extLst>
              <p:ext uri="{D42A27DB-BD31-4B8C-83A1-F6EECF244321}">
                <p14:modId xmlns:p14="http://schemas.microsoft.com/office/powerpoint/2010/main" val="2814648694"/>
              </p:ext>
            </p:extLst>
          </p:nvPr>
        </p:nvGraphicFramePr>
        <p:xfrm>
          <a:off x="6061152" y="1200970"/>
          <a:ext cx="5479892" cy="3841722"/>
        </p:xfrm>
        <a:graphic>
          <a:graphicData uri="http://schemas.openxmlformats.org/drawingml/2006/table">
            <a:tbl>
              <a:tblPr firstRow="1" bandRow="1">
                <a:tableStyleId>{5C22544A-7EE6-4342-B048-85BDC9FD1C3A}</a:tableStyleId>
              </a:tblPr>
              <a:tblGrid>
                <a:gridCol w="1902302">
                  <a:extLst>
                    <a:ext uri="{9D8B030D-6E8A-4147-A177-3AD203B41FA5}">
                      <a16:colId xmlns:a16="http://schemas.microsoft.com/office/drawing/2014/main" val="20000"/>
                    </a:ext>
                  </a:extLst>
                </a:gridCol>
                <a:gridCol w="243459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tblGrid>
              <a:tr h="210948">
                <a:tc>
                  <a:txBody>
                    <a:bodyPr/>
                    <a:lstStyle/>
                    <a:p>
                      <a:pPr algn="ctr" fontAlgn="b"/>
                      <a:r>
                        <a:rPr lang="en-US" sz="1300" b="1" i="0" u="none" strike="noStrike" dirty="0">
                          <a:solidFill>
                            <a:schemeClr val="bg1"/>
                          </a:solidFill>
                          <a:effectLst/>
                          <a:latin typeface="Calibri" panose="020F0502020204030204" pitchFamily="34" charset="0"/>
                        </a:rPr>
                        <a:t>Characteristic</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300" b="1" i="0" u="none" strike="noStrike" dirty="0">
                          <a:solidFill>
                            <a:schemeClr val="bg1"/>
                          </a:solidFill>
                          <a:effectLst/>
                          <a:latin typeface="Calibri" panose="020F0502020204030204" pitchFamily="34" charset="0"/>
                        </a:rPr>
                        <a:t>Category</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300" b="1" i="0" u="none" strike="noStrike" dirty="0">
                          <a:solidFill>
                            <a:schemeClr val="bg1"/>
                          </a:solidFill>
                          <a:effectLst/>
                          <a:latin typeface="Calibri" panose="020F0502020204030204" pitchFamily="34" charset="0"/>
                        </a:rPr>
                        <a:t>Age 55 to 74</a:t>
                      </a:r>
                    </a:p>
                    <a:p>
                      <a:pPr algn="ctr" fontAlgn="b"/>
                      <a:r>
                        <a:rPr lang="en-US" sz="1300" b="1" i="0" u="none" strike="noStrike" dirty="0">
                          <a:solidFill>
                            <a:schemeClr val="bg1"/>
                          </a:solidFill>
                          <a:effectLst/>
                          <a:latin typeface="Calibri" panose="020F0502020204030204" pitchFamily="34" charset="0"/>
                        </a:rPr>
                        <a:t>(%)</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175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300" u="none" strike="noStrike" dirty="0">
                          <a:effectLst/>
                          <a:latin typeface="Calibri" panose="020F0502020204030204" pitchFamily="34" charset="0"/>
                        </a:rPr>
                        <a:t>Race/Ethnicity</a:t>
                      </a:r>
                      <a:endParaRPr lang="en-US" sz="1300" b="0" i="0" u="none" strike="noStrike" dirty="0">
                        <a:solidFill>
                          <a:srgbClr val="000000"/>
                        </a:solidFill>
                        <a:effectLst/>
                        <a:latin typeface="Calibri" panose="020F0502020204030204" pitchFamily="34" charset="0"/>
                      </a:endParaRPr>
                    </a:p>
                  </a:txBody>
                  <a:tcPr marR="9525" marT="9525" marB="0" anchor="ctr">
                    <a:lnT w="12700" cap="flat" cmpd="sng" algn="ctr">
                      <a:solidFill>
                        <a:schemeClr val="tx1"/>
                      </a:solidFill>
                      <a:prstDash val="solid"/>
                      <a:round/>
                      <a:headEnd type="none" w="med" len="med"/>
                      <a:tailEnd type="none" w="med" len="med"/>
                    </a:lnT>
                  </a:tcPr>
                </a:tc>
                <a:tc>
                  <a:txBody>
                    <a:bodyPr/>
                    <a:lstStyle/>
                    <a:p>
                      <a:pPr lvl="0" algn="l" rtl="0" fontAlgn="b"/>
                      <a:r>
                        <a:rPr lang="en-US" sz="1300" b="0" i="0" u="none" strike="noStrike" dirty="0">
                          <a:solidFill>
                            <a:srgbClr val="000000"/>
                          </a:solidFill>
                          <a:effectLst/>
                          <a:latin typeface="Calibri" panose="020F0502020204030204" pitchFamily="34" charset="0"/>
                        </a:rPr>
                        <a:t>White</a:t>
                      </a:r>
                    </a:p>
                  </a:txBody>
                  <a:tcPr marR="9525" marT="9525"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76</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r h="210948">
                <a:tc>
                  <a:txBody>
                    <a:bodyPr/>
                    <a:lstStyle/>
                    <a:p>
                      <a:pPr algn="l" fontAlgn="b"/>
                      <a:r>
                        <a:rPr lang="en-US" sz="1300" u="none" strike="noStrike" dirty="0">
                          <a:effectLst/>
                          <a:latin typeface="Calibri" panose="020F0502020204030204" pitchFamily="34" charset="0"/>
                        </a:rPr>
                        <a:t> </a:t>
                      </a:r>
                      <a:endParaRPr lang="en-US" sz="1300" b="0" i="0" u="none" strike="noStrike" dirty="0">
                        <a:solidFill>
                          <a:srgbClr val="000000"/>
                        </a:solidFill>
                        <a:effectLst/>
                        <a:latin typeface="Calibri" panose="020F0502020204030204" pitchFamily="34" charset="0"/>
                      </a:endParaRPr>
                    </a:p>
                  </a:txBody>
                  <a:tcPr marR="9525" marT="9525" marB="0" anchor="ctr"/>
                </a:tc>
                <a:tc>
                  <a:txBody>
                    <a:bodyPr/>
                    <a:lstStyle/>
                    <a:p>
                      <a:pPr lvl="0" algn="l" rtl="0" fontAlgn="b"/>
                      <a:r>
                        <a:rPr lang="en-US" sz="1300" b="0" i="0" u="none" strike="noStrike" dirty="0">
                          <a:solidFill>
                            <a:srgbClr val="000000"/>
                          </a:solidFill>
                          <a:effectLst/>
                          <a:latin typeface="Calibri" panose="020F0502020204030204" pitchFamily="34" charset="0"/>
                        </a:rPr>
                        <a:t>Black</a:t>
                      </a:r>
                    </a:p>
                  </a:txBody>
                  <a:tcPr marR="9525" marT="9525" marB="0" anchor="ctr"/>
                </a:tc>
                <a:tc>
                  <a:txBody>
                    <a:bodyPr/>
                    <a:lstStyle/>
                    <a:p>
                      <a:pPr lvl="0" algn="ctr" rtl="0" fontAlgn="b"/>
                      <a:r>
                        <a:rPr lang="en-US" sz="1300" b="0" i="0" u="none" strike="noStrike" dirty="0">
                          <a:solidFill>
                            <a:srgbClr val="000000"/>
                          </a:solidFill>
                          <a:effectLst/>
                          <a:latin typeface="Calibri" panose="020F0502020204030204" pitchFamily="34" charset="0"/>
                        </a:rPr>
                        <a:t>11</a:t>
                      </a:r>
                    </a:p>
                  </a:txBody>
                  <a:tcPr marL="0" marR="0" marT="0" marB="0" anchor="ctr"/>
                </a:tc>
                <a:extLst>
                  <a:ext uri="{0D108BD9-81ED-4DB2-BD59-A6C34878D82A}">
                    <a16:rowId xmlns:a16="http://schemas.microsoft.com/office/drawing/2014/main" val="10004"/>
                  </a:ext>
                </a:extLst>
              </a:tr>
              <a:tr h="210948">
                <a:tc>
                  <a:txBody>
                    <a:bodyPr/>
                    <a:lstStyle/>
                    <a:p>
                      <a:pPr algn="l" fontAlgn="b"/>
                      <a:r>
                        <a:rPr lang="en-US" sz="1300" u="none" strike="noStrike" dirty="0">
                          <a:effectLst/>
                          <a:latin typeface="Calibri" panose="020F0502020204030204" pitchFamily="34" charset="0"/>
                        </a:rPr>
                        <a:t> </a:t>
                      </a:r>
                      <a:endParaRPr lang="en-US" sz="1300" b="0" i="0" u="none" strike="noStrike" dirty="0">
                        <a:solidFill>
                          <a:srgbClr val="000000"/>
                        </a:solidFill>
                        <a:effectLst/>
                        <a:latin typeface="Calibri" panose="020F0502020204030204" pitchFamily="34" charset="0"/>
                      </a:endParaRPr>
                    </a:p>
                  </a:txBody>
                  <a:tcPr marR="9525" marT="9525" marB="0" anchor="ctr"/>
                </a:tc>
                <a:tc>
                  <a:txBody>
                    <a:bodyPr/>
                    <a:lstStyle/>
                    <a:p>
                      <a:pPr lvl="0" algn="l" rtl="0" fontAlgn="b"/>
                      <a:r>
                        <a:rPr lang="en-US" sz="1300" b="0" i="0" u="none" strike="noStrike" dirty="0">
                          <a:solidFill>
                            <a:srgbClr val="000000"/>
                          </a:solidFill>
                          <a:effectLst/>
                          <a:latin typeface="Calibri" panose="020F0502020204030204" pitchFamily="34" charset="0"/>
                        </a:rPr>
                        <a:t>Hispanic</a:t>
                      </a:r>
                    </a:p>
                  </a:txBody>
                  <a:tcPr marR="9525" marT="9525" marB="0" anchor="ctr"/>
                </a:tc>
                <a:tc>
                  <a:txBody>
                    <a:bodyPr/>
                    <a:lstStyle/>
                    <a:p>
                      <a:pPr lvl="0" algn="ctr" rtl="0" fontAlgn="b"/>
                      <a:r>
                        <a:rPr lang="en-US" sz="1300" b="0" i="0" u="none" strike="noStrike" dirty="0">
                          <a:solidFill>
                            <a:srgbClr val="000000"/>
                          </a:solidFill>
                          <a:effectLst/>
                          <a:latin typeface="Calibri" panose="020F0502020204030204" pitchFamily="34" charset="0"/>
                        </a:rPr>
                        <a:t>8</a:t>
                      </a:r>
                    </a:p>
                  </a:txBody>
                  <a:tcPr marL="0" marR="0" marT="0" marB="0" anchor="ctr"/>
                </a:tc>
                <a:extLst>
                  <a:ext uri="{0D108BD9-81ED-4DB2-BD59-A6C34878D82A}">
                    <a16:rowId xmlns:a16="http://schemas.microsoft.com/office/drawing/2014/main" val="10005"/>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9525" marT="9525" marB="0" anchor="ctr">
                    <a:lnB w="12700" cap="flat" cmpd="sng" algn="ctr">
                      <a:solidFill>
                        <a:schemeClr val="tx1"/>
                      </a:solidFill>
                      <a:prstDash val="solid"/>
                      <a:round/>
                      <a:headEnd type="none" w="med" len="med"/>
                      <a:tailEnd type="none" w="med" len="med"/>
                    </a:lnB>
                  </a:tcPr>
                </a:tc>
                <a:tc>
                  <a:txBody>
                    <a:bodyPr/>
                    <a:lstStyle/>
                    <a:p>
                      <a:pPr lvl="0" algn="l" rtl="0" fontAlgn="t"/>
                      <a:r>
                        <a:rPr lang="en-US" sz="1300" b="0" i="0" u="none" strike="noStrike" dirty="0">
                          <a:solidFill>
                            <a:srgbClr val="000000"/>
                          </a:solidFill>
                          <a:effectLst/>
                          <a:latin typeface="Calibri" panose="020F0502020204030204" pitchFamily="34" charset="0"/>
                        </a:rPr>
                        <a:t>Other</a:t>
                      </a:r>
                    </a:p>
                  </a:txBody>
                  <a:tcPr marR="9525" marT="9525" marB="0" anchor="ctr">
                    <a:lnB w="12700" cap="flat" cmpd="sng" algn="ctr">
                      <a:solidFill>
                        <a:schemeClr val="tx1"/>
                      </a:solidFill>
                      <a:prstDash val="solid"/>
                      <a:round/>
                      <a:headEnd type="none" w="med" len="med"/>
                      <a:tailEnd type="none" w="med" len="med"/>
                    </a:lnB>
                  </a:tcPr>
                </a:tc>
                <a:tc>
                  <a:txBody>
                    <a:bodyPr/>
                    <a:lstStyle/>
                    <a:p>
                      <a:pPr lvl="0" algn="ctr" rtl="0" fontAlgn="t"/>
                      <a:r>
                        <a:rPr lang="en-US" sz="1300" b="0" i="0" u="none" strike="noStrike" dirty="0">
                          <a:solidFill>
                            <a:srgbClr val="000000"/>
                          </a:solidFill>
                          <a:effectLst/>
                          <a:latin typeface="Calibri" panose="020F0502020204030204" pitchFamily="34" charset="0"/>
                        </a:rPr>
                        <a:t>6</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10948">
                <a:tc>
                  <a:txBody>
                    <a:bodyPr/>
                    <a:lstStyle/>
                    <a:p>
                      <a:pPr algn="l" rtl="0" fontAlgn="b"/>
                      <a:r>
                        <a:rPr lang="en-US" sz="1300" b="0" i="0" u="none" strike="noStrike" dirty="0">
                          <a:solidFill>
                            <a:srgbClr val="000000"/>
                          </a:solidFill>
                          <a:effectLst/>
                          <a:latin typeface="Calibri" panose="020F0502020204030204" pitchFamily="34" charset="0"/>
                        </a:rPr>
                        <a:t>Nativity</a:t>
                      </a:r>
                    </a:p>
                  </a:txBody>
                  <a:tcPr marR="9525" marT="9525" marB="0" anchor="ctr">
                    <a:lnT w="12700" cap="flat" cmpd="sng" algn="ctr">
                      <a:solidFill>
                        <a:schemeClr val="tx1"/>
                      </a:solidFill>
                      <a:prstDash val="solid"/>
                      <a:round/>
                      <a:headEnd type="none" w="med" len="med"/>
                      <a:tailEnd type="none" w="med" len="med"/>
                    </a:lnT>
                  </a:tcPr>
                </a:tc>
                <a:tc>
                  <a:txBody>
                    <a:bodyPr/>
                    <a:lstStyle/>
                    <a:p>
                      <a:pPr lvl="0" algn="l" rtl="0" fontAlgn="t"/>
                      <a:r>
                        <a:rPr lang="en-US" sz="1300" b="0" i="0" u="none" strike="noStrike" dirty="0">
                          <a:solidFill>
                            <a:srgbClr val="000000"/>
                          </a:solidFill>
                          <a:effectLst/>
                          <a:latin typeface="Calibri" panose="020F0502020204030204" pitchFamily="34" charset="0"/>
                        </a:rPr>
                        <a:t>Born in U.S.</a:t>
                      </a:r>
                    </a:p>
                  </a:txBody>
                  <a:tcPr marR="9525" marT="9525"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88</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r h="210948">
                <a:tc>
                  <a:txBody>
                    <a:bodyPr/>
                    <a:lstStyle/>
                    <a:p>
                      <a:pPr algn="l" rtl="0" fontAlgn="b"/>
                      <a:r>
                        <a:rPr lang="en-US" sz="1300" b="0" i="0" u="none" strike="noStrike" dirty="0">
                          <a:solidFill>
                            <a:srgbClr val="000000"/>
                          </a:solidFill>
                          <a:effectLst/>
                          <a:latin typeface="Calibri" panose="020F0502020204030204" pitchFamily="34" charset="0"/>
                        </a:rPr>
                        <a:t> </a:t>
                      </a:r>
                    </a:p>
                  </a:txBody>
                  <a:tcPr marR="9525" marT="9525" marB="0" anchor="ctr">
                    <a:lnB w="12700" cap="flat" cmpd="sng" algn="ctr">
                      <a:solidFill>
                        <a:schemeClr val="tx1"/>
                      </a:solidFill>
                      <a:prstDash val="solid"/>
                      <a:round/>
                      <a:headEnd type="none" w="med" len="med"/>
                      <a:tailEnd type="none" w="med" len="med"/>
                    </a:lnB>
                  </a:tcPr>
                </a:tc>
                <a:tc>
                  <a:txBody>
                    <a:bodyPr/>
                    <a:lstStyle/>
                    <a:p>
                      <a:pPr lvl="0" algn="l" rtl="0" fontAlgn="t"/>
                      <a:r>
                        <a:rPr lang="en-US" sz="1300" b="0" i="0" u="none" strike="noStrike" dirty="0">
                          <a:solidFill>
                            <a:srgbClr val="000000"/>
                          </a:solidFill>
                          <a:effectLst/>
                          <a:latin typeface="Calibri" panose="020F0502020204030204" pitchFamily="34" charset="0"/>
                        </a:rPr>
                        <a:t>Not Born in U.S. </a:t>
                      </a:r>
                    </a:p>
                  </a:txBody>
                  <a:tcPr marR="9525" marT="9525" marB="0" anchor="ctr">
                    <a:lnB w="12700" cap="flat" cmpd="sng" algn="ctr">
                      <a:solidFill>
                        <a:schemeClr val="tx1"/>
                      </a:solidFill>
                      <a:prstDash val="solid"/>
                      <a:round/>
                      <a:headEnd type="none" w="med" len="med"/>
                      <a:tailEnd type="none" w="med" len="med"/>
                    </a:lnB>
                  </a:tcPr>
                </a:tc>
                <a:tc>
                  <a:txBody>
                    <a:bodyPr/>
                    <a:lstStyle/>
                    <a:p>
                      <a:pPr lvl="0" algn="ctr" rtl="0" fontAlgn="t"/>
                      <a:r>
                        <a:rPr lang="en-US" sz="1300" b="0" i="0" u="none" strike="noStrike" dirty="0">
                          <a:solidFill>
                            <a:srgbClr val="000000"/>
                          </a:solidFill>
                          <a:effectLst/>
                          <a:latin typeface="Calibri" panose="020F0502020204030204" pitchFamily="34" charset="0"/>
                        </a:rPr>
                        <a:t>12</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10948">
                <a:tc>
                  <a:txBody>
                    <a:bodyPr/>
                    <a:lstStyle/>
                    <a:p>
                      <a:pPr algn="l" fontAlgn="b"/>
                      <a:r>
                        <a:rPr lang="en-US" sz="1300" b="0" i="0" u="none" strike="noStrike" dirty="0">
                          <a:solidFill>
                            <a:srgbClr val="000000"/>
                          </a:solidFill>
                          <a:effectLst/>
                          <a:latin typeface="Calibri" panose="020F0502020204030204" pitchFamily="34" charset="0"/>
                        </a:rPr>
                        <a:t>Education</a:t>
                      </a:r>
                    </a:p>
                  </a:txBody>
                  <a:tcPr marR="9525" marT="9525" marB="0" anchor="ctr">
                    <a:lnT w="12700" cap="flat" cmpd="sng" algn="ctr">
                      <a:solidFill>
                        <a:schemeClr val="tx1"/>
                      </a:solidFill>
                      <a:prstDash val="solid"/>
                      <a:round/>
                      <a:headEnd type="none" w="med" len="med"/>
                      <a:tailEnd type="none" w="med" len="med"/>
                    </a:lnT>
                  </a:tcPr>
                </a:tc>
                <a:tc>
                  <a:txBody>
                    <a:bodyPr/>
                    <a:lstStyle/>
                    <a:p>
                      <a:pPr lvl="0" algn="l" rtl="0" fontAlgn="b"/>
                      <a:r>
                        <a:rPr lang="en-US" sz="1300" b="0" i="0" u="none" strike="noStrike" dirty="0">
                          <a:solidFill>
                            <a:srgbClr val="000000"/>
                          </a:solidFill>
                          <a:effectLst/>
                          <a:latin typeface="Calibri" panose="020F0502020204030204" pitchFamily="34" charset="0"/>
                        </a:rPr>
                        <a:t>Below high school</a:t>
                      </a:r>
                    </a:p>
                  </a:txBody>
                  <a:tcPr marR="9525" marT="9525"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11</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9"/>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9525" marT="9525" marB="0" anchor="ctr"/>
                </a:tc>
                <a:tc>
                  <a:txBody>
                    <a:bodyPr/>
                    <a:lstStyle/>
                    <a:p>
                      <a:pPr lvl="0" algn="l" rtl="0" fontAlgn="b"/>
                      <a:r>
                        <a:rPr lang="en-US" sz="1300" b="0" i="0" u="none" strike="noStrike" dirty="0">
                          <a:solidFill>
                            <a:srgbClr val="000000"/>
                          </a:solidFill>
                          <a:effectLst/>
                          <a:latin typeface="Calibri" panose="020F0502020204030204" pitchFamily="34" charset="0"/>
                        </a:rPr>
                        <a:t>High school credential</a:t>
                      </a:r>
                    </a:p>
                  </a:txBody>
                  <a:tcPr marR="9525" marT="9525" marB="0" anchor="ctr"/>
                </a:tc>
                <a:tc>
                  <a:txBody>
                    <a:bodyPr/>
                    <a:lstStyle/>
                    <a:p>
                      <a:pPr lvl="0" algn="ctr" rtl="0" fontAlgn="b"/>
                      <a:r>
                        <a:rPr lang="en-US" sz="1300" b="0" i="0" u="none" strike="noStrike" dirty="0">
                          <a:solidFill>
                            <a:srgbClr val="000000"/>
                          </a:solidFill>
                          <a:effectLst/>
                          <a:latin typeface="Calibri" panose="020F0502020204030204" pitchFamily="34" charset="0"/>
                        </a:rPr>
                        <a:t>52</a:t>
                      </a:r>
                    </a:p>
                  </a:txBody>
                  <a:tcPr marL="0" marR="0" marT="0" marB="0" anchor="ctr"/>
                </a:tc>
                <a:extLst>
                  <a:ext uri="{0D108BD9-81ED-4DB2-BD59-A6C34878D82A}">
                    <a16:rowId xmlns:a16="http://schemas.microsoft.com/office/drawing/2014/main" val="10010"/>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9525" marT="9525" marB="0" anchor="ctr"/>
                </a:tc>
                <a:tc>
                  <a:txBody>
                    <a:bodyPr/>
                    <a:lstStyle/>
                    <a:p>
                      <a:pPr lvl="0" algn="l" rtl="0" fontAlgn="b"/>
                      <a:r>
                        <a:rPr lang="en-US" sz="1300" b="0" i="0" u="none" strike="noStrike" dirty="0">
                          <a:solidFill>
                            <a:srgbClr val="000000"/>
                          </a:solidFill>
                          <a:effectLst/>
                          <a:latin typeface="Calibri" panose="020F0502020204030204" pitchFamily="34" charset="0"/>
                        </a:rPr>
                        <a:t>Associate's degree</a:t>
                      </a:r>
                    </a:p>
                  </a:txBody>
                  <a:tcPr marR="9525" marT="9525" marB="0" anchor="ctr"/>
                </a:tc>
                <a:tc>
                  <a:txBody>
                    <a:bodyPr/>
                    <a:lstStyle/>
                    <a:p>
                      <a:pPr lvl="0" algn="ctr" rtl="0" fontAlgn="b"/>
                      <a:r>
                        <a:rPr lang="en-US" sz="1300" b="0" i="0" u="none" strike="noStrike" dirty="0">
                          <a:solidFill>
                            <a:srgbClr val="000000"/>
                          </a:solidFill>
                          <a:effectLst/>
                          <a:latin typeface="Calibri" panose="020F0502020204030204" pitchFamily="34" charset="0"/>
                        </a:rPr>
                        <a:t>8</a:t>
                      </a:r>
                    </a:p>
                  </a:txBody>
                  <a:tcPr marL="0" marR="0" marT="0" marB="0" anchor="ctr"/>
                </a:tc>
                <a:extLst>
                  <a:ext uri="{0D108BD9-81ED-4DB2-BD59-A6C34878D82A}">
                    <a16:rowId xmlns:a16="http://schemas.microsoft.com/office/drawing/2014/main" val="10011"/>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9525" marT="9525" marB="0" anchor="ctr"/>
                </a:tc>
                <a:tc>
                  <a:txBody>
                    <a:bodyPr/>
                    <a:lstStyle/>
                    <a:p>
                      <a:pPr lvl="0" algn="l" rtl="0" fontAlgn="b"/>
                      <a:r>
                        <a:rPr lang="en-US" sz="1300" b="0" i="0" u="none" strike="noStrike" dirty="0">
                          <a:solidFill>
                            <a:srgbClr val="000000"/>
                          </a:solidFill>
                          <a:effectLst/>
                          <a:latin typeface="Calibri" panose="020F0502020204030204" pitchFamily="34" charset="0"/>
                        </a:rPr>
                        <a:t>Bachelor's degree</a:t>
                      </a:r>
                    </a:p>
                  </a:txBody>
                  <a:tcPr marR="9525" marT="9525" marB="0" anchor="ctr"/>
                </a:tc>
                <a:tc>
                  <a:txBody>
                    <a:bodyPr/>
                    <a:lstStyle/>
                    <a:p>
                      <a:pPr lvl="0" algn="ctr" rtl="0" fontAlgn="b"/>
                      <a:r>
                        <a:rPr lang="en-US" sz="1300" b="0" i="0" u="none" strike="noStrike" dirty="0">
                          <a:solidFill>
                            <a:srgbClr val="000000"/>
                          </a:solidFill>
                          <a:effectLst/>
                          <a:latin typeface="Calibri" panose="020F0502020204030204" pitchFamily="34" charset="0"/>
                        </a:rPr>
                        <a:t>15</a:t>
                      </a:r>
                    </a:p>
                  </a:txBody>
                  <a:tcPr marL="0" marR="0" marT="0" marB="0" anchor="ctr"/>
                </a:tc>
                <a:extLst>
                  <a:ext uri="{0D108BD9-81ED-4DB2-BD59-A6C34878D82A}">
                    <a16:rowId xmlns:a16="http://schemas.microsoft.com/office/drawing/2014/main" val="10012"/>
                  </a:ext>
                </a:extLst>
              </a:tr>
              <a:tr h="211668">
                <a:tc>
                  <a:txBody>
                    <a:bodyPr/>
                    <a:lstStyle/>
                    <a:p>
                      <a:pPr algn="l" fontAlgn="b"/>
                      <a:endParaRPr lang="en-US" sz="1300" b="0" i="0" u="none" strike="noStrike" dirty="0">
                        <a:solidFill>
                          <a:srgbClr val="000000"/>
                        </a:solidFill>
                        <a:effectLst/>
                        <a:latin typeface="Calibri" panose="020F0502020204030204" pitchFamily="34" charset="0"/>
                      </a:endParaRPr>
                    </a:p>
                  </a:txBody>
                  <a:tcPr marR="9525" marT="9525" marB="0" anchor="ctr">
                    <a:lnB w="12700" cap="flat" cmpd="sng" algn="ctr">
                      <a:solidFill>
                        <a:schemeClr val="tx1"/>
                      </a:solidFill>
                      <a:prstDash val="solid"/>
                      <a:round/>
                      <a:headEnd type="none" w="med" len="med"/>
                      <a:tailEnd type="none" w="med" len="med"/>
                    </a:lnB>
                  </a:tcPr>
                </a:tc>
                <a:tc>
                  <a:txBody>
                    <a:bodyPr/>
                    <a:lstStyle/>
                    <a:p>
                      <a:pPr lvl="0" algn="l" rtl="0" fontAlgn="b"/>
                      <a:r>
                        <a:rPr lang="en-US" sz="1300" b="0" i="0" u="none" strike="noStrike" dirty="0">
                          <a:solidFill>
                            <a:srgbClr val="000000"/>
                          </a:solidFill>
                          <a:effectLst/>
                          <a:latin typeface="Calibri" panose="020F0502020204030204" pitchFamily="34" charset="0"/>
                        </a:rPr>
                        <a:t>Graduate/Professional degree</a:t>
                      </a:r>
                    </a:p>
                  </a:txBody>
                  <a:tcPr marR="9525" marT="9525" marB="0" anchor="ctr">
                    <a:lnB w="12700" cap="flat" cmpd="sng" algn="ctr">
                      <a:solidFill>
                        <a:schemeClr val="tx1"/>
                      </a:solidFill>
                      <a:prstDash val="solid"/>
                      <a:round/>
                      <a:headEnd type="none" w="med" len="med"/>
                      <a:tailEnd type="none" w="med" len="med"/>
                    </a:lnB>
                  </a:tcPr>
                </a:tc>
                <a:tc>
                  <a:txBody>
                    <a:bodyPr/>
                    <a:lstStyle/>
                    <a:p>
                      <a:pPr lvl="0" algn="ctr" rtl="0" fontAlgn="b"/>
                      <a:r>
                        <a:rPr lang="en-US" sz="1300" b="0" i="0" u="none" strike="noStrike" dirty="0">
                          <a:solidFill>
                            <a:srgbClr val="000000"/>
                          </a:solidFill>
                          <a:effectLst/>
                          <a:latin typeface="Calibri" panose="020F0502020204030204" pitchFamily="34" charset="0"/>
                        </a:rPr>
                        <a:t>14</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10948">
                <a:tc>
                  <a:txBody>
                    <a:bodyPr/>
                    <a:lstStyle/>
                    <a:p>
                      <a:pPr algn="l" fontAlgn="b"/>
                      <a:r>
                        <a:rPr lang="en-US" sz="1300" b="0" i="0" u="none" strike="noStrike" dirty="0">
                          <a:solidFill>
                            <a:srgbClr val="000000"/>
                          </a:solidFill>
                          <a:effectLst/>
                          <a:latin typeface="Calibri" panose="020F0502020204030204" pitchFamily="34" charset="0"/>
                        </a:rPr>
                        <a:t>Employment Status</a:t>
                      </a:r>
                    </a:p>
                  </a:txBody>
                  <a:tcPr marR="9525" marT="9525" marB="0" anchor="ctr">
                    <a:lnT w="12700" cap="flat" cmpd="sng" algn="ctr">
                      <a:solidFill>
                        <a:schemeClr val="tx1"/>
                      </a:solidFill>
                      <a:prstDash val="solid"/>
                      <a:round/>
                      <a:headEnd type="none" w="med" len="med"/>
                      <a:tailEnd type="none" w="med" len="med"/>
                    </a:lnT>
                  </a:tcPr>
                </a:tc>
                <a:tc>
                  <a:txBody>
                    <a:bodyPr/>
                    <a:lstStyle/>
                    <a:p>
                      <a:pPr lvl="0" algn="l" rtl="0" fontAlgn="b"/>
                      <a:r>
                        <a:rPr lang="en-US" sz="1300" b="0" i="0" u="none" strike="noStrike" dirty="0">
                          <a:solidFill>
                            <a:srgbClr val="000000"/>
                          </a:solidFill>
                          <a:effectLst/>
                          <a:latin typeface="Calibri" panose="020F0502020204030204" pitchFamily="34" charset="0"/>
                        </a:rPr>
                        <a:t>Employed</a:t>
                      </a:r>
                    </a:p>
                  </a:txBody>
                  <a:tcPr marR="9525" marT="9525"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53</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4"/>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9525" marT="9525" marB="0" anchor="ctr"/>
                </a:tc>
                <a:tc>
                  <a:txBody>
                    <a:bodyPr/>
                    <a:lstStyle/>
                    <a:p>
                      <a:pPr lvl="0" algn="l" rtl="0" fontAlgn="b"/>
                      <a:r>
                        <a:rPr lang="en-US" sz="1300" b="0" i="0" u="none" strike="noStrike" dirty="0">
                          <a:solidFill>
                            <a:srgbClr val="000000"/>
                          </a:solidFill>
                          <a:effectLst/>
                          <a:latin typeface="Calibri" panose="020F0502020204030204" pitchFamily="34" charset="0"/>
                        </a:rPr>
                        <a:t>Unemployed</a:t>
                      </a:r>
                    </a:p>
                  </a:txBody>
                  <a:tcPr marR="9525" marT="9525" marB="0" anchor="ctr"/>
                </a:tc>
                <a:tc>
                  <a:txBody>
                    <a:bodyPr/>
                    <a:lstStyle/>
                    <a:p>
                      <a:pPr algn="ctr" rtl="0" fontAlgn="b"/>
                      <a:r>
                        <a:rPr lang="en-US" sz="1300" b="0" i="0" u="none" strike="noStrike" dirty="0">
                          <a:solidFill>
                            <a:srgbClr val="000000"/>
                          </a:solidFill>
                          <a:effectLst/>
                          <a:latin typeface="Calibri" panose="020F0502020204030204" pitchFamily="34" charset="0"/>
                        </a:rPr>
                        <a:t>4</a:t>
                      </a:r>
                    </a:p>
                  </a:txBody>
                  <a:tcPr marL="0" marR="0" marT="0" marB="0" anchor="ctr"/>
                </a:tc>
                <a:extLst>
                  <a:ext uri="{0D108BD9-81ED-4DB2-BD59-A6C34878D82A}">
                    <a16:rowId xmlns:a16="http://schemas.microsoft.com/office/drawing/2014/main" val="10015"/>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9525" marT="9525" marB="0" anchor="ctr">
                    <a:lnB w="12700" cap="flat" cmpd="sng" algn="ctr">
                      <a:solidFill>
                        <a:schemeClr val="tx1"/>
                      </a:solidFill>
                      <a:prstDash val="solid"/>
                      <a:round/>
                      <a:headEnd type="none" w="med" len="med"/>
                      <a:tailEnd type="none" w="med" len="med"/>
                    </a:lnB>
                  </a:tcPr>
                </a:tc>
                <a:tc>
                  <a:txBody>
                    <a:bodyPr/>
                    <a:lstStyle/>
                    <a:p>
                      <a:pPr lvl="0" algn="l" rtl="0" fontAlgn="b"/>
                      <a:r>
                        <a:rPr lang="en-US" sz="1300" b="0" i="0" u="none" strike="noStrike" dirty="0">
                          <a:solidFill>
                            <a:srgbClr val="000000"/>
                          </a:solidFill>
                          <a:effectLst/>
                          <a:latin typeface="Calibri" panose="020F0502020204030204" pitchFamily="34" charset="0"/>
                        </a:rPr>
                        <a:t>Out</a:t>
                      </a:r>
                      <a:r>
                        <a:rPr lang="en-US" sz="1300" b="0" i="0" u="none" strike="noStrike" baseline="0" dirty="0">
                          <a:solidFill>
                            <a:srgbClr val="000000"/>
                          </a:solidFill>
                          <a:effectLst/>
                          <a:latin typeface="Calibri" panose="020F0502020204030204" pitchFamily="34" charset="0"/>
                        </a:rPr>
                        <a:t> of the Labor Force</a:t>
                      </a:r>
                      <a:endParaRPr lang="en-US" sz="1300" b="0" i="0" u="none" strike="noStrike" dirty="0">
                        <a:solidFill>
                          <a:srgbClr val="000000"/>
                        </a:solidFill>
                        <a:effectLst/>
                        <a:latin typeface="Calibri" panose="020F0502020204030204" pitchFamily="34" charset="0"/>
                      </a:endParaRPr>
                    </a:p>
                  </a:txBody>
                  <a:tcPr marR="9525" marT="9525"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44</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210948">
                <a:tc>
                  <a:txBody>
                    <a:bodyPr/>
                    <a:lstStyle/>
                    <a:p>
                      <a:pPr algn="l" rtl="0" fontAlgn="b"/>
                      <a:r>
                        <a:rPr lang="en-US" sz="1300" b="0" i="0" u="none" strike="noStrike" dirty="0">
                          <a:solidFill>
                            <a:srgbClr val="000000"/>
                          </a:solidFill>
                          <a:effectLst/>
                          <a:latin typeface="Calibri" panose="020F0502020204030204" pitchFamily="34" charset="0"/>
                        </a:rPr>
                        <a:t>Medical Insurance Status</a:t>
                      </a:r>
                    </a:p>
                  </a:txBody>
                  <a:tcPr marR="9525" marT="9525" marB="0" anchor="ctr">
                    <a:lnT w="12700" cap="flat" cmpd="sng" algn="ctr">
                      <a:solidFill>
                        <a:schemeClr val="tx1"/>
                      </a:solidFill>
                      <a:prstDash val="solid"/>
                      <a:round/>
                      <a:headEnd type="none" w="med" len="med"/>
                      <a:tailEnd type="none" w="med" len="med"/>
                    </a:lnT>
                  </a:tcPr>
                </a:tc>
                <a:tc>
                  <a:txBody>
                    <a:bodyPr/>
                    <a:lstStyle/>
                    <a:p>
                      <a:pPr lvl="0" algn="l" rtl="0" fontAlgn="b"/>
                      <a:r>
                        <a:rPr lang="en-US" sz="1300" b="0" i="0" u="none" strike="noStrike" dirty="0">
                          <a:solidFill>
                            <a:srgbClr val="000000"/>
                          </a:solidFill>
                          <a:effectLst/>
                          <a:latin typeface="Calibri" panose="020F0502020204030204" pitchFamily="34" charset="0"/>
                        </a:rPr>
                        <a:t>Has Medical Insurance</a:t>
                      </a:r>
                    </a:p>
                  </a:txBody>
                  <a:tcPr marR="9525" marT="9525"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91</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7"/>
                  </a:ext>
                </a:extLst>
              </a:tr>
              <a:tr h="210948">
                <a:tc>
                  <a:txBody>
                    <a:bodyPr/>
                    <a:lstStyle/>
                    <a:p>
                      <a:pPr algn="l" fontAlgn="b"/>
                      <a:r>
                        <a:rPr lang="en-US" sz="1800" b="0" i="0" u="none" strike="noStrike" dirty="0">
                          <a:solidFill>
                            <a:srgbClr val="000000"/>
                          </a:solidFill>
                          <a:effectLst/>
                          <a:latin typeface="Calibri" panose="020F0502020204030204" pitchFamily="34" charset="0"/>
                        </a:rPr>
                        <a:t> </a:t>
                      </a:r>
                    </a:p>
                  </a:txBody>
                  <a:tcPr marR="9525" marT="9525" marB="0" anchor="ctr">
                    <a:lnB w="12700" cap="flat" cmpd="sng" algn="ctr">
                      <a:solidFill>
                        <a:schemeClr val="tx1"/>
                      </a:solidFill>
                      <a:prstDash val="solid"/>
                      <a:round/>
                      <a:headEnd type="none" w="med" len="med"/>
                      <a:tailEnd type="none" w="med" len="med"/>
                    </a:lnB>
                  </a:tcPr>
                </a:tc>
                <a:tc>
                  <a:txBody>
                    <a:bodyPr/>
                    <a:lstStyle/>
                    <a:p>
                      <a:pPr lvl="0" algn="l" rtl="0" fontAlgn="b"/>
                      <a:r>
                        <a:rPr lang="en-US" sz="1300" b="0" i="0" u="none" strike="noStrike" dirty="0">
                          <a:solidFill>
                            <a:srgbClr val="000000"/>
                          </a:solidFill>
                          <a:effectLst/>
                          <a:latin typeface="Calibri" panose="020F0502020204030204" pitchFamily="34" charset="0"/>
                        </a:rPr>
                        <a:t>Does Not Have Medical Insurance</a:t>
                      </a:r>
                    </a:p>
                  </a:txBody>
                  <a:tcPr marR="9525" marT="9525"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9</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3465570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867900" y="6366847"/>
            <a:ext cx="2133600" cy="365125"/>
          </a:xfrm>
          <a:prstGeom prst="rect">
            <a:avLst/>
          </a:prstGeom>
        </p:spPr>
        <p:txBody>
          <a:bodyPr/>
          <a:lstStyle/>
          <a:p>
            <a:pPr algn="r">
              <a:defRPr/>
            </a:pPr>
            <a:fld id="{CB2B57F1-B685-442E-AF28-85E8A6C2BA58}" type="slidenum">
              <a:rPr lang="en-US"/>
              <a:pPr algn="r">
                <a:defRPr/>
              </a:pPr>
              <a:t>7</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9">
            <a:extLst>
              <a:ext uri="{FF2B5EF4-FFF2-40B4-BE49-F238E27FC236}">
                <a16:creationId xmlns:a16="http://schemas.microsoft.com/office/drawing/2014/main" id="{02B44480-A8BF-484F-89AE-46DB46E29718}"/>
              </a:ext>
            </a:extLst>
          </p:cNvPr>
          <p:cNvSpPr>
            <a:spLocks noGrp="1"/>
          </p:cNvSpPr>
          <p:nvPr>
            <p:ph type="title"/>
          </p:nvPr>
        </p:nvSpPr>
        <p:spPr>
          <a:xfrm>
            <a:off x="146127" y="336376"/>
            <a:ext cx="11830050" cy="651895"/>
          </a:xfrm>
          <a:solidFill>
            <a:schemeClr val="bg1">
              <a:lumMod val="85000"/>
            </a:schemeClr>
          </a:solidFill>
          <a:ln>
            <a:solidFill>
              <a:srgbClr val="0070C0"/>
            </a:solidFill>
          </a:ln>
        </p:spPr>
        <p:txBody>
          <a:bodyPr>
            <a:noAutofit/>
          </a:bodyPr>
          <a:lstStyle/>
          <a:p>
            <a:pPr algn="ctr"/>
            <a:r>
              <a:rPr lang="en-US" sz="2800" dirty="0">
                <a:solidFill>
                  <a:schemeClr val="tx1"/>
                </a:solidFill>
                <a:latin typeface="+mn-lt"/>
              </a:rPr>
              <a:t>Profile of the PIAAC U.S. older adults sample (age 55 to 74)</a:t>
            </a:r>
          </a:p>
        </p:txBody>
      </p:sp>
      <p:sp>
        <p:nvSpPr>
          <p:cNvPr id="6" name="TextBox 5">
            <a:extLst>
              <a:ext uri="{FF2B5EF4-FFF2-40B4-BE49-F238E27FC236}">
                <a16:creationId xmlns:a16="http://schemas.microsoft.com/office/drawing/2014/main" id="{2E07E51B-3588-49B9-9B85-CD54421A81C3}"/>
              </a:ext>
            </a:extLst>
          </p:cNvPr>
          <p:cNvSpPr txBox="1"/>
          <p:nvPr/>
        </p:nvSpPr>
        <p:spPr>
          <a:xfrm>
            <a:off x="146128" y="1099661"/>
            <a:ext cx="5231415" cy="4862870"/>
          </a:xfrm>
          <a:prstGeom prst="rect">
            <a:avLst/>
          </a:prstGeom>
          <a:noFill/>
        </p:spPr>
        <p:txBody>
          <a:bodyPr wrap="square" rtlCol="0">
            <a:spAutoFit/>
          </a:bodyPr>
          <a:lstStyle/>
          <a:p>
            <a:pPr>
              <a:spcAft>
                <a:spcPts val="1200"/>
              </a:spcAft>
            </a:pPr>
            <a:r>
              <a:rPr lang="en-US" sz="2400" u="sng" dirty="0"/>
              <a:t>Compared to adults 55-65, more adults 66-74: </a:t>
            </a:r>
          </a:p>
          <a:p>
            <a:pPr marL="342900" indent="-342900">
              <a:spcAft>
                <a:spcPts val="1800"/>
              </a:spcAft>
              <a:buFont typeface="Arial" panose="020B0604020202020204" pitchFamily="34" charset="0"/>
              <a:buChar char="•"/>
            </a:pPr>
            <a:r>
              <a:rPr lang="en-US" sz="2400" dirty="0"/>
              <a:t>are White;</a:t>
            </a:r>
          </a:p>
          <a:p>
            <a:pPr marL="342900" indent="-342900">
              <a:spcAft>
                <a:spcPts val="1800"/>
              </a:spcAft>
              <a:buFont typeface="Arial" panose="020B0604020202020204" pitchFamily="34" charset="0"/>
              <a:buChar char="•"/>
            </a:pPr>
            <a:r>
              <a:rPr lang="en-US" sz="2400" dirty="0"/>
              <a:t>have below a high school education;</a:t>
            </a:r>
          </a:p>
          <a:p>
            <a:pPr marL="342900" indent="-342900">
              <a:spcAft>
                <a:spcPts val="1800"/>
              </a:spcAft>
              <a:buFont typeface="Arial" panose="020B0604020202020204" pitchFamily="34" charset="0"/>
              <a:buChar char="•"/>
            </a:pPr>
            <a:r>
              <a:rPr lang="en-US" sz="2400" dirty="0"/>
              <a:t>are out of the labor force;</a:t>
            </a:r>
          </a:p>
          <a:p>
            <a:pPr marL="342900" indent="-342900">
              <a:spcAft>
                <a:spcPts val="1800"/>
              </a:spcAft>
              <a:buFont typeface="Arial" panose="020B0604020202020204" pitchFamily="34" charset="0"/>
              <a:buChar char="•"/>
            </a:pPr>
            <a:r>
              <a:rPr lang="en-US" sz="2400" dirty="0"/>
              <a:t>have medical insurance.</a:t>
            </a:r>
          </a:p>
          <a:p>
            <a:endParaRPr lang="en-US" sz="2400" dirty="0"/>
          </a:p>
          <a:p>
            <a:r>
              <a:rPr lang="en-US" sz="2400" dirty="0"/>
              <a:t>A similar percentage of adults 66-74 were born in the U.S.</a:t>
            </a:r>
          </a:p>
          <a:p>
            <a:pPr marL="342900" indent="-342900">
              <a:buFont typeface="Arial" panose="020B0604020202020204" pitchFamily="34" charset="0"/>
              <a:buChar char="•"/>
            </a:pPr>
            <a:endParaRPr lang="en-US" sz="2400" dirty="0"/>
          </a:p>
        </p:txBody>
      </p:sp>
      <p:graphicFrame>
        <p:nvGraphicFramePr>
          <p:cNvPr id="2" name="Table 1">
            <a:extLst>
              <a:ext uri="{FF2B5EF4-FFF2-40B4-BE49-F238E27FC236}">
                <a16:creationId xmlns:a16="http://schemas.microsoft.com/office/drawing/2014/main" id="{D69AC597-5284-425A-9870-97064BE2ECC4}"/>
              </a:ext>
            </a:extLst>
          </p:cNvPr>
          <p:cNvGraphicFramePr>
            <a:graphicFrameLocks noGrp="1"/>
          </p:cNvGraphicFramePr>
          <p:nvPr>
            <p:extLst>
              <p:ext uri="{D42A27DB-BD31-4B8C-83A1-F6EECF244321}">
                <p14:modId xmlns:p14="http://schemas.microsoft.com/office/powerpoint/2010/main" val="444708714"/>
              </p:ext>
            </p:extLst>
          </p:nvPr>
        </p:nvGraphicFramePr>
        <p:xfrm>
          <a:off x="5377543" y="1493576"/>
          <a:ext cx="6588602" cy="3822672"/>
        </p:xfrm>
        <a:graphic>
          <a:graphicData uri="http://schemas.openxmlformats.org/drawingml/2006/table">
            <a:tbl>
              <a:tblPr firstRow="1" bandRow="1">
                <a:tableStyleId>{5C22544A-7EE6-4342-B048-85BDC9FD1C3A}</a:tableStyleId>
              </a:tblPr>
              <a:tblGrid>
                <a:gridCol w="1902302">
                  <a:extLst>
                    <a:ext uri="{9D8B030D-6E8A-4147-A177-3AD203B41FA5}">
                      <a16:colId xmlns:a16="http://schemas.microsoft.com/office/drawing/2014/main" val="1898840220"/>
                    </a:ext>
                  </a:extLst>
                </a:gridCol>
                <a:gridCol w="2434590">
                  <a:extLst>
                    <a:ext uri="{9D8B030D-6E8A-4147-A177-3AD203B41FA5}">
                      <a16:colId xmlns:a16="http://schemas.microsoft.com/office/drawing/2014/main" val="4043548"/>
                    </a:ext>
                  </a:extLst>
                </a:gridCol>
                <a:gridCol w="1177290">
                  <a:extLst>
                    <a:ext uri="{9D8B030D-6E8A-4147-A177-3AD203B41FA5}">
                      <a16:colId xmlns:a16="http://schemas.microsoft.com/office/drawing/2014/main" val="1484789398"/>
                    </a:ext>
                  </a:extLst>
                </a:gridCol>
                <a:gridCol w="1074420">
                  <a:extLst>
                    <a:ext uri="{9D8B030D-6E8A-4147-A177-3AD203B41FA5}">
                      <a16:colId xmlns:a16="http://schemas.microsoft.com/office/drawing/2014/main" val="57834787"/>
                    </a:ext>
                  </a:extLst>
                </a:gridCol>
              </a:tblGrid>
              <a:tr h="210948">
                <a:tc>
                  <a:txBody>
                    <a:bodyPr/>
                    <a:lstStyle/>
                    <a:p>
                      <a:pPr algn="ctr" fontAlgn="b"/>
                      <a:r>
                        <a:rPr lang="en-US" sz="1300" b="1" i="0" u="none" strike="noStrike" dirty="0">
                          <a:solidFill>
                            <a:schemeClr val="bg1"/>
                          </a:solidFill>
                          <a:effectLst/>
                          <a:latin typeface="Calibri" panose="020F0502020204030204" pitchFamily="34" charset="0"/>
                        </a:rPr>
                        <a:t>Characteristic</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300" b="1" i="0" u="none" strike="noStrike" dirty="0">
                          <a:solidFill>
                            <a:schemeClr val="bg1"/>
                          </a:solidFill>
                          <a:effectLst/>
                          <a:latin typeface="Calibri" panose="020F0502020204030204" pitchFamily="34" charset="0"/>
                        </a:rPr>
                        <a:t>Category</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300" b="1" i="0" u="none" strike="noStrike" dirty="0">
                          <a:solidFill>
                            <a:schemeClr val="bg1"/>
                          </a:solidFill>
                          <a:effectLst/>
                          <a:latin typeface="Calibri" panose="020F0502020204030204" pitchFamily="34" charset="0"/>
                        </a:rPr>
                        <a:t>Age 55 to 65</a:t>
                      </a:r>
                    </a:p>
                    <a:p>
                      <a:pPr algn="ctr" fontAlgn="b"/>
                      <a:r>
                        <a:rPr lang="en-US" sz="1300" b="1" i="0" u="none" strike="noStrike" dirty="0">
                          <a:solidFill>
                            <a:schemeClr val="bg1"/>
                          </a:solidFill>
                          <a:effectLst/>
                          <a:latin typeface="Calibri" panose="020F0502020204030204" pitchFamily="34" charset="0"/>
                        </a:rPr>
                        <a:t>(%)</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300" b="1" i="0" u="none" strike="noStrike" dirty="0">
                          <a:solidFill>
                            <a:schemeClr val="bg1"/>
                          </a:solidFill>
                          <a:effectLst/>
                          <a:latin typeface="Calibri" panose="020F0502020204030204" pitchFamily="34" charset="0"/>
                        </a:rPr>
                        <a:t>Age 66 to 74</a:t>
                      </a:r>
                    </a:p>
                    <a:p>
                      <a:pPr algn="ctr" fontAlgn="b"/>
                      <a:r>
                        <a:rPr lang="en-US" sz="1300" b="1" i="0" u="none" strike="noStrike" dirty="0">
                          <a:solidFill>
                            <a:schemeClr val="bg1"/>
                          </a:solidFill>
                          <a:effectLst/>
                          <a:latin typeface="Calibri" panose="020F0502020204030204" pitchFamily="34" charset="0"/>
                        </a:rPr>
                        <a:t>(%)</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6856880"/>
                  </a:ext>
                </a:extLst>
              </a:tr>
              <a:tr h="18175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300" u="none" strike="noStrike" dirty="0">
                          <a:effectLst/>
                          <a:latin typeface="Calibri" panose="020F0502020204030204" pitchFamily="34" charset="0"/>
                        </a:rPr>
                        <a:t>Race/Ethnicity</a:t>
                      </a:r>
                      <a:endParaRPr lang="en-US" sz="1300" b="0" i="0" u="none" strike="noStrike" dirty="0">
                        <a:solidFill>
                          <a:srgbClr val="000000"/>
                        </a:solidFill>
                        <a:effectLst/>
                        <a:latin typeface="Calibri" panose="020F0502020204030204" pitchFamily="34" charset="0"/>
                      </a:endParaRPr>
                    </a:p>
                  </a:txBody>
                  <a:tcPr marR="0" marT="0" marB="0" anchor="ctr">
                    <a:lnT w="12700" cap="flat" cmpd="sng" algn="ctr">
                      <a:solidFill>
                        <a:schemeClr val="tx1"/>
                      </a:solidFill>
                      <a:prstDash val="solid"/>
                      <a:round/>
                      <a:headEnd type="none" w="med" len="med"/>
                      <a:tailEnd type="none" w="med" len="med"/>
                    </a:lnT>
                  </a:tcPr>
                </a:tc>
                <a:tc>
                  <a:txBody>
                    <a:bodyPr/>
                    <a:lstStyle/>
                    <a:p>
                      <a:pPr lvl="0" algn="l" rtl="0" fontAlgn="b"/>
                      <a:r>
                        <a:rPr lang="en-US" sz="1300" b="0" i="0" u="none" strike="noStrike" dirty="0">
                          <a:solidFill>
                            <a:srgbClr val="000000"/>
                          </a:solidFill>
                          <a:effectLst/>
                          <a:latin typeface="Calibri" panose="020F0502020204030204" pitchFamily="34" charset="0"/>
                        </a:rPr>
                        <a:t>White</a:t>
                      </a:r>
                    </a:p>
                  </a:txBody>
                  <a:tcPr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73</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81*</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46445298"/>
                  </a:ext>
                </a:extLst>
              </a:tr>
              <a:tr h="210948">
                <a:tc>
                  <a:txBody>
                    <a:bodyPr/>
                    <a:lstStyle/>
                    <a:p>
                      <a:pPr algn="l" fontAlgn="b"/>
                      <a:r>
                        <a:rPr lang="en-US" sz="1300" u="none" strike="noStrike" dirty="0">
                          <a:effectLst/>
                          <a:latin typeface="Calibri" panose="020F0502020204030204" pitchFamily="34" charset="0"/>
                        </a:rPr>
                        <a:t> </a:t>
                      </a:r>
                      <a:endParaRPr lang="en-US" sz="1300" b="0" i="0" u="none" strike="noStrike" dirty="0">
                        <a:solidFill>
                          <a:srgbClr val="000000"/>
                        </a:solidFill>
                        <a:effectLst/>
                        <a:latin typeface="Calibri" panose="020F0502020204030204" pitchFamily="34" charset="0"/>
                      </a:endParaRPr>
                    </a:p>
                  </a:txBody>
                  <a:tcPr marR="0" marT="0" marB="0" anchor="ctr"/>
                </a:tc>
                <a:tc>
                  <a:txBody>
                    <a:bodyPr/>
                    <a:lstStyle/>
                    <a:p>
                      <a:pPr lvl="0" algn="l" rtl="0" fontAlgn="b"/>
                      <a:r>
                        <a:rPr lang="en-US" sz="1300" b="0" i="0" u="none" strike="noStrike" dirty="0">
                          <a:solidFill>
                            <a:srgbClr val="000000"/>
                          </a:solidFill>
                          <a:effectLst/>
                          <a:latin typeface="Calibri" panose="020F0502020204030204" pitchFamily="34" charset="0"/>
                        </a:rPr>
                        <a:t>Black</a:t>
                      </a:r>
                    </a:p>
                  </a:txBody>
                  <a:tcPr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12</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8*</a:t>
                      </a:r>
                    </a:p>
                  </a:txBody>
                  <a:tcPr marL="0" marR="0" marT="0" marB="0" anchor="ctr"/>
                </a:tc>
                <a:extLst>
                  <a:ext uri="{0D108BD9-81ED-4DB2-BD59-A6C34878D82A}">
                    <a16:rowId xmlns:a16="http://schemas.microsoft.com/office/drawing/2014/main" val="618148520"/>
                  </a:ext>
                </a:extLst>
              </a:tr>
              <a:tr h="210948">
                <a:tc>
                  <a:txBody>
                    <a:bodyPr/>
                    <a:lstStyle/>
                    <a:p>
                      <a:pPr algn="l" fontAlgn="b"/>
                      <a:r>
                        <a:rPr lang="en-US" sz="1300" u="none" strike="noStrike" dirty="0">
                          <a:effectLst/>
                          <a:latin typeface="Calibri" panose="020F0502020204030204" pitchFamily="34" charset="0"/>
                        </a:rPr>
                        <a:t> </a:t>
                      </a:r>
                      <a:endParaRPr lang="en-US" sz="1300" b="0" i="0" u="none" strike="noStrike" dirty="0">
                        <a:solidFill>
                          <a:srgbClr val="000000"/>
                        </a:solidFill>
                        <a:effectLst/>
                        <a:latin typeface="Calibri" panose="020F0502020204030204" pitchFamily="34" charset="0"/>
                      </a:endParaRPr>
                    </a:p>
                  </a:txBody>
                  <a:tcPr marR="0" marT="0" marB="0" anchor="ctr"/>
                </a:tc>
                <a:tc>
                  <a:txBody>
                    <a:bodyPr/>
                    <a:lstStyle/>
                    <a:p>
                      <a:pPr lvl="0" algn="l" rtl="0" fontAlgn="b"/>
                      <a:r>
                        <a:rPr lang="en-US" sz="1300" b="0" i="0" u="none" strike="noStrike" dirty="0">
                          <a:solidFill>
                            <a:srgbClr val="000000"/>
                          </a:solidFill>
                          <a:effectLst/>
                          <a:latin typeface="Calibri" panose="020F0502020204030204" pitchFamily="34" charset="0"/>
                        </a:rPr>
                        <a:t>Hispanic</a:t>
                      </a:r>
                    </a:p>
                  </a:txBody>
                  <a:tcPr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8</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6*</a:t>
                      </a:r>
                    </a:p>
                  </a:txBody>
                  <a:tcPr marL="0" marR="0" marT="0" marB="0" anchor="ctr"/>
                </a:tc>
                <a:extLst>
                  <a:ext uri="{0D108BD9-81ED-4DB2-BD59-A6C34878D82A}">
                    <a16:rowId xmlns:a16="http://schemas.microsoft.com/office/drawing/2014/main" val="2736758486"/>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0" marT="0" marB="0" anchor="ctr">
                    <a:lnB w="12700" cap="flat" cmpd="sng" algn="ctr">
                      <a:solidFill>
                        <a:schemeClr val="tx1"/>
                      </a:solidFill>
                      <a:prstDash val="solid"/>
                      <a:round/>
                      <a:headEnd type="none" w="med" len="med"/>
                      <a:tailEnd type="none" w="med" len="med"/>
                    </a:lnB>
                  </a:tcPr>
                </a:tc>
                <a:tc>
                  <a:txBody>
                    <a:bodyPr/>
                    <a:lstStyle/>
                    <a:p>
                      <a:pPr lvl="0" algn="l" rtl="0" fontAlgn="t"/>
                      <a:r>
                        <a:rPr lang="en-US" sz="1300" b="0" i="0" u="none" strike="noStrike" dirty="0">
                          <a:solidFill>
                            <a:srgbClr val="000000"/>
                          </a:solidFill>
                          <a:effectLst/>
                          <a:latin typeface="Calibri" panose="020F0502020204030204" pitchFamily="34" charset="0"/>
                        </a:rPr>
                        <a:t>Other</a:t>
                      </a:r>
                    </a:p>
                  </a:txBody>
                  <a:tcPr marR="0" marT="0" marB="0" anchor="ctr">
                    <a:lnB w="12700" cap="flat" cmpd="sng" algn="ctr">
                      <a:solidFill>
                        <a:schemeClr val="tx1"/>
                      </a:solidFill>
                      <a:prstDash val="solid"/>
                      <a:round/>
                      <a:headEnd type="none" w="med" len="med"/>
                      <a:tailEnd type="none" w="med" len="med"/>
                    </a:lnB>
                  </a:tcPr>
                </a:tc>
                <a:tc>
                  <a:txBody>
                    <a:bodyPr/>
                    <a:lstStyle/>
                    <a:p>
                      <a:pPr lvl="0" algn="ctr" rtl="0" fontAlgn="t"/>
                      <a:r>
                        <a:rPr lang="en-US" sz="1300" b="0" i="0" u="none" strike="noStrike" dirty="0">
                          <a:solidFill>
                            <a:srgbClr val="000000"/>
                          </a:solidFill>
                          <a:effectLst/>
                          <a:latin typeface="Calibri" panose="020F0502020204030204" pitchFamily="34" charset="0"/>
                        </a:rPr>
                        <a:t>7</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t"/>
                      <a:r>
                        <a:rPr lang="en-US" sz="1300" b="0" i="0" u="none" strike="noStrike" dirty="0">
                          <a:solidFill>
                            <a:srgbClr val="000000"/>
                          </a:solidFill>
                          <a:effectLst/>
                          <a:latin typeface="Calibri" panose="020F0502020204030204" pitchFamily="34" charset="0"/>
                        </a:rPr>
                        <a:t>5</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326869"/>
                  </a:ext>
                </a:extLst>
              </a:tr>
              <a:tr h="210948">
                <a:tc>
                  <a:txBody>
                    <a:bodyPr/>
                    <a:lstStyle/>
                    <a:p>
                      <a:pPr algn="l" rtl="0" fontAlgn="b"/>
                      <a:r>
                        <a:rPr lang="en-US" sz="1300" b="0" i="0" u="none" strike="noStrike" dirty="0">
                          <a:solidFill>
                            <a:srgbClr val="000000"/>
                          </a:solidFill>
                          <a:effectLst/>
                          <a:latin typeface="Calibri" panose="020F0502020204030204" pitchFamily="34" charset="0"/>
                        </a:rPr>
                        <a:t>Nativity</a:t>
                      </a:r>
                    </a:p>
                  </a:txBody>
                  <a:tcPr marR="0" marT="0" marB="0" anchor="ctr">
                    <a:lnT w="12700" cap="flat" cmpd="sng" algn="ctr">
                      <a:solidFill>
                        <a:schemeClr val="tx1"/>
                      </a:solidFill>
                      <a:prstDash val="solid"/>
                      <a:round/>
                      <a:headEnd type="none" w="med" len="med"/>
                      <a:tailEnd type="none" w="med" len="med"/>
                    </a:lnT>
                  </a:tcPr>
                </a:tc>
                <a:tc>
                  <a:txBody>
                    <a:bodyPr/>
                    <a:lstStyle/>
                    <a:p>
                      <a:pPr lvl="0" algn="l" rtl="0" fontAlgn="t"/>
                      <a:r>
                        <a:rPr lang="en-US" sz="1300" b="0" i="0" u="none" strike="noStrike" dirty="0">
                          <a:solidFill>
                            <a:srgbClr val="000000"/>
                          </a:solidFill>
                          <a:effectLst/>
                          <a:latin typeface="Calibri" panose="020F0502020204030204" pitchFamily="34" charset="0"/>
                        </a:rPr>
                        <a:t>Born in U.S.</a:t>
                      </a:r>
                    </a:p>
                  </a:txBody>
                  <a:tcPr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88</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89</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4037148"/>
                  </a:ext>
                </a:extLst>
              </a:tr>
              <a:tr h="210948">
                <a:tc>
                  <a:txBody>
                    <a:bodyPr/>
                    <a:lstStyle/>
                    <a:p>
                      <a:pPr algn="l" rtl="0" fontAlgn="b"/>
                      <a:r>
                        <a:rPr lang="en-US" sz="1300" b="0" i="0" u="none" strike="noStrike">
                          <a:solidFill>
                            <a:srgbClr val="000000"/>
                          </a:solidFill>
                          <a:effectLst/>
                          <a:latin typeface="Calibri" panose="020F0502020204030204" pitchFamily="34" charset="0"/>
                        </a:rPr>
                        <a:t> </a:t>
                      </a:r>
                    </a:p>
                  </a:txBody>
                  <a:tcPr marR="0" marT="0" marB="0" anchor="ctr">
                    <a:lnB w="12700" cap="flat" cmpd="sng" algn="ctr">
                      <a:solidFill>
                        <a:schemeClr val="tx1"/>
                      </a:solidFill>
                      <a:prstDash val="solid"/>
                      <a:round/>
                      <a:headEnd type="none" w="med" len="med"/>
                      <a:tailEnd type="none" w="med" len="med"/>
                    </a:lnB>
                  </a:tcPr>
                </a:tc>
                <a:tc>
                  <a:txBody>
                    <a:bodyPr/>
                    <a:lstStyle/>
                    <a:p>
                      <a:pPr lvl="0" algn="l" rtl="0" fontAlgn="t"/>
                      <a:r>
                        <a:rPr lang="en-US" sz="1300" b="0" i="0" u="none" strike="noStrike" dirty="0">
                          <a:solidFill>
                            <a:srgbClr val="000000"/>
                          </a:solidFill>
                          <a:effectLst/>
                          <a:latin typeface="Calibri" panose="020F0502020204030204" pitchFamily="34" charset="0"/>
                        </a:rPr>
                        <a:t>Not Born in U.S. </a:t>
                      </a:r>
                    </a:p>
                  </a:txBody>
                  <a:tcPr marR="0" marT="0" marB="0" anchor="ctr">
                    <a:lnB w="12700" cap="flat" cmpd="sng" algn="ctr">
                      <a:solidFill>
                        <a:schemeClr val="tx1"/>
                      </a:solidFill>
                      <a:prstDash val="solid"/>
                      <a:round/>
                      <a:headEnd type="none" w="med" len="med"/>
                      <a:tailEnd type="none" w="med" len="med"/>
                    </a:lnB>
                  </a:tcPr>
                </a:tc>
                <a:tc>
                  <a:txBody>
                    <a:bodyPr/>
                    <a:lstStyle/>
                    <a:p>
                      <a:pPr lvl="0" algn="ctr" rtl="0" fontAlgn="t"/>
                      <a:r>
                        <a:rPr lang="en-US" sz="1300" b="0" i="0" u="none" strike="noStrike" dirty="0">
                          <a:solidFill>
                            <a:srgbClr val="000000"/>
                          </a:solidFill>
                          <a:effectLst/>
                          <a:latin typeface="Calibri" panose="020F0502020204030204" pitchFamily="34" charset="0"/>
                        </a:rPr>
                        <a:t>12</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t"/>
                      <a:r>
                        <a:rPr lang="en-US" sz="1300" b="0" i="0" u="none" strike="noStrike" dirty="0">
                          <a:solidFill>
                            <a:srgbClr val="000000"/>
                          </a:solidFill>
                          <a:effectLst/>
                          <a:latin typeface="Calibri" panose="020F0502020204030204" pitchFamily="34" charset="0"/>
                        </a:rPr>
                        <a:t>11</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1903078"/>
                  </a:ext>
                </a:extLst>
              </a:tr>
              <a:tr h="210948">
                <a:tc>
                  <a:txBody>
                    <a:bodyPr/>
                    <a:lstStyle/>
                    <a:p>
                      <a:pPr algn="l" fontAlgn="b"/>
                      <a:r>
                        <a:rPr lang="en-US" sz="1300" b="0" i="0" u="none" strike="noStrike" dirty="0">
                          <a:solidFill>
                            <a:srgbClr val="000000"/>
                          </a:solidFill>
                          <a:effectLst/>
                          <a:latin typeface="Calibri" panose="020F0502020204030204" pitchFamily="34" charset="0"/>
                        </a:rPr>
                        <a:t>Education</a:t>
                      </a:r>
                    </a:p>
                  </a:txBody>
                  <a:tcPr marR="0" marT="0" marB="0" anchor="ctr">
                    <a:lnT w="12700" cap="flat" cmpd="sng" algn="ctr">
                      <a:solidFill>
                        <a:schemeClr val="tx1"/>
                      </a:solidFill>
                      <a:prstDash val="solid"/>
                      <a:round/>
                      <a:headEnd type="none" w="med" len="med"/>
                      <a:tailEnd type="none" w="med" len="med"/>
                    </a:lnT>
                  </a:tcPr>
                </a:tc>
                <a:tc>
                  <a:txBody>
                    <a:bodyPr/>
                    <a:lstStyle/>
                    <a:p>
                      <a:pPr lvl="0" algn="l" rtl="0" fontAlgn="b"/>
                      <a:r>
                        <a:rPr lang="en-US" sz="1300" b="0" i="0" u="none" strike="noStrike" dirty="0">
                          <a:solidFill>
                            <a:srgbClr val="000000"/>
                          </a:solidFill>
                          <a:effectLst/>
                          <a:latin typeface="Calibri" panose="020F0502020204030204" pitchFamily="34" charset="0"/>
                        </a:rPr>
                        <a:t>Below high school</a:t>
                      </a:r>
                    </a:p>
                  </a:txBody>
                  <a:tcPr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10</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14*</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3913637"/>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0" marT="0" marB="0" anchor="ctr"/>
                </a:tc>
                <a:tc>
                  <a:txBody>
                    <a:bodyPr/>
                    <a:lstStyle/>
                    <a:p>
                      <a:pPr lvl="0" algn="l" rtl="0" fontAlgn="b"/>
                      <a:r>
                        <a:rPr lang="en-US" sz="1300" b="0" i="0" u="none" strike="noStrike" dirty="0">
                          <a:solidFill>
                            <a:srgbClr val="000000"/>
                          </a:solidFill>
                          <a:effectLst/>
                          <a:latin typeface="Calibri" panose="020F0502020204030204" pitchFamily="34" charset="0"/>
                        </a:rPr>
                        <a:t>High school credential</a:t>
                      </a:r>
                    </a:p>
                  </a:txBody>
                  <a:tcPr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52</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53</a:t>
                      </a:r>
                    </a:p>
                  </a:txBody>
                  <a:tcPr marL="0" marR="0" marT="0" marB="0" anchor="ctr"/>
                </a:tc>
                <a:extLst>
                  <a:ext uri="{0D108BD9-81ED-4DB2-BD59-A6C34878D82A}">
                    <a16:rowId xmlns:a16="http://schemas.microsoft.com/office/drawing/2014/main" val="3654307092"/>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0" marT="0" marB="0" anchor="ctr"/>
                </a:tc>
                <a:tc>
                  <a:txBody>
                    <a:bodyPr/>
                    <a:lstStyle/>
                    <a:p>
                      <a:pPr lvl="0" algn="l" rtl="0" fontAlgn="b"/>
                      <a:r>
                        <a:rPr lang="en-US" sz="1300" b="0" i="0" u="none" strike="noStrike" dirty="0">
                          <a:solidFill>
                            <a:srgbClr val="000000"/>
                          </a:solidFill>
                          <a:effectLst/>
                          <a:latin typeface="Calibri" panose="020F0502020204030204" pitchFamily="34" charset="0"/>
                        </a:rPr>
                        <a:t>Associate's degree</a:t>
                      </a:r>
                    </a:p>
                  </a:txBody>
                  <a:tcPr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8</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6</a:t>
                      </a:r>
                    </a:p>
                  </a:txBody>
                  <a:tcPr marL="0" marR="0" marT="0" marB="0" anchor="ctr"/>
                </a:tc>
                <a:extLst>
                  <a:ext uri="{0D108BD9-81ED-4DB2-BD59-A6C34878D82A}">
                    <a16:rowId xmlns:a16="http://schemas.microsoft.com/office/drawing/2014/main" val="413521011"/>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0" marT="0" marB="0" anchor="ctr"/>
                </a:tc>
                <a:tc>
                  <a:txBody>
                    <a:bodyPr/>
                    <a:lstStyle/>
                    <a:p>
                      <a:pPr lvl="0" algn="l" rtl="0" fontAlgn="b"/>
                      <a:r>
                        <a:rPr lang="en-US" sz="1300" b="0" i="0" u="none" strike="noStrike" dirty="0">
                          <a:solidFill>
                            <a:srgbClr val="000000"/>
                          </a:solidFill>
                          <a:effectLst/>
                          <a:latin typeface="Calibri" panose="020F0502020204030204" pitchFamily="34" charset="0"/>
                        </a:rPr>
                        <a:t>Bachelor's degree</a:t>
                      </a:r>
                    </a:p>
                  </a:txBody>
                  <a:tcPr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16</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14</a:t>
                      </a:r>
                    </a:p>
                  </a:txBody>
                  <a:tcPr marL="0" marR="0" marT="0" marB="0" anchor="ctr"/>
                </a:tc>
                <a:extLst>
                  <a:ext uri="{0D108BD9-81ED-4DB2-BD59-A6C34878D82A}">
                    <a16:rowId xmlns:a16="http://schemas.microsoft.com/office/drawing/2014/main" val="2217185630"/>
                  </a:ext>
                </a:extLst>
              </a:tr>
              <a:tr h="211668">
                <a:tc>
                  <a:txBody>
                    <a:bodyPr/>
                    <a:lstStyle/>
                    <a:p>
                      <a:pPr algn="l" fontAlgn="b"/>
                      <a:endParaRPr lang="en-US" sz="1300" b="0" i="0" u="none" strike="noStrike" dirty="0">
                        <a:solidFill>
                          <a:srgbClr val="000000"/>
                        </a:solidFill>
                        <a:effectLst/>
                        <a:latin typeface="Calibri" panose="020F0502020204030204" pitchFamily="34" charset="0"/>
                      </a:endParaRPr>
                    </a:p>
                  </a:txBody>
                  <a:tcPr marR="0" marT="0" marB="0" anchor="ctr">
                    <a:lnB w="12700" cap="flat" cmpd="sng" algn="ctr">
                      <a:solidFill>
                        <a:schemeClr val="tx1"/>
                      </a:solidFill>
                      <a:prstDash val="solid"/>
                      <a:round/>
                      <a:headEnd type="none" w="med" len="med"/>
                      <a:tailEnd type="none" w="med" len="med"/>
                    </a:lnB>
                  </a:tcPr>
                </a:tc>
                <a:tc>
                  <a:txBody>
                    <a:bodyPr/>
                    <a:lstStyle/>
                    <a:p>
                      <a:pPr lvl="0" algn="l" rtl="0" fontAlgn="b"/>
                      <a:r>
                        <a:rPr lang="en-US" sz="1300" b="0" i="0" u="none" strike="noStrike" dirty="0">
                          <a:solidFill>
                            <a:srgbClr val="000000"/>
                          </a:solidFill>
                          <a:effectLst/>
                          <a:latin typeface="Calibri" panose="020F0502020204030204" pitchFamily="34" charset="0"/>
                        </a:rPr>
                        <a:t>Graduate/Professional degree</a:t>
                      </a:r>
                    </a:p>
                  </a:txBody>
                  <a:tcPr marR="0" marT="0" marB="0" anchor="ctr">
                    <a:lnB w="12700" cap="flat" cmpd="sng" algn="ctr">
                      <a:solidFill>
                        <a:schemeClr val="tx1"/>
                      </a:solidFill>
                      <a:prstDash val="solid"/>
                      <a:round/>
                      <a:headEnd type="none" w="med" len="med"/>
                      <a:tailEnd type="none" w="med" len="med"/>
                    </a:lnB>
                  </a:tcPr>
                </a:tc>
                <a:tc>
                  <a:txBody>
                    <a:bodyPr/>
                    <a:lstStyle/>
                    <a:p>
                      <a:pPr lvl="0" algn="ctr" rtl="0" fontAlgn="b"/>
                      <a:r>
                        <a:rPr lang="en-US" sz="1300" b="0" i="0" u="none" strike="noStrike" dirty="0">
                          <a:solidFill>
                            <a:srgbClr val="000000"/>
                          </a:solidFill>
                          <a:effectLst/>
                          <a:latin typeface="Calibri" panose="020F0502020204030204" pitchFamily="34" charset="0"/>
                        </a:rPr>
                        <a:t>14</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b"/>
                      <a:r>
                        <a:rPr lang="en-US" sz="1300" b="0" i="0" u="none" strike="noStrike" dirty="0">
                          <a:solidFill>
                            <a:srgbClr val="000000"/>
                          </a:solidFill>
                          <a:effectLst/>
                          <a:latin typeface="Calibri" panose="020F0502020204030204" pitchFamily="34" charset="0"/>
                        </a:rPr>
                        <a:t>13</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3166026"/>
                  </a:ext>
                </a:extLst>
              </a:tr>
              <a:tr h="210948">
                <a:tc>
                  <a:txBody>
                    <a:bodyPr/>
                    <a:lstStyle/>
                    <a:p>
                      <a:pPr algn="l" fontAlgn="b"/>
                      <a:r>
                        <a:rPr lang="en-US" sz="1300" b="0" i="0" u="none" strike="noStrike" dirty="0">
                          <a:solidFill>
                            <a:srgbClr val="000000"/>
                          </a:solidFill>
                          <a:effectLst/>
                          <a:latin typeface="Calibri" panose="020F0502020204030204" pitchFamily="34" charset="0"/>
                        </a:rPr>
                        <a:t>Employment Status</a:t>
                      </a:r>
                    </a:p>
                  </a:txBody>
                  <a:tcPr marR="0" marT="0" marB="0" anchor="ctr">
                    <a:lnT w="12700" cap="flat" cmpd="sng" algn="ctr">
                      <a:solidFill>
                        <a:schemeClr val="tx1"/>
                      </a:solidFill>
                      <a:prstDash val="solid"/>
                      <a:round/>
                      <a:headEnd type="none" w="med" len="med"/>
                      <a:tailEnd type="none" w="med" len="med"/>
                    </a:lnT>
                  </a:tcPr>
                </a:tc>
                <a:tc>
                  <a:txBody>
                    <a:bodyPr/>
                    <a:lstStyle/>
                    <a:p>
                      <a:pPr lvl="0" algn="l" rtl="0" fontAlgn="b"/>
                      <a:r>
                        <a:rPr lang="en-US" sz="1300" b="0" i="0" u="none" strike="noStrike" dirty="0">
                          <a:solidFill>
                            <a:srgbClr val="000000"/>
                          </a:solidFill>
                          <a:effectLst/>
                          <a:latin typeface="Calibri" panose="020F0502020204030204" pitchFamily="34" charset="0"/>
                        </a:rPr>
                        <a:t>Employed</a:t>
                      </a:r>
                    </a:p>
                  </a:txBody>
                  <a:tcPr marR="0" marT="0"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64</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29*</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16009906"/>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0" marT="0" marB="0" anchor="ctr"/>
                </a:tc>
                <a:tc>
                  <a:txBody>
                    <a:bodyPr/>
                    <a:lstStyle/>
                    <a:p>
                      <a:pPr lvl="0" algn="l" rtl="0" fontAlgn="b"/>
                      <a:r>
                        <a:rPr lang="en-US" sz="1300" b="0" i="0" u="none" strike="noStrike" dirty="0">
                          <a:solidFill>
                            <a:srgbClr val="000000"/>
                          </a:solidFill>
                          <a:effectLst/>
                          <a:latin typeface="Calibri" panose="020F0502020204030204" pitchFamily="34" charset="0"/>
                        </a:rPr>
                        <a:t>Unemployed</a:t>
                      </a:r>
                    </a:p>
                  </a:txBody>
                  <a:tcPr marR="0" marT="0" marB="0" anchor="ctr"/>
                </a:tc>
                <a:tc>
                  <a:txBody>
                    <a:bodyPr/>
                    <a:lstStyle/>
                    <a:p>
                      <a:pPr algn="ctr" rtl="0" fontAlgn="b"/>
                      <a:r>
                        <a:rPr lang="en-US" sz="1300" b="0" i="0" u="none" strike="noStrike" dirty="0">
                          <a:solidFill>
                            <a:srgbClr val="000000"/>
                          </a:solidFill>
                          <a:effectLst/>
                          <a:latin typeface="Calibri" panose="020F0502020204030204" pitchFamily="34" charset="0"/>
                        </a:rPr>
                        <a:t>5</a:t>
                      </a:r>
                    </a:p>
                  </a:txBody>
                  <a:tcPr marL="0" marR="0" marT="0" marB="0" anchor="ctr"/>
                </a:tc>
                <a:tc>
                  <a:txBody>
                    <a:bodyPr/>
                    <a:lstStyle/>
                    <a:p>
                      <a:pPr algn="ctr" rtl="0" fontAlgn="b"/>
                      <a:r>
                        <a:rPr lang="en-US" sz="1300" b="0" i="0" u="none" strike="noStrike" dirty="0">
                          <a:solidFill>
                            <a:srgbClr val="000000"/>
                          </a:solidFill>
                          <a:effectLst/>
                          <a:latin typeface="Calibri" panose="020F0502020204030204" pitchFamily="34" charset="0"/>
                        </a:rPr>
                        <a:t>2*</a:t>
                      </a:r>
                    </a:p>
                  </a:txBody>
                  <a:tcPr marL="0" marR="0" marT="0" marB="0" anchor="ctr"/>
                </a:tc>
                <a:extLst>
                  <a:ext uri="{0D108BD9-81ED-4DB2-BD59-A6C34878D82A}">
                    <a16:rowId xmlns:a16="http://schemas.microsoft.com/office/drawing/2014/main" val="3666972955"/>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0" marT="0" marB="0" anchor="ctr">
                    <a:lnB w="12700" cap="flat" cmpd="sng" algn="ctr">
                      <a:solidFill>
                        <a:schemeClr val="tx1"/>
                      </a:solidFill>
                      <a:prstDash val="solid"/>
                      <a:round/>
                      <a:headEnd type="none" w="med" len="med"/>
                      <a:tailEnd type="none" w="med" len="med"/>
                    </a:lnB>
                  </a:tcPr>
                </a:tc>
                <a:tc>
                  <a:txBody>
                    <a:bodyPr/>
                    <a:lstStyle/>
                    <a:p>
                      <a:pPr lvl="0" algn="l" rtl="0" fontAlgn="b"/>
                      <a:r>
                        <a:rPr lang="en-US" sz="1300" b="0" i="0" u="none" strike="noStrike" dirty="0">
                          <a:solidFill>
                            <a:srgbClr val="000000"/>
                          </a:solidFill>
                          <a:effectLst/>
                          <a:latin typeface="Calibri" panose="020F0502020204030204" pitchFamily="34" charset="0"/>
                        </a:rPr>
                        <a:t>Out</a:t>
                      </a:r>
                      <a:r>
                        <a:rPr lang="en-US" sz="1300" b="0" i="0" u="none" strike="noStrike" baseline="0" dirty="0">
                          <a:solidFill>
                            <a:srgbClr val="000000"/>
                          </a:solidFill>
                          <a:effectLst/>
                          <a:latin typeface="Calibri" panose="020F0502020204030204" pitchFamily="34" charset="0"/>
                        </a:rPr>
                        <a:t> of the Labor Force</a:t>
                      </a:r>
                      <a:endParaRPr lang="en-US" sz="1300" b="0" i="0" u="none" strike="noStrike" dirty="0">
                        <a:solidFill>
                          <a:srgbClr val="000000"/>
                        </a:solidFill>
                        <a:effectLst/>
                        <a:latin typeface="Calibri" panose="020F0502020204030204" pitchFamily="34" charset="0"/>
                      </a:endParaRPr>
                    </a:p>
                  </a:txBody>
                  <a:tcPr marR="0" marT="0"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31</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69*</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9210214"/>
                  </a:ext>
                </a:extLst>
              </a:tr>
              <a:tr h="210948">
                <a:tc>
                  <a:txBody>
                    <a:bodyPr/>
                    <a:lstStyle/>
                    <a:p>
                      <a:pPr algn="l" rtl="0" fontAlgn="b"/>
                      <a:r>
                        <a:rPr lang="en-US" sz="1300" b="0" i="0" u="none" strike="noStrike" dirty="0">
                          <a:solidFill>
                            <a:srgbClr val="000000"/>
                          </a:solidFill>
                          <a:effectLst/>
                          <a:latin typeface="Calibri" panose="020F0502020204030204" pitchFamily="34" charset="0"/>
                        </a:rPr>
                        <a:t>Medical Insurance Status</a:t>
                      </a:r>
                    </a:p>
                  </a:txBody>
                  <a:tcPr marR="0" marT="0" marB="0" anchor="ctr">
                    <a:lnT w="12700" cap="flat" cmpd="sng" algn="ctr">
                      <a:solidFill>
                        <a:schemeClr val="tx1"/>
                      </a:solidFill>
                      <a:prstDash val="solid"/>
                      <a:round/>
                      <a:headEnd type="none" w="med" len="med"/>
                      <a:tailEnd type="none" w="med" len="med"/>
                    </a:lnT>
                  </a:tcPr>
                </a:tc>
                <a:tc>
                  <a:txBody>
                    <a:bodyPr/>
                    <a:lstStyle/>
                    <a:p>
                      <a:pPr lvl="0" algn="l" rtl="0" fontAlgn="b"/>
                      <a:r>
                        <a:rPr lang="en-US" sz="1300" b="0" i="0" u="none" strike="noStrike" dirty="0">
                          <a:solidFill>
                            <a:srgbClr val="000000"/>
                          </a:solidFill>
                          <a:effectLst/>
                          <a:latin typeface="Calibri" panose="020F0502020204030204" pitchFamily="34" charset="0"/>
                        </a:rPr>
                        <a:t>Has Medical Insurance</a:t>
                      </a:r>
                    </a:p>
                  </a:txBody>
                  <a:tcPr marR="0" marT="0"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88</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98*</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40377155"/>
                  </a:ext>
                </a:extLst>
              </a:tr>
              <a:tr h="210948">
                <a:tc>
                  <a:txBody>
                    <a:bodyPr/>
                    <a:lstStyle/>
                    <a:p>
                      <a:pPr algn="l" fontAlgn="b"/>
                      <a:r>
                        <a:rPr lang="en-US" sz="1800" b="0" i="0" u="none" strike="noStrike" dirty="0">
                          <a:solidFill>
                            <a:srgbClr val="000000"/>
                          </a:solidFill>
                          <a:effectLst/>
                          <a:latin typeface="Calibri" panose="020F0502020204030204" pitchFamily="34" charset="0"/>
                        </a:rPr>
                        <a:t> </a:t>
                      </a:r>
                    </a:p>
                  </a:txBody>
                  <a:tcPr marR="0" marT="0" marB="0" anchor="ctr">
                    <a:lnB w="12700" cap="flat" cmpd="sng" algn="ctr">
                      <a:solidFill>
                        <a:schemeClr val="tx1"/>
                      </a:solidFill>
                      <a:prstDash val="solid"/>
                      <a:round/>
                      <a:headEnd type="none" w="med" len="med"/>
                      <a:tailEnd type="none" w="med" len="med"/>
                    </a:lnB>
                  </a:tcPr>
                </a:tc>
                <a:tc>
                  <a:txBody>
                    <a:bodyPr/>
                    <a:lstStyle/>
                    <a:p>
                      <a:pPr lvl="0" algn="l" rtl="0" fontAlgn="b"/>
                      <a:r>
                        <a:rPr lang="en-US" sz="1300" b="0" i="0" u="none" strike="noStrike" dirty="0">
                          <a:solidFill>
                            <a:srgbClr val="000000"/>
                          </a:solidFill>
                          <a:effectLst/>
                          <a:latin typeface="Calibri" panose="020F0502020204030204" pitchFamily="34" charset="0"/>
                        </a:rPr>
                        <a:t>Does Not Have Medical Insurance</a:t>
                      </a:r>
                    </a:p>
                  </a:txBody>
                  <a:tcPr marR="0" marT="0"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12</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2*</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4874472"/>
                  </a:ext>
                </a:extLst>
              </a:tr>
            </a:tbl>
          </a:graphicData>
        </a:graphic>
      </p:graphicFrame>
      <p:sp>
        <p:nvSpPr>
          <p:cNvPr id="8" name="TextBox 7">
            <a:extLst>
              <a:ext uri="{FF2B5EF4-FFF2-40B4-BE49-F238E27FC236}">
                <a16:creationId xmlns:a16="http://schemas.microsoft.com/office/drawing/2014/main" id="{5D2E808B-EE93-44D7-B567-A34060B1A804}"/>
              </a:ext>
            </a:extLst>
          </p:cNvPr>
          <p:cNvSpPr txBox="1"/>
          <p:nvPr/>
        </p:nvSpPr>
        <p:spPr>
          <a:xfrm>
            <a:off x="5505062" y="5440336"/>
            <a:ext cx="6461084" cy="276999"/>
          </a:xfrm>
          <a:prstGeom prst="rect">
            <a:avLst/>
          </a:prstGeom>
          <a:noFill/>
        </p:spPr>
        <p:txBody>
          <a:bodyPr wrap="square" rtlCol="0">
            <a:spAutoFit/>
          </a:bodyPr>
          <a:lstStyle/>
          <a:p>
            <a:r>
              <a:rPr lang="en-US" sz="1200" dirty="0"/>
              <a:t>* Statistically significant difference (p&lt;0.05) from age 55-65</a:t>
            </a:r>
          </a:p>
        </p:txBody>
      </p:sp>
      <p:sp>
        <p:nvSpPr>
          <p:cNvPr id="9" name="TextBox 8">
            <a:extLst>
              <a:ext uri="{FF2B5EF4-FFF2-40B4-BE49-F238E27FC236}">
                <a16:creationId xmlns:a16="http://schemas.microsoft.com/office/drawing/2014/main" id="{545A4A82-8132-463F-B476-00BA17F108B6}"/>
              </a:ext>
            </a:extLst>
          </p:cNvPr>
          <p:cNvSpPr txBox="1"/>
          <p:nvPr/>
        </p:nvSpPr>
        <p:spPr>
          <a:xfrm>
            <a:off x="5505062" y="5765091"/>
            <a:ext cx="4473107" cy="276999"/>
          </a:xfrm>
          <a:prstGeom prst="rect">
            <a:avLst/>
          </a:prstGeom>
          <a:noFill/>
        </p:spPr>
        <p:txBody>
          <a:bodyPr wrap="square" rtlCol="0">
            <a:spAutoFit/>
          </a:bodyPr>
          <a:lstStyle/>
          <a:p>
            <a:r>
              <a:rPr lang="en-US" sz="1200" dirty="0"/>
              <a:t>Please refer to Appendix 1 on slide 44 for more information.</a:t>
            </a:r>
          </a:p>
        </p:txBody>
      </p:sp>
    </p:spTree>
    <p:extLst>
      <p:ext uri="{BB962C8B-B14F-4D97-AF65-F5344CB8AC3E}">
        <p14:creationId xmlns:p14="http://schemas.microsoft.com/office/powerpoint/2010/main" val="3484245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867900" y="6366847"/>
            <a:ext cx="2133600" cy="365125"/>
          </a:xfrm>
          <a:prstGeom prst="rect">
            <a:avLst/>
          </a:prstGeom>
        </p:spPr>
        <p:txBody>
          <a:bodyPr/>
          <a:lstStyle/>
          <a:p>
            <a:pPr algn="r">
              <a:defRPr/>
            </a:pPr>
            <a:fld id="{CB2B57F1-B685-442E-AF28-85E8A6C2BA58}" type="slidenum">
              <a:rPr lang="en-US"/>
              <a:pPr algn="r">
                <a:defRPr/>
              </a:pPr>
              <a:t>8</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29">
            <a:extLst>
              <a:ext uri="{FF2B5EF4-FFF2-40B4-BE49-F238E27FC236}">
                <a16:creationId xmlns:a16="http://schemas.microsoft.com/office/drawing/2014/main" id="{02B44480-A8BF-484F-89AE-46DB46E29718}"/>
              </a:ext>
            </a:extLst>
          </p:cNvPr>
          <p:cNvSpPr>
            <a:spLocks noGrp="1"/>
          </p:cNvSpPr>
          <p:nvPr>
            <p:ph type="title"/>
          </p:nvPr>
        </p:nvSpPr>
        <p:spPr>
          <a:xfrm>
            <a:off x="146127" y="336376"/>
            <a:ext cx="11830050" cy="651895"/>
          </a:xfrm>
          <a:solidFill>
            <a:schemeClr val="bg1">
              <a:lumMod val="85000"/>
            </a:schemeClr>
          </a:solidFill>
          <a:ln>
            <a:solidFill>
              <a:srgbClr val="0070C0"/>
            </a:solidFill>
          </a:ln>
        </p:spPr>
        <p:txBody>
          <a:bodyPr>
            <a:noAutofit/>
          </a:bodyPr>
          <a:lstStyle/>
          <a:p>
            <a:pPr algn="ctr"/>
            <a:r>
              <a:rPr lang="en-US" sz="2800" dirty="0">
                <a:solidFill>
                  <a:schemeClr val="tx1"/>
                </a:solidFill>
                <a:latin typeface="+mn-lt"/>
              </a:rPr>
              <a:t>Profile of the PIAAC U.S. older adults sample (age 55 to 74)</a:t>
            </a:r>
          </a:p>
        </p:txBody>
      </p:sp>
      <p:sp>
        <p:nvSpPr>
          <p:cNvPr id="6" name="TextBox 5">
            <a:extLst>
              <a:ext uri="{FF2B5EF4-FFF2-40B4-BE49-F238E27FC236}">
                <a16:creationId xmlns:a16="http://schemas.microsoft.com/office/drawing/2014/main" id="{2E07E51B-3588-49B9-9B85-CD54421A81C3}"/>
              </a:ext>
            </a:extLst>
          </p:cNvPr>
          <p:cNvSpPr txBox="1"/>
          <p:nvPr/>
        </p:nvSpPr>
        <p:spPr>
          <a:xfrm>
            <a:off x="443133" y="1098973"/>
            <a:ext cx="4636867" cy="4985980"/>
          </a:xfrm>
          <a:prstGeom prst="rect">
            <a:avLst/>
          </a:prstGeom>
          <a:noFill/>
        </p:spPr>
        <p:txBody>
          <a:bodyPr wrap="square" rtlCol="0">
            <a:spAutoFit/>
          </a:bodyPr>
          <a:lstStyle/>
          <a:p>
            <a:pPr>
              <a:spcAft>
                <a:spcPts val="600"/>
              </a:spcAft>
            </a:pPr>
            <a:r>
              <a:rPr lang="en-US" sz="2400" u="sng" dirty="0"/>
              <a:t>Compared to native-born 55-74 year-olds: </a:t>
            </a:r>
          </a:p>
          <a:p>
            <a:pPr marL="342900" indent="-342900">
              <a:spcAft>
                <a:spcPts val="600"/>
              </a:spcAft>
              <a:buFont typeface="Arial" panose="020B0604020202020204" pitchFamily="34" charset="0"/>
              <a:buChar char="•"/>
            </a:pPr>
            <a:r>
              <a:rPr lang="en-US" sz="2400" dirty="0"/>
              <a:t>fewer non-native born adults are White;</a:t>
            </a:r>
          </a:p>
          <a:p>
            <a:pPr marL="342900" indent="-342900">
              <a:spcAft>
                <a:spcPts val="1800"/>
              </a:spcAft>
              <a:buFont typeface="Arial" panose="020B0604020202020204" pitchFamily="34" charset="0"/>
              <a:buChar char="•"/>
            </a:pPr>
            <a:r>
              <a:rPr lang="en-US" sz="2400" dirty="0"/>
              <a:t>fewer non-native born adults have insurance;</a:t>
            </a:r>
          </a:p>
          <a:p>
            <a:pPr marL="342900" indent="-342900">
              <a:spcAft>
                <a:spcPts val="600"/>
              </a:spcAft>
              <a:buFont typeface="Arial" panose="020B0604020202020204" pitchFamily="34" charset="0"/>
              <a:buChar char="•"/>
            </a:pPr>
            <a:r>
              <a:rPr lang="en-US" sz="2400" dirty="0"/>
              <a:t>more non-native adults have below a high school education but similar percentages have post-secondary degrees;</a:t>
            </a:r>
          </a:p>
          <a:p>
            <a:pPr marL="342900" indent="-342900">
              <a:buFont typeface="Arial" panose="020B0604020202020204" pitchFamily="34" charset="0"/>
              <a:buChar char="•"/>
            </a:pPr>
            <a:r>
              <a:rPr lang="en-US" sz="2400" dirty="0"/>
              <a:t>more non-native born adults are unemployed.</a:t>
            </a:r>
          </a:p>
        </p:txBody>
      </p:sp>
      <p:graphicFrame>
        <p:nvGraphicFramePr>
          <p:cNvPr id="2" name="Table 1">
            <a:extLst>
              <a:ext uri="{FF2B5EF4-FFF2-40B4-BE49-F238E27FC236}">
                <a16:creationId xmlns:a16="http://schemas.microsoft.com/office/drawing/2014/main" id="{F1617E64-0CC6-47F9-B769-A3841E9A014B}"/>
              </a:ext>
            </a:extLst>
          </p:cNvPr>
          <p:cNvGraphicFramePr>
            <a:graphicFrameLocks noGrp="1"/>
          </p:cNvGraphicFramePr>
          <p:nvPr>
            <p:extLst>
              <p:ext uri="{D42A27DB-BD31-4B8C-83A1-F6EECF244321}">
                <p14:modId xmlns:p14="http://schemas.microsoft.com/office/powerpoint/2010/main" val="2286137071"/>
              </p:ext>
            </p:extLst>
          </p:nvPr>
        </p:nvGraphicFramePr>
        <p:xfrm>
          <a:off x="5524735" y="1510954"/>
          <a:ext cx="6287072" cy="3614643"/>
        </p:xfrm>
        <a:graphic>
          <a:graphicData uri="http://schemas.openxmlformats.org/drawingml/2006/table">
            <a:tbl>
              <a:tblPr firstRow="1" bandRow="1">
                <a:tableStyleId>{5C22544A-7EE6-4342-B048-85BDC9FD1C3A}</a:tableStyleId>
              </a:tblPr>
              <a:tblGrid>
                <a:gridCol w="1737932">
                  <a:extLst>
                    <a:ext uri="{9D8B030D-6E8A-4147-A177-3AD203B41FA5}">
                      <a16:colId xmlns:a16="http://schemas.microsoft.com/office/drawing/2014/main" val="2765178767"/>
                    </a:ext>
                  </a:extLst>
                </a:gridCol>
                <a:gridCol w="2434590">
                  <a:extLst>
                    <a:ext uri="{9D8B030D-6E8A-4147-A177-3AD203B41FA5}">
                      <a16:colId xmlns:a16="http://schemas.microsoft.com/office/drawing/2014/main" val="3288781611"/>
                    </a:ext>
                  </a:extLst>
                </a:gridCol>
                <a:gridCol w="1074420">
                  <a:extLst>
                    <a:ext uri="{9D8B030D-6E8A-4147-A177-3AD203B41FA5}">
                      <a16:colId xmlns:a16="http://schemas.microsoft.com/office/drawing/2014/main" val="1192366657"/>
                    </a:ext>
                  </a:extLst>
                </a:gridCol>
                <a:gridCol w="1040130">
                  <a:extLst>
                    <a:ext uri="{9D8B030D-6E8A-4147-A177-3AD203B41FA5}">
                      <a16:colId xmlns:a16="http://schemas.microsoft.com/office/drawing/2014/main" val="3281909028"/>
                    </a:ext>
                  </a:extLst>
                </a:gridCol>
              </a:tblGrid>
              <a:tr h="210948">
                <a:tc>
                  <a:txBody>
                    <a:bodyPr/>
                    <a:lstStyle/>
                    <a:p>
                      <a:pPr algn="ctr" fontAlgn="b"/>
                      <a:r>
                        <a:rPr lang="en-US" sz="1300" b="1" i="0" u="none" strike="noStrike" dirty="0">
                          <a:solidFill>
                            <a:schemeClr val="bg1"/>
                          </a:solidFill>
                          <a:effectLst/>
                          <a:latin typeface="Calibri" panose="020F0502020204030204" pitchFamily="34" charset="0"/>
                        </a:rPr>
                        <a:t>Characteristic</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300" b="1" i="0" u="none" strike="noStrike" dirty="0">
                          <a:solidFill>
                            <a:schemeClr val="bg1"/>
                          </a:solidFill>
                          <a:effectLst/>
                          <a:latin typeface="Calibri" panose="020F0502020204030204" pitchFamily="34" charset="0"/>
                        </a:rPr>
                        <a:t>Category</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300" b="1" i="0" u="none" strike="noStrike" dirty="0">
                          <a:solidFill>
                            <a:schemeClr val="bg1"/>
                          </a:solidFill>
                          <a:effectLst/>
                          <a:latin typeface="Calibri" panose="020F0502020204030204" pitchFamily="34" charset="0"/>
                        </a:rPr>
                        <a:t>Native Born</a:t>
                      </a:r>
                    </a:p>
                    <a:p>
                      <a:pPr algn="ctr" fontAlgn="b"/>
                      <a:r>
                        <a:rPr lang="en-US" sz="1300" b="1" i="0" u="none" strike="noStrike" dirty="0">
                          <a:solidFill>
                            <a:schemeClr val="bg1"/>
                          </a:solidFill>
                          <a:effectLst/>
                          <a:latin typeface="Calibri" panose="020F0502020204030204" pitchFamily="34" charset="0"/>
                        </a:rPr>
                        <a:t>(%)</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US" sz="1300" b="1" i="0" u="none" strike="noStrike" dirty="0">
                          <a:solidFill>
                            <a:schemeClr val="bg1"/>
                          </a:solidFill>
                          <a:effectLst/>
                          <a:latin typeface="Calibri" panose="020F0502020204030204" pitchFamily="34" charset="0"/>
                        </a:rPr>
                        <a:t>Non-Native (%)f</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6111349"/>
                  </a:ext>
                </a:extLst>
              </a:tr>
              <a:tr h="18175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300" u="none" strike="noStrike" dirty="0">
                          <a:effectLst/>
                          <a:latin typeface="Calibri" panose="020F0502020204030204" pitchFamily="34" charset="0"/>
                        </a:rPr>
                        <a:t>Race/Ethnicity</a:t>
                      </a:r>
                      <a:endParaRPr lang="en-US" sz="1300" b="0" i="0" u="none" strike="noStrike" dirty="0">
                        <a:solidFill>
                          <a:srgbClr val="000000"/>
                        </a:solidFill>
                        <a:effectLst/>
                        <a:latin typeface="Calibri" panose="020F0502020204030204" pitchFamily="34" charset="0"/>
                      </a:endParaRPr>
                    </a:p>
                  </a:txBody>
                  <a:tcPr marR="9525" marT="9525" marB="0" anchor="ctr">
                    <a:lnT w="12700" cap="flat" cmpd="sng" algn="ctr">
                      <a:solidFill>
                        <a:schemeClr val="tx1"/>
                      </a:solidFill>
                      <a:prstDash val="solid"/>
                      <a:round/>
                      <a:headEnd type="none" w="med" len="med"/>
                      <a:tailEnd type="none" w="med" len="med"/>
                    </a:lnT>
                  </a:tcPr>
                </a:tc>
                <a:tc>
                  <a:txBody>
                    <a:bodyPr/>
                    <a:lstStyle/>
                    <a:p>
                      <a:pPr lvl="0" algn="l" rtl="0" fontAlgn="b"/>
                      <a:r>
                        <a:rPr lang="en-US" sz="1300" b="0" i="0" u="none" strike="noStrike" dirty="0">
                          <a:solidFill>
                            <a:srgbClr val="000000"/>
                          </a:solidFill>
                          <a:effectLst/>
                          <a:latin typeface="Calibri" panose="020F0502020204030204" pitchFamily="34" charset="0"/>
                        </a:rPr>
                        <a:t>White</a:t>
                      </a:r>
                    </a:p>
                  </a:txBody>
                  <a:tcPr marR="9525" marT="9525"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82</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25*</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639243211"/>
                  </a:ext>
                </a:extLst>
              </a:tr>
              <a:tr h="210948">
                <a:tc>
                  <a:txBody>
                    <a:bodyPr/>
                    <a:lstStyle/>
                    <a:p>
                      <a:pPr algn="l" fontAlgn="b"/>
                      <a:r>
                        <a:rPr lang="en-US" sz="1300" u="none" strike="noStrike" dirty="0">
                          <a:effectLst/>
                          <a:latin typeface="Calibri" panose="020F0502020204030204" pitchFamily="34" charset="0"/>
                        </a:rPr>
                        <a:t> </a:t>
                      </a:r>
                      <a:endParaRPr lang="en-US" sz="1300" b="0" i="0" u="none" strike="noStrike" dirty="0">
                        <a:solidFill>
                          <a:srgbClr val="000000"/>
                        </a:solidFill>
                        <a:effectLst/>
                        <a:latin typeface="Calibri" panose="020F0502020204030204" pitchFamily="34" charset="0"/>
                      </a:endParaRPr>
                    </a:p>
                  </a:txBody>
                  <a:tcPr marR="9525" marT="9525" marB="0" anchor="ctr"/>
                </a:tc>
                <a:tc>
                  <a:txBody>
                    <a:bodyPr/>
                    <a:lstStyle/>
                    <a:p>
                      <a:pPr lvl="0" algn="l" rtl="0" fontAlgn="b"/>
                      <a:r>
                        <a:rPr lang="en-US" sz="1300" b="0" i="0" u="none" strike="noStrike" dirty="0">
                          <a:solidFill>
                            <a:srgbClr val="000000"/>
                          </a:solidFill>
                          <a:effectLst/>
                          <a:latin typeface="Calibri" panose="020F0502020204030204" pitchFamily="34" charset="0"/>
                        </a:rPr>
                        <a:t>Black</a:t>
                      </a:r>
                    </a:p>
                  </a:txBody>
                  <a:tcPr marR="9525" marT="9525" marB="0" anchor="ctr"/>
                </a:tc>
                <a:tc>
                  <a:txBody>
                    <a:bodyPr/>
                    <a:lstStyle/>
                    <a:p>
                      <a:pPr lvl="0" algn="ctr" rtl="0" fontAlgn="b"/>
                      <a:r>
                        <a:rPr lang="en-US" sz="1300" b="0" i="0" u="none" strike="noStrike" dirty="0">
                          <a:solidFill>
                            <a:srgbClr val="000000"/>
                          </a:solidFill>
                          <a:effectLst/>
                          <a:latin typeface="Calibri" panose="020F0502020204030204" pitchFamily="34" charset="0"/>
                        </a:rPr>
                        <a:t>10</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12</a:t>
                      </a:r>
                    </a:p>
                  </a:txBody>
                  <a:tcPr marL="0" marR="0" marT="0" marB="0" anchor="ctr"/>
                </a:tc>
                <a:extLst>
                  <a:ext uri="{0D108BD9-81ED-4DB2-BD59-A6C34878D82A}">
                    <a16:rowId xmlns:a16="http://schemas.microsoft.com/office/drawing/2014/main" val="999526511"/>
                  </a:ext>
                </a:extLst>
              </a:tr>
              <a:tr h="210948">
                <a:tc>
                  <a:txBody>
                    <a:bodyPr/>
                    <a:lstStyle/>
                    <a:p>
                      <a:pPr algn="l" fontAlgn="b"/>
                      <a:r>
                        <a:rPr lang="en-US" sz="1300" u="none" strike="noStrike" dirty="0">
                          <a:effectLst/>
                          <a:latin typeface="Calibri" panose="020F0502020204030204" pitchFamily="34" charset="0"/>
                        </a:rPr>
                        <a:t> </a:t>
                      </a:r>
                      <a:endParaRPr lang="en-US" sz="1300" b="0" i="0" u="none" strike="noStrike" dirty="0">
                        <a:solidFill>
                          <a:srgbClr val="000000"/>
                        </a:solidFill>
                        <a:effectLst/>
                        <a:latin typeface="Calibri" panose="020F0502020204030204" pitchFamily="34" charset="0"/>
                      </a:endParaRPr>
                    </a:p>
                  </a:txBody>
                  <a:tcPr marR="9525" marT="9525" marB="0" anchor="ctr"/>
                </a:tc>
                <a:tc>
                  <a:txBody>
                    <a:bodyPr/>
                    <a:lstStyle/>
                    <a:p>
                      <a:pPr lvl="0" algn="l" rtl="0" fontAlgn="b"/>
                      <a:r>
                        <a:rPr lang="en-US" sz="1300" b="0" i="0" u="none" strike="noStrike" dirty="0">
                          <a:solidFill>
                            <a:srgbClr val="000000"/>
                          </a:solidFill>
                          <a:effectLst/>
                          <a:latin typeface="Calibri" panose="020F0502020204030204" pitchFamily="34" charset="0"/>
                        </a:rPr>
                        <a:t>Hispanic</a:t>
                      </a:r>
                    </a:p>
                  </a:txBody>
                  <a:tcPr marR="9525" marT="9525" marB="0" anchor="ctr"/>
                </a:tc>
                <a:tc>
                  <a:txBody>
                    <a:bodyPr/>
                    <a:lstStyle/>
                    <a:p>
                      <a:pPr lvl="0" algn="ctr" rtl="0" fontAlgn="b"/>
                      <a:r>
                        <a:rPr lang="en-US" sz="1300" b="0" i="0" u="none" strike="noStrike" dirty="0">
                          <a:solidFill>
                            <a:srgbClr val="000000"/>
                          </a:solidFill>
                          <a:effectLst/>
                          <a:latin typeface="Calibri" panose="020F0502020204030204" pitchFamily="34" charset="0"/>
                        </a:rPr>
                        <a:t>4</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38*</a:t>
                      </a:r>
                    </a:p>
                  </a:txBody>
                  <a:tcPr marL="0" marR="0" marT="0" marB="0" anchor="ctr"/>
                </a:tc>
                <a:extLst>
                  <a:ext uri="{0D108BD9-81ED-4DB2-BD59-A6C34878D82A}">
                    <a16:rowId xmlns:a16="http://schemas.microsoft.com/office/drawing/2014/main" val="2703002289"/>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9525" marT="9525" marB="0" anchor="ctr">
                    <a:lnB w="12700" cap="flat" cmpd="sng" algn="ctr">
                      <a:solidFill>
                        <a:schemeClr val="tx1"/>
                      </a:solidFill>
                      <a:prstDash val="solid"/>
                      <a:round/>
                      <a:headEnd type="none" w="med" len="med"/>
                      <a:tailEnd type="none" w="med" len="med"/>
                    </a:lnB>
                  </a:tcPr>
                </a:tc>
                <a:tc>
                  <a:txBody>
                    <a:bodyPr/>
                    <a:lstStyle/>
                    <a:p>
                      <a:pPr lvl="0" algn="l" rtl="0" fontAlgn="t"/>
                      <a:r>
                        <a:rPr lang="en-US" sz="1300" b="0" i="0" u="none" strike="noStrike" dirty="0">
                          <a:solidFill>
                            <a:srgbClr val="000000"/>
                          </a:solidFill>
                          <a:effectLst/>
                          <a:latin typeface="Calibri" panose="020F0502020204030204" pitchFamily="34" charset="0"/>
                        </a:rPr>
                        <a:t>Other</a:t>
                      </a:r>
                    </a:p>
                  </a:txBody>
                  <a:tcPr marR="9525" marT="9525" marB="0" anchor="ctr">
                    <a:lnB w="12700" cap="flat" cmpd="sng" algn="ctr">
                      <a:solidFill>
                        <a:schemeClr val="tx1"/>
                      </a:solidFill>
                      <a:prstDash val="solid"/>
                      <a:round/>
                      <a:headEnd type="none" w="med" len="med"/>
                      <a:tailEnd type="none" w="med" len="med"/>
                    </a:lnB>
                  </a:tcPr>
                </a:tc>
                <a:tc>
                  <a:txBody>
                    <a:bodyPr/>
                    <a:lstStyle/>
                    <a:p>
                      <a:pPr lvl="0" algn="ctr" rtl="0" fontAlgn="t"/>
                      <a:r>
                        <a:rPr lang="en-US" sz="1300" b="0" i="0" u="none" strike="noStrike" dirty="0">
                          <a:solidFill>
                            <a:srgbClr val="000000"/>
                          </a:solidFill>
                          <a:effectLst/>
                          <a:latin typeface="Calibri" panose="020F0502020204030204" pitchFamily="34" charset="0"/>
                        </a:rPr>
                        <a:t>4</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t"/>
                      <a:r>
                        <a:rPr lang="en-US" sz="1300" b="0" i="0" u="none" strike="noStrike" dirty="0">
                          <a:solidFill>
                            <a:srgbClr val="000000"/>
                          </a:solidFill>
                          <a:effectLst/>
                          <a:latin typeface="Calibri" panose="020F0502020204030204" pitchFamily="34" charset="0"/>
                        </a:rPr>
                        <a:t>25*</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1209593"/>
                  </a:ext>
                </a:extLst>
              </a:tr>
              <a:tr h="210948">
                <a:tc>
                  <a:txBody>
                    <a:bodyPr/>
                    <a:lstStyle/>
                    <a:p>
                      <a:pPr algn="l" fontAlgn="b"/>
                      <a:r>
                        <a:rPr lang="en-US" sz="1300" b="0" i="0" u="none" strike="noStrike" dirty="0">
                          <a:solidFill>
                            <a:srgbClr val="000000"/>
                          </a:solidFill>
                          <a:effectLst/>
                          <a:latin typeface="Calibri" panose="020F0502020204030204" pitchFamily="34" charset="0"/>
                        </a:rPr>
                        <a:t>Education</a:t>
                      </a:r>
                    </a:p>
                  </a:txBody>
                  <a:tcPr marR="9525" marT="9525" marB="0" anchor="ctr">
                    <a:lnT w="12700" cap="flat" cmpd="sng" algn="ctr">
                      <a:solidFill>
                        <a:schemeClr val="tx1"/>
                      </a:solidFill>
                      <a:prstDash val="solid"/>
                      <a:round/>
                      <a:headEnd type="none" w="med" len="med"/>
                      <a:tailEnd type="none" w="med" len="med"/>
                    </a:lnT>
                  </a:tcPr>
                </a:tc>
                <a:tc>
                  <a:txBody>
                    <a:bodyPr/>
                    <a:lstStyle/>
                    <a:p>
                      <a:pPr lvl="0" algn="l" rtl="0" fontAlgn="b"/>
                      <a:r>
                        <a:rPr lang="en-US" sz="1300" b="0" i="0" u="none" strike="noStrike" dirty="0">
                          <a:solidFill>
                            <a:srgbClr val="000000"/>
                          </a:solidFill>
                          <a:effectLst/>
                          <a:latin typeface="Calibri" panose="020F0502020204030204" pitchFamily="34" charset="0"/>
                        </a:rPr>
                        <a:t>Below high school</a:t>
                      </a:r>
                    </a:p>
                  </a:txBody>
                  <a:tcPr marR="9525" marT="9525"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9</a:t>
                      </a:r>
                    </a:p>
                  </a:txBody>
                  <a:tcPr marL="0" marR="0" marT="0" marB="0" anchor="ctr">
                    <a:lnT w="12700" cap="flat" cmpd="sng" algn="ctr">
                      <a:solidFill>
                        <a:schemeClr val="tx1"/>
                      </a:solidFill>
                      <a:prstDash val="solid"/>
                      <a:round/>
                      <a:headEnd type="none" w="med" len="med"/>
                      <a:tailEnd type="none" w="med" len="med"/>
                    </a:lnT>
                  </a:tcPr>
                </a:tc>
                <a:tc>
                  <a:txBody>
                    <a:bodyPr/>
                    <a:lstStyle/>
                    <a:p>
                      <a:pPr lvl="0" algn="ctr" rtl="0" fontAlgn="b"/>
                      <a:r>
                        <a:rPr lang="en-US" sz="1300" b="0" i="0" u="none" strike="noStrike" dirty="0">
                          <a:solidFill>
                            <a:srgbClr val="000000"/>
                          </a:solidFill>
                          <a:effectLst/>
                          <a:latin typeface="Calibri" panose="020F0502020204030204" pitchFamily="34" charset="0"/>
                        </a:rPr>
                        <a:t>27*</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95968011"/>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9525" marT="9525" marB="0" anchor="ctr"/>
                </a:tc>
                <a:tc>
                  <a:txBody>
                    <a:bodyPr/>
                    <a:lstStyle/>
                    <a:p>
                      <a:pPr lvl="0" algn="l" rtl="0" fontAlgn="b"/>
                      <a:r>
                        <a:rPr lang="en-US" sz="1300" b="0" i="0" u="none" strike="noStrike" dirty="0">
                          <a:solidFill>
                            <a:srgbClr val="000000"/>
                          </a:solidFill>
                          <a:effectLst/>
                          <a:latin typeface="Calibri" panose="020F0502020204030204" pitchFamily="34" charset="0"/>
                        </a:rPr>
                        <a:t>High school credential</a:t>
                      </a:r>
                    </a:p>
                  </a:txBody>
                  <a:tcPr marR="9525" marT="9525" marB="0" anchor="ctr"/>
                </a:tc>
                <a:tc>
                  <a:txBody>
                    <a:bodyPr/>
                    <a:lstStyle/>
                    <a:p>
                      <a:pPr lvl="0" algn="ctr" rtl="0" fontAlgn="b"/>
                      <a:r>
                        <a:rPr lang="en-US" sz="1300" b="0" i="0" u="none" strike="noStrike" dirty="0">
                          <a:solidFill>
                            <a:srgbClr val="000000"/>
                          </a:solidFill>
                          <a:effectLst/>
                          <a:latin typeface="Calibri" panose="020F0502020204030204" pitchFamily="34" charset="0"/>
                        </a:rPr>
                        <a:t>53</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42*</a:t>
                      </a:r>
                    </a:p>
                  </a:txBody>
                  <a:tcPr marL="0" marR="0" marT="0" marB="0" anchor="ctr"/>
                </a:tc>
                <a:extLst>
                  <a:ext uri="{0D108BD9-81ED-4DB2-BD59-A6C34878D82A}">
                    <a16:rowId xmlns:a16="http://schemas.microsoft.com/office/drawing/2014/main" val="2197297813"/>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9525" marT="9525" marB="0" anchor="ctr"/>
                </a:tc>
                <a:tc>
                  <a:txBody>
                    <a:bodyPr/>
                    <a:lstStyle/>
                    <a:p>
                      <a:pPr lvl="0" algn="l" rtl="0" fontAlgn="b"/>
                      <a:r>
                        <a:rPr lang="en-US" sz="1300" b="0" i="0" u="none" strike="noStrike" dirty="0">
                          <a:solidFill>
                            <a:srgbClr val="000000"/>
                          </a:solidFill>
                          <a:effectLst/>
                          <a:latin typeface="Calibri" panose="020F0502020204030204" pitchFamily="34" charset="0"/>
                        </a:rPr>
                        <a:t>Associate's degree</a:t>
                      </a:r>
                    </a:p>
                  </a:txBody>
                  <a:tcPr marR="9525" marT="9525" marB="0" anchor="ctr"/>
                </a:tc>
                <a:tc>
                  <a:txBody>
                    <a:bodyPr/>
                    <a:lstStyle/>
                    <a:p>
                      <a:pPr lvl="0" algn="ctr" rtl="0" fontAlgn="b"/>
                      <a:r>
                        <a:rPr lang="en-US" sz="1300" b="0" i="0" u="none" strike="noStrike" dirty="0">
                          <a:solidFill>
                            <a:srgbClr val="000000"/>
                          </a:solidFill>
                          <a:effectLst/>
                          <a:latin typeface="Calibri" panose="020F0502020204030204" pitchFamily="34" charset="0"/>
                        </a:rPr>
                        <a:t>8</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5</a:t>
                      </a:r>
                    </a:p>
                  </a:txBody>
                  <a:tcPr marL="0" marR="0" marT="0" marB="0" anchor="ctr"/>
                </a:tc>
                <a:extLst>
                  <a:ext uri="{0D108BD9-81ED-4DB2-BD59-A6C34878D82A}">
                    <a16:rowId xmlns:a16="http://schemas.microsoft.com/office/drawing/2014/main" val="2637471858"/>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9525" marT="9525" marB="0" anchor="ctr"/>
                </a:tc>
                <a:tc>
                  <a:txBody>
                    <a:bodyPr/>
                    <a:lstStyle/>
                    <a:p>
                      <a:pPr lvl="0" algn="l" rtl="0" fontAlgn="b"/>
                      <a:r>
                        <a:rPr lang="en-US" sz="1300" b="0" i="0" u="none" strike="noStrike" dirty="0">
                          <a:solidFill>
                            <a:srgbClr val="000000"/>
                          </a:solidFill>
                          <a:effectLst/>
                          <a:latin typeface="Calibri" panose="020F0502020204030204" pitchFamily="34" charset="0"/>
                        </a:rPr>
                        <a:t>Bachelor's degree</a:t>
                      </a:r>
                    </a:p>
                  </a:txBody>
                  <a:tcPr marR="9525" marT="9525" marB="0" anchor="ctr"/>
                </a:tc>
                <a:tc>
                  <a:txBody>
                    <a:bodyPr/>
                    <a:lstStyle/>
                    <a:p>
                      <a:pPr lvl="0" algn="ctr" rtl="0" fontAlgn="b"/>
                      <a:r>
                        <a:rPr lang="en-US" sz="1300" b="0" i="0" u="none" strike="noStrike" dirty="0">
                          <a:solidFill>
                            <a:srgbClr val="000000"/>
                          </a:solidFill>
                          <a:effectLst/>
                          <a:latin typeface="Calibri" panose="020F0502020204030204" pitchFamily="34" charset="0"/>
                        </a:rPr>
                        <a:t>16</a:t>
                      </a:r>
                    </a:p>
                  </a:txBody>
                  <a:tcPr marL="0" marR="0" marT="0" marB="0" anchor="ctr"/>
                </a:tc>
                <a:tc>
                  <a:txBody>
                    <a:bodyPr/>
                    <a:lstStyle/>
                    <a:p>
                      <a:pPr lvl="0" algn="ctr" rtl="0" fontAlgn="b"/>
                      <a:r>
                        <a:rPr lang="en-US" sz="1300" b="0" i="0" u="none" strike="noStrike" dirty="0">
                          <a:solidFill>
                            <a:srgbClr val="000000"/>
                          </a:solidFill>
                          <a:effectLst/>
                          <a:latin typeface="Calibri" panose="020F0502020204030204" pitchFamily="34" charset="0"/>
                        </a:rPr>
                        <a:t>12</a:t>
                      </a:r>
                    </a:p>
                  </a:txBody>
                  <a:tcPr marL="0" marR="0" marT="0" marB="0" anchor="ctr"/>
                </a:tc>
                <a:extLst>
                  <a:ext uri="{0D108BD9-81ED-4DB2-BD59-A6C34878D82A}">
                    <a16:rowId xmlns:a16="http://schemas.microsoft.com/office/drawing/2014/main" val="1132882345"/>
                  </a:ext>
                </a:extLst>
              </a:tr>
              <a:tr h="211668">
                <a:tc>
                  <a:txBody>
                    <a:bodyPr/>
                    <a:lstStyle/>
                    <a:p>
                      <a:pPr algn="l" fontAlgn="b"/>
                      <a:endParaRPr lang="en-US" sz="1300" b="0" i="0" u="none" strike="noStrike" dirty="0">
                        <a:solidFill>
                          <a:srgbClr val="000000"/>
                        </a:solidFill>
                        <a:effectLst/>
                        <a:latin typeface="Calibri" panose="020F0502020204030204" pitchFamily="34" charset="0"/>
                      </a:endParaRPr>
                    </a:p>
                  </a:txBody>
                  <a:tcPr marR="9525" marT="9525" marB="0" anchor="ctr">
                    <a:lnB w="12700" cap="flat" cmpd="sng" algn="ctr">
                      <a:solidFill>
                        <a:schemeClr val="tx1"/>
                      </a:solidFill>
                      <a:prstDash val="solid"/>
                      <a:round/>
                      <a:headEnd type="none" w="med" len="med"/>
                      <a:tailEnd type="none" w="med" len="med"/>
                    </a:lnB>
                  </a:tcPr>
                </a:tc>
                <a:tc>
                  <a:txBody>
                    <a:bodyPr/>
                    <a:lstStyle/>
                    <a:p>
                      <a:pPr lvl="0" algn="l" rtl="0" fontAlgn="b"/>
                      <a:r>
                        <a:rPr lang="en-US" sz="1300" b="0" i="0" u="none" strike="noStrike" dirty="0">
                          <a:solidFill>
                            <a:srgbClr val="000000"/>
                          </a:solidFill>
                          <a:effectLst/>
                          <a:latin typeface="Calibri" panose="020F0502020204030204" pitchFamily="34" charset="0"/>
                        </a:rPr>
                        <a:t>Graduate/Professional degree</a:t>
                      </a:r>
                    </a:p>
                  </a:txBody>
                  <a:tcPr marR="9525" marT="9525" marB="0" anchor="ctr">
                    <a:lnB w="12700" cap="flat" cmpd="sng" algn="ctr">
                      <a:solidFill>
                        <a:schemeClr val="tx1"/>
                      </a:solidFill>
                      <a:prstDash val="solid"/>
                      <a:round/>
                      <a:headEnd type="none" w="med" len="med"/>
                      <a:tailEnd type="none" w="med" len="med"/>
                    </a:lnB>
                  </a:tcPr>
                </a:tc>
                <a:tc>
                  <a:txBody>
                    <a:bodyPr/>
                    <a:lstStyle/>
                    <a:p>
                      <a:pPr lvl="0" algn="ctr" rtl="0" fontAlgn="b"/>
                      <a:r>
                        <a:rPr lang="en-US" sz="1300" b="0" i="0" u="none" strike="noStrike" dirty="0">
                          <a:solidFill>
                            <a:srgbClr val="000000"/>
                          </a:solidFill>
                          <a:effectLst/>
                          <a:latin typeface="Calibri" panose="020F0502020204030204" pitchFamily="34" charset="0"/>
                        </a:rPr>
                        <a:t>14</a:t>
                      </a:r>
                    </a:p>
                  </a:txBody>
                  <a:tcPr marL="0" marR="0" marT="0" marB="0" anchor="ctr">
                    <a:lnB w="12700" cap="flat" cmpd="sng" algn="ctr">
                      <a:solidFill>
                        <a:schemeClr val="tx1"/>
                      </a:solidFill>
                      <a:prstDash val="solid"/>
                      <a:round/>
                      <a:headEnd type="none" w="med" len="med"/>
                      <a:tailEnd type="none" w="med" len="med"/>
                    </a:lnB>
                  </a:tcPr>
                </a:tc>
                <a:tc>
                  <a:txBody>
                    <a:bodyPr/>
                    <a:lstStyle/>
                    <a:p>
                      <a:pPr lvl="0" algn="ctr" rtl="0" fontAlgn="b"/>
                      <a:r>
                        <a:rPr lang="en-US" sz="1300" b="0" i="0" u="none" strike="noStrike" dirty="0">
                          <a:solidFill>
                            <a:srgbClr val="000000"/>
                          </a:solidFill>
                          <a:effectLst/>
                          <a:latin typeface="Calibri" panose="020F0502020204030204" pitchFamily="34" charset="0"/>
                        </a:rPr>
                        <a:t>14</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2205203"/>
                  </a:ext>
                </a:extLst>
              </a:tr>
              <a:tr h="210948">
                <a:tc>
                  <a:txBody>
                    <a:bodyPr/>
                    <a:lstStyle/>
                    <a:p>
                      <a:pPr algn="l" fontAlgn="b"/>
                      <a:r>
                        <a:rPr lang="en-US" sz="1300" b="0" i="0" u="none" strike="noStrike" dirty="0">
                          <a:solidFill>
                            <a:srgbClr val="000000"/>
                          </a:solidFill>
                          <a:effectLst/>
                          <a:latin typeface="Calibri" panose="020F0502020204030204" pitchFamily="34" charset="0"/>
                        </a:rPr>
                        <a:t>Employment Status</a:t>
                      </a:r>
                    </a:p>
                  </a:txBody>
                  <a:tcPr marR="9525" marT="9525" marB="0" anchor="ctr">
                    <a:lnT w="12700" cap="flat" cmpd="sng" algn="ctr">
                      <a:solidFill>
                        <a:schemeClr val="tx1"/>
                      </a:solidFill>
                      <a:prstDash val="solid"/>
                      <a:round/>
                      <a:headEnd type="none" w="med" len="med"/>
                      <a:tailEnd type="none" w="med" len="med"/>
                    </a:lnT>
                  </a:tcPr>
                </a:tc>
                <a:tc>
                  <a:txBody>
                    <a:bodyPr/>
                    <a:lstStyle/>
                    <a:p>
                      <a:pPr lvl="0" algn="l" rtl="0" fontAlgn="b"/>
                      <a:r>
                        <a:rPr lang="en-US" sz="1300" b="0" i="0" u="none" strike="noStrike" dirty="0">
                          <a:solidFill>
                            <a:srgbClr val="000000"/>
                          </a:solidFill>
                          <a:effectLst/>
                          <a:latin typeface="Calibri" panose="020F0502020204030204" pitchFamily="34" charset="0"/>
                        </a:rPr>
                        <a:t>Employed</a:t>
                      </a:r>
                    </a:p>
                  </a:txBody>
                  <a:tcPr marR="9525" marT="9525"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52</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54</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05355326"/>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9525" marT="9525" marB="0" anchor="ctr"/>
                </a:tc>
                <a:tc>
                  <a:txBody>
                    <a:bodyPr/>
                    <a:lstStyle/>
                    <a:p>
                      <a:pPr lvl="0" algn="l" rtl="0" fontAlgn="b"/>
                      <a:r>
                        <a:rPr lang="en-US" sz="1300" b="0" i="0" u="none" strike="noStrike" dirty="0">
                          <a:solidFill>
                            <a:srgbClr val="000000"/>
                          </a:solidFill>
                          <a:effectLst/>
                          <a:latin typeface="Calibri" panose="020F0502020204030204" pitchFamily="34" charset="0"/>
                        </a:rPr>
                        <a:t>Unemployed</a:t>
                      </a:r>
                    </a:p>
                  </a:txBody>
                  <a:tcPr marR="9525" marT="9525" marB="0" anchor="ctr"/>
                </a:tc>
                <a:tc>
                  <a:txBody>
                    <a:bodyPr/>
                    <a:lstStyle/>
                    <a:p>
                      <a:pPr algn="ctr" rtl="0" fontAlgn="b"/>
                      <a:r>
                        <a:rPr lang="en-US" sz="1300" b="0" i="0" u="none" strike="noStrike" dirty="0">
                          <a:solidFill>
                            <a:srgbClr val="000000"/>
                          </a:solidFill>
                          <a:effectLst/>
                          <a:latin typeface="Calibri" panose="020F0502020204030204" pitchFamily="34" charset="0"/>
                        </a:rPr>
                        <a:t>3</a:t>
                      </a:r>
                    </a:p>
                  </a:txBody>
                  <a:tcPr marL="0" marR="0" marT="0" marB="0" anchor="ctr"/>
                </a:tc>
                <a:tc>
                  <a:txBody>
                    <a:bodyPr/>
                    <a:lstStyle/>
                    <a:p>
                      <a:pPr algn="ctr" rtl="0" fontAlgn="b"/>
                      <a:r>
                        <a:rPr lang="en-US" sz="1300" b="0" i="0" u="none" strike="noStrike" dirty="0">
                          <a:solidFill>
                            <a:srgbClr val="000000"/>
                          </a:solidFill>
                          <a:effectLst/>
                          <a:latin typeface="Calibri" panose="020F0502020204030204" pitchFamily="34" charset="0"/>
                        </a:rPr>
                        <a:t>8*</a:t>
                      </a:r>
                    </a:p>
                  </a:txBody>
                  <a:tcPr marL="0" marR="0" marT="0" marB="0" anchor="ctr"/>
                </a:tc>
                <a:extLst>
                  <a:ext uri="{0D108BD9-81ED-4DB2-BD59-A6C34878D82A}">
                    <a16:rowId xmlns:a16="http://schemas.microsoft.com/office/drawing/2014/main" val="3619383180"/>
                  </a:ext>
                </a:extLst>
              </a:tr>
              <a:tr h="210948">
                <a:tc>
                  <a:txBody>
                    <a:bodyPr/>
                    <a:lstStyle/>
                    <a:p>
                      <a:pPr algn="l" fontAlgn="b"/>
                      <a:endParaRPr lang="en-US" sz="1300" b="0" i="0" u="none" strike="noStrike" dirty="0">
                        <a:solidFill>
                          <a:srgbClr val="000000"/>
                        </a:solidFill>
                        <a:effectLst/>
                        <a:latin typeface="Calibri" panose="020F0502020204030204" pitchFamily="34" charset="0"/>
                      </a:endParaRPr>
                    </a:p>
                  </a:txBody>
                  <a:tcPr marR="9525" marT="9525" marB="0" anchor="ctr">
                    <a:lnB w="12700" cap="flat" cmpd="sng" algn="ctr">
                      <a:solidFill>
                        <a:schemeClr val="tx1"/>
                      </a:solidFill>
                      <a:prstDash val="solid"/>
                      <a:round/>
                      <a:headEnd type="none" w="med" len="med"/>
                      <a:tailEnd type="none" w="med" len="med"/>
                    </a:lnB>
                  </a:tcPr>
                </a:tc>
                <a:tc>
                  <a:txBody>
                    <a:bodyPr/>
                    <a:lstStyle/>
                    <a:p>
                      <a:pPr lvl="0" algn="l" rtl="0" fontAlgn="b"/>
                      <a:r>
                        <a:rPr lang="en-US" sz="1300" b="0" i="0" u="none" strike="noStrike" dirty="0">
                          <a:solidFill>
                            <a:srgbClr val="000000"/>
                          </a:solidFill>
                          <a:effectLst/>
                          <a:latin typeface="Calibri" panose="020F0502020204030204" pitchFamily="34" charset="0"/>
                        </a:rPr>
                        <a:t>Out</a:t>
                      </a:r>
                      <a:r>
                        <a:rPr lang="en-US" sz="1300" b="0" i="0" u="none" strike="noStrike" baseline="0" dirty="0">
                          <a:solidFill>
                            <a:srgbClr val="000000"/>
                          </a:solidFill>
                          <a:effectLst/>
                          <a:latin typeface="Calibri" panose="020F0502020204030204" pitchFamily="34" charset="0"/>
                        </a:rPr>
                        <a:t> of the Labor Force</a:t>
                      </a:r>
                      <a:endParaRPr lang="en-US" sz="1300" b="0" i="0" u="none" strike="noStrike" dirty="0">
                        <a:solidFill>
                          <a:srgbClr val="000000"/>
                        </a:solidFill>
                        <a:effectLst/>
                        <a:latin typeface="Calibri" panose="020F0502020204030204" pitchFamily="34" charset="0"/>
                      </a:endParaRPr>
                    </a:p>
                  </a:txBody>
                  <a:tcPr marR="9525" marT="9525"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44</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38</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7566658"/>
                  </a:ext>
                </a:extLst>
              </a:tr>
              <a:tr h="210948">
                <a:tc>
                  <a:txBody>
                    <a:bodyPr/>
                    <a:lstStyle/>
                    <a:p>
                      <a:pPr algn="l" rtl="0" fontAlgn="b"/>
                      <a:r>
                        <a:rPr lang="en-US" sz="1300" b="0" i="0" u="none" strike="noStrike" dirty="0">
                          <a:solidFill>
                            <a:srgbClr val="000000"/>
                          </a:solidFill>
                          <a:effectLst/>
                          <a:latin typeface="Calibri" panose="020F0502020204030204" pitchFamily="34" charset="0"/>
                        </a:rPr>
                        <a:t>Medical Insurance Status</a:t>
                      </a:r>
                    </a:p>
                  </a:txBody>
                  <a:tcPr marR="9525" marT="9525" marB="0" anchor="ctr">
                    <a:lnT w="12700" cap="flat" cmpd="sng" algn="ctr">
                      <a:solidFill>
                        <a:schemeClr val="tx1"/>
                      </a:solidFill>
                      <a:prstDash val="solid"/>
                      <a:round/>
                      <a:headEnd type="none" w="med" len="med"/>
                      <a:tailEnd type="none" w="med" len="med"/>
                    </a:lnT>
                  </a:tcPr>
                </a:tc>
                <a:tc>
                  <a:txBody>
                    <a:bodyPr/>
                    <a:lstStyle/>
                    <a:p>
                      <a:pPr lvl="0" algn="l" rtl="0" fontAlgn="b"/>
                      <a:r>
                        <a:rPr lang="en-US" sz="1300" b="0" i="0" u="none" strike="noStrike" dirty="0">
                          <a:solidFill>
                            <a:srgbClr val="000000"/>
                          </a:solidFill>
                          <a:effectLst/>
                          <a:latin typeface="Calibri" panose="020F0502020204030204" pitchFamily="34" charset="0"/>
                        </a:rPr>
                        <a:t>Has Medical Insurance</a:t>
                      </a:r>
                    </a:p>
                  </a:txBody>
                  <a:tcPr marR="9525" marT="9525"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92</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rtl="0" fontAlgn="b"/>
                      <a:r>
                        <a:rPr lang="en-US" sz="1300" b="0" i="0" u="none" strike="noStrike" dirty="0">
                          <a:solidFill>
                            <a:srgbClr val="000000"/>
                          </a:solidFill>
                          <a:effectLst/>
                          <a:latin typeface="Calibri" panose="020F0502020204030204" pitchFamily="34" charset="0"/>
                        </a:rPr>
                        <a:t>83*</a:t>
                      </a:r>
                    </a:p>
                  </a:txBody>
                  <a:tcPr marL="0" marR="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28305557"/>
                  </a:ext>
                </a:extLst>
              </a:tr>
              <a:tr h="210948">
                <a:tc>
                  <a:txBody>
                    <a:bodyPr/>
                    <a:lstStyle/>
                    <a:p>
                      <a:pPr algn="l" fontAlgn="b"/>
                      <a:r>
                        <a:rPr lang="en-US" sz="1800" b="0" i="0" u="none" strike="noStrike" dirty="0">
                          <a:solidFill>
                            <a:srgbClr val="000000"/>
                          </a:solidFill>
                          <a:effectLst/>
                          <a:latin typeface="Calibri" panose="020F0502020204030204" pitchFamily="34" charset="0"/>
                        </a:rPr>
                        <a:t> </a:t>
                      </a:r>
                    </a:p>
                  </a:txBody>
                  <a:tcPr marR="9525" marT="9525" marB="0" anchor="ctr">
                    <a:lnB w="12700" cap="flat" cmpd="sng" algn="ctr">
                      <a:solidFill>
                        <a:schemeClr val="tx1"/>
                      </a:solidFill>
                      <a:prstDash val="solid"/>
                      <a:round/>
                      <a:headEnd type="none" w="med" len="med"/>
                      <a:tailEnd type="none" w="med" len="med"/>
                    </a:lnB>
                  </a:tcPr>
                </a:tc>
                <a:tc>
                  <a:txBody>
                    <a:bodyPr/>
                    <a:lstStyle/>
                    <a:p>
                      <a:pPr lvl="0" algn="l" rtl="0" fontAlgn="b"/>
                      <a:r>
                        <a:rPr lang="en-US" sz="1300" b="0" i="0" u="none" strike="noStrike" dirty="0">
                          <a:solidFill>
                            <a:srgbClr val="000000"/>
                          </a:solidFill>
                          <a:effectLst/>
                          <a:latin typeface="Calibri" panose="020F0502020204030204" pitchFamily="34" charset="0"/>
                        </a:rPr>
                        <a:t>Does Not Have Medical Insurance</a:t>
                      </a:r>
                    </a:p>
                  </a:txBody>
                  <a:tcPr marR="9525" marT="9525"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8</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rtl="0" fontAlgn="b"/>
                      <a:r>
                        <a:rPr lang="en-US" sz="1300" b="0" i="0" u="none" strike="noStrike" dirty="0">
                          <a:solidFill>
                            <a:srgbClr val="000000"/>
                          </a:solidFill>
                          <a:effectLst/>
                          <a:latin typeface="Calibri" panose="020F0502020204030204" pitchFamily="34" charset="0"/>
                        </a:rPr>
                        <a:t>17*</a:t>
                      </a:r>
                    </a:p>
                  </a:txBody>
                  <a:tcPr marL="0" marR="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5121567"/>
                  </a:ext>
                </a:extLst>
              </a:tr>
            </a:tbl>
          </a:graphicData>
        </a:graphic>
      </p:graphicFrame>
      <p:sp>
        <p:nvSpPr>
          <p:cNvPr id="8" name="TextBox 7">
            <a:extLst>
              <a:ext uri="{FF2B5EF4-FFF2-40B4-BE49-F238E27FC236}">
                <a16:creationId xmlns:a16="http://schemas.microsoft.com/office/drawing/2014/main" id="{AE5A1A15-4AC6-4379-AFE8-C2C6D34BC7C9}"/>
              </a:ext>
            </a:extLst>
          </p:cNvPr>
          <p:cNvSpPr txBox="1"/>
          <p:nvPr/>
        </p:nvSpPr>
        <p:spPr>
          <a:xfrm>
            <a:off x="5540416" y="5304606"/>
            <a:ext cx="6461084" cy="276999"/>
          </a:xfrm>
          <a:prstGeom prst="rect">
            <a:avLst/>
          </a:prstGeom>
          <a:noFill/>
        </p:spPr>
        <p:txBody>
          <a:bodyPr wrap="square" rtlCol="0">
            <a:spAutoFit/>
          </a:bodyPr>
          <a:lstStyle/>
          <a:p>
            <a:r>
              <a:rPr lang="en-US" sz="1200" dirty="0"/>
              <a:t>* Statistically significant difference (p&lt;0.05) from Native-born</a:t>
            </a:r>
          </a:p>
        </p:txBody>
      </p:sp>
      <p:sp>
        <p:nvSpPr>
          <p:cNvPr id="9" name="TextBox 8">
            <a:extLst>
              <a:ext uri="{FF2B5EF4-FFF2-40B4-BE49-F238E27FC236}">
                <a16:creationId xmlns:a16="http://schemas.microsoft.com/office/drawing/2014/main" id="{11771F9E-BC91-4B7E-85F1-B1E4B670CE05}"/>
              </a:ext>
            </a:extLst>
          </p:cNvPr>
          <p:cNvSpPr txBox="1"/>
          <p:nvPr/>
        </p:nvSpPr>
        <p:spPr>
          <a:xfrm>
            <a:off x="5540416" y="5633840"/>
            <a:ext cx="4473107" cy="276999"/>
          </a:xfrm>
          <a:prstGeom prst="rect">
            <a:avLst/>
          </a:prstGeom>
          <a:noFill/>
        </p:spPr>
        <p:txBody>
          <a:bodyPr wrap="square" rtlCol="0">
            <a:spAutoFit/>
          </a:bodyPr>
          <a:lstStyle/>
          <a:p>
            <a:r>
              <a:rPr lang="en-US" sz="1200" dirty="0"/>
              <a:t>Please refer to Appendix 1 on slide 44 for more information.</a:t>
            </a:r>
          </a:p>
        </p:txBody>
      </p:sp>
    </p:spTree>
    <p:extLst>
      <p:ext uri="{BB962C8B-B14F-4D97-AF65-F5344CB8AC3E}">
        <p14:creationId xmlns:p14="http://schemas.microsoft.com/office/powerpoint/2010/main" val="934549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9746" y="1423621"/>
            <a:ext cx="10563225" cy="2187087"/>
          </a:xfrm>
          <a:solidFill>
            <a:schemeClr val="bg1">
              <a:lumMod val="85000"/>
            </a:schemeClr>
          </a:solidFill>
          <a:ln>
            <a:solidFill>
              <a:srgbClr val="4F81BD"/>
            </a:solidFill>
          </a:ln>
        </p:spPr>
        <p:txBody>
          <a:bodyPr>
            <a:normAutofit/>
          </a:bodyPr>
          <a:lstStyle/>
          <a:p>
            <a:pPr algn="ctr"/>
            <a:r>
              <a:rPr lang="en-US" sz="3600" b="1" dirty="0"/>
              <a:t>Are there differences in skills across subgroups of older adults by selected demographic characteristics?</a:t>
            </a:r>
          </a:p>
        </p:txBody>
      </p:sp>
      <p:sp>
        <p:nvSpPr>
          <p:cNvPr id="4" name="Slide Number Placeholder 3"/>
          <p:cNvSpPr>
            <a:spLocks noGrp="1"/>
          </p:cNvSpPr>
          <p:nvPr>
            <p:ph type="sldNum" sz="quarter" idx="12"/>
          </p:nvPr>
        </p:nvSpPr>
        <p:spPr>
          <a:xfrm>
            <a:off x="9867900" y="6366847"/>
            <a:ext cx="2133600" cy="365125"/>
          </a:xfrm>
          <a:prstGeom prst="rect">
            <a:avLst/>
          </a:prstGeom>
        </p:spPr>
        <p:txBody>
          <a:bodyPr/>
          <a:lstStyle/>
          <a:p>
            <a:pPr algn="r">
              <a:defRPr/>
            </a:pPr>
            <a:fld id="{CB2B57F1-B685-442E-AF28-85E8A6C2BA58}" type="slidenum">
              <a:rPr lang="en-US"/>
              <a:pPr algn="r">
                <a:defRPr/>
              </a:pPr>
              <a:t>9</a:t>
            </a:fld>
            <a:endParaRPr lang="en-US" dirty="0"/>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6103322"/>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79110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3148</TotalTime>
  <Words>4228</Words>
  <Application>Microsoft Office PowerPoint</Application>
  <PresentationFormat>Widescreen</PresentationFormat>
  <Paragraphs>982</Paragraphs>
  <Slides>48</Slides>
  <Notes>45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Arial</vt:lpstr>
      <vt:lpstr>Calibri</vt:lpstr>
      <vt:lpstr>Calibri Light</vt:lpstr>
      <vt:lpstr>Franklin Gothic Book</vt:lpstr>
      <vt:lpstr>Times New Roman</vt:lpstr>
      <vt:lpstr>Wingdings</vt:lpstr>
      <vt:lpstr>Office Theme</vt:lpstr>
      <vt:lpstr>Examining Skills and Health  Outcomes of Older Adults</vt:lpstr>
      <vt:lpstr>PowerPoint Presentation</vt:lpstr>
      <vt:lpstr>PowerPoint Presentation</vt:lpstr>
      <vt:lpstr>PIAAC shows that while skills decrease with age, the need for managing one’s health and well-being increases.</vt:lpstr>
      <vt:lpstr>Research Questions U.S. Adults (Age 55-74)</vt:lpstr>
      <vt:lpstr>Profile of the PIAAC U.S. older adults sample (age 55 to 74)</vt:lpstr>
      <vt:lpstr>Profile of the PIAAC U.S. older adults sample (age 55 to 74)</vt:lpstr>
      <vt:lpstr>Profile of the PIAAC U.S. older adults sample (age 55 to 74)</vt:lpstr>
      <vt:lpstr>Are there differences in skills across subgroups of older adults by selected demographic characteristics?</vt:lpstr>
      <vt:lpstr>White older adults (55-74) had higher scores than adults in other race/ethnicity groups – Black, Hispanic, and Other - on all three PIAAC skills</vt:lpstr>
      <vt:lpstr>There were no gender differences in literacy or problem solving among older adults (55-74), but males had higher numeracy scores than females</vt:lpstr>
      <vt:lpstr>Older adults age 55 to 74 born in the U.S. score higher than non-native older adults on all three PIAAC skills.</vt:lpstr>
      <vt:lpstr>Are there differences in skills across subgroups of older adults by selected socioeconomic characteristics?</vt:lpstr>
      <vt:lpstr>PowerPoint Presentation</vt:lpstr>
      <vt:lpstr>Older adults (55-74) with higher levels of education had higher scores than those with lower levels of education on all three PIAAC skills  </vt:lpstr>
      <vt:lpstr>Older adults (55-74) whose parents attained higher levels of education had higher scores on all three PIAAC skills</vt:lpstr>
      <vt:lpstr>There were no measurable difference between the scores of employed and unemployed older adults (55-74) in literacy or digital problem solving, but the employed had higher numeracy scores than the unemployed</vt:lpstr>
      <vt:lpstr>Are there differences in skills across subgroups of older adults by selected health characteristics?</vt:lpstr>
      <vt:lpstr>Older adults (55-74) who have difficulty seeing had lower scores on all        three PIAAC skills than those who do not</vt:lpstr>
      <vt:lpstr>Older adults (55-74) who have difficulty hearing score lower in literacy, but not measurably different in numeracy or digital problem solving, than those who do not</vt:lpstr>
      <vt:lpstr>Older adults (55-74) who have a learning disability score lower in literacy and numeracy, but not measurably different in digital problem solving, than those who do not</vt:lpstr>
      <vt:lpstr>Older adults (55-74) who reported having excellent health outperformed those who report having good, fair, or poor health in all three PIAAC skills</vt:lpstr>
      <vt:lpstr>Are there differences in skills across subgroups of older adults by selected demographic, socioeconomic, and health characteristics?</vt:lpstr>
      <vt:lpstr>Are literacy skills associated with age-recommended preventive health measures when controlling for education, employment, and U.S. nativity?</vt:lpstr>
      <vt:lpstr>How literacy and health preventative measures are related</vt:lpstr>
      <vt:lpstr>What percent of older adults (55-74) have received various medical services in the past year?</vt:lpstr>
      <vt:lpstr>Older adults (55-74) who got a flu shot in the past year scored similarly across all three PIAAC skills compared to those who did not get one</vt:lpstr>
      <vt:lpstr>Older adults (55-74) who had visited a dentist in the past year scored higher in all three PIAAC skills than those who had not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sources of health information do older adults use, and how do they differ between low, middle, and high levels of proficiency in literacy?</vt:lpstr>
      <vt:lpstr>15 million U.S. older adults (age 55-74) have low literacy skills (level 1 and below) and are likely to have difficulty to…</vt:lpstr>
      <vt:lpstr>Older adults (55-74) get a lot of information about health issues from health professionals, Internet, and television</vt:lpstr>
      <vt:lpstr>To simplify the presentation of the findings, PIAAC proficiency levels and frequency of receiving health information were categorized as shown below.</vt:lpstr>
      <vt:lpstr>Ranking of commonly used sources of health information for adults age 55-74, by source of information: low proficiency (level 1 or below)</vt:lpstr>
      <vt:lpstr>PowerPoint Presentation</vt:lpstr>
      <vt:lpstr>PowerPoint Presentation</vt:lpstr>
      <vt:lpstr>Most commonly used sources of health information (“A lot” or “Some”) for adults age 55-74, by proficiency level, frequency of use, and nativity</vt:lpstr>
      <vt:lpstr>PowerPoint Presentation</vt:lpstr>
      <vt:lpstr>Appendix</vt:lpstr>
      <vt:lpstr>Appendix 1: Profile of the PIAAC U.S. older adults sample (age 55 to 74)</vt:lpstr>
      <vt:lpstr>Appendix 2: Correlation between preventative measures and literacy   (Controlling other characteristics)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Examining Skills and Health  Outcomes of Older Adults</dc:title>
  <dc:creator>Ko, Haenah</dc:creator>
  <cp:lastModifiedBy>Shipan, Rebecca</cp:lastModifiedBy>
  <cp:revision>236</cp:revision>
  <dcterms:created xsi:type="dcterms:W3CDTF">2018-05-25T15:40:16Z</dcterms:created>
  <dcterms:modified xsi:type="dcterms:W3CDTF">2018-09-25T21:20:48Z</dcterms:modified>
</cp:coreProperties>
</file>